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sldIdLst>
    <p:sldId id="256" r:id="rId2"/>
    <p:sldId id="257" r:id="rId3"/>
    <p:sldId id="258" r:id="rId4"/>
    <p:sldId id="260" r:id="rId5"/>
    <p:sldId id="261" r:id="rId6"/>
    <p:sldId id="259" r:id="rId7"/>
    <p:sldId id="262" r:id="rId8"/>
    <p:sldId id="263" r:id="rId9"/>
    <p:sldId id="264" r:id="rId10"/>
    <p:sldId id="265" r:id="rId11"/>
    <p:sldId id="266" r:id="rId12"/>
    <p:sldId id="267" r:id="rId13"/>
    <p:sldId id="268" r:id="rId14"/>
    <p:sldId id="270" r:id="rId15"/>
    <p:sldId id="271" r:id="rId16"/>
    <p:sldId id="372" r:id="rId17"/>
    <p:sldId id="272" r:id="rId18"/>
    <p:sldId id="273" r:id="rId19"/>
    <p:sldId id="274" r:id="rId20"/>
    <p:sldId id="275" r:id="rId21"/>
    <p:sldId id="279" r:id="rId22"/>
    <p:sldId id="280" r:id="rId23"/>
    <p:sldId id="281" r:id="rId24"/>
    <p:sldId id="278" r:id="rId25"/>
    <p:sldId id="282" r:id="rId26"/>
    <p:sldId id="276" r:id="rId27"/>
    <p:sldId id="284" r:id="rId28"/>
    <p:sldId id="285" r:id="rId29"/>
    <p:sldId id="286" r:id="rId30"/>
    <p:sldId id="287" r:id="rId31"/>
    <p:sldId id="283" r:id="rId32"/>
    <p:sldId id="277" r:id="rId33"/>
    <p:sldId id="379" r:id="rId34"/>
    <p:sldId id="334" r:id="rId35"/>
    <p:sldId id="335" r:id="rId36"/>
    <p:sldId id="336" r:id="rId37"/>
    <p:sldId id="337" r:id="rId38"/>
    <p:sldId id="338" r:id="rId39"/>
    <p:sldId id="339" r:id="rId40"/>
    <p:sldId id="340" r:id="rId41"/>
    <p:sldId id="355" r:id="rId42"/>
    <p:sldId id="356" r:id="rId43"/>
    <p:sldId id="341" r:id="rId44"/>
    <p:sldId id="342" r:id="rId45"/>
    <p:sldId id="343" r:id="rId46"/>
    <p:sldId id="378" r:id="rId47"/>
    <p:sldId id="344" r:id="rId48"/>
    <p:sldId id="377" r:id="rId49"/>
    <p:sldId id="345" r:id="rId50"/>
    <p:sldId id="346" r:id="rId51"/>
    <p:sldId id="376" r:id="rId52"/>
    <p:sldId id="375" r:id="rId53"/>
    <p:sldId id="347" r:id="rId54"/>
    <p:sldId id="348" r:id="rId55"/>
    <p:sldId id="349" r:id="rId56"/>
    <p:sldId id="350" r:id="rId57"/>
    <p:sldId id="351" r:id="rId58"/>
    <p:sldId id="352" r:id="rId59"/>
    <p:sldId id="353" r:id="rId60"/>
    <p:sldId id="374" r:id="rId61"/>
    <p:sldId id="354" r:id="rId62"/>
    <p:sldId id="357" r:id="rId63"/>
    <p:sldId id="358" r:id="rId64"/>
    <p:sldId id="359" r:id="rId65"/>
    <p:sldId id="360" r:id="rId66"/>
    <p:sldId id="361" r:id="rId67"/>
    <p:sldId id="362" r:id="rId68"/>
    <p:sldId id="363" r:id="rId69"/>
    <p:sldId id="364" r:id="rId70"/>
    <p:sldId id="365" r:id="rId71"/>
    <p:sldId id="373" r:id="rId72"/>
    <p:sldId id="366" r:id="rId73"/>
    <p:sldId id="368" r:id="rId74"/>
    <p:sldId id="367" r:id="rId75"/>
    <p:sldId id="371" r:id="rId76"/>
    <p:sldId id="370" r:id="rId77"/>
    <p:sldId id="380" r:id="rId78"/>
    <p:sldId id="381" r:id="rId79"/>
    <p:sldId id="382" r:id="rId80"/>
    <p:sldId id="288" r:id="rId81"/>
    <p:sldId id="383" r:id="rId82"/>
    <p:sldId id="289" r:id="rId83"/>
    <p:sldId id="290" r:id="rId84"/>
    <p:sldId id="292" r:id="rId85"/>
    <p:sldId id="293" r:id="rId86"/>
    <p:sldId id="296" r:id="rId87"/>
    <p:sldId id="297" r:id="rId88"/>
    <p:sldId id="299" r:id="rId89"/>
    <p:sldId id="298" r:id="rId90"/>
    <p:sldId id="301" r:id="rId91"/>
    <p:sldId id="302" r:id="rId92"/>
    <p:sldId id="312" r:id="rId93"/>
    <p:sldId id="304" r:id="rId94"/>
    <p:sldId id="305" r:id="rId95"/>
    <p:sldId id="313" r:id="rId96"/>
    <p:sldId id="314" r:id="rId97"/>
    <p:sldId id="315" r:id="rId98"/>
    <p:sldId id="317" r:id="rId99"/>
    <p:sldId id="318" r:id="rId100"/>
    <p:sldId id="319" r:id="rId101"/>
    <p:sldId id="320" r:id="rId102"/>
    <p:sldId id="322" r:id="rId103"/>
    <p:sldId id="323" r:id="rId104"/>
    <p:sldId id="324" r:id="rId105"/>
    <p:sldId id="325" r:id="rId106"/>
    <p:sldId id="326" r:id="rId107"/>
    <p:sldId id="327" r:id="rId108"/>
    <p:sldId id="328" r:id="rId109"/>
    <p:sldId id="329" r:id="rId110"/>
    <p:sldId id="330" r:id="rId111"/>
    <p:sldId id="331" r:id="rId112"/>
    <p:sldId id="332" r:id="rId113"/>
    <p:sldId id="333" r:id="rId114"/>
    <p:sldId id="321" r:id="rId115"/>
    <p:sldId id="294" r:id="rId116"/>
    <p:sldId id="295" r:id="rId117"/>
    <p:sldId id="307" r:id="rId118"/>
    <p:sldId id="308" r:id="rId119"/>
    <p:sldId id="309" r:id="rId120"/>
    <p:sldId id="310" r:id="rId121"/>
    <p:sldId id="311"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187632D-7619-4714-9024-3FBF3BCBEF3F}">
          <p14:sldIdLst>
            <p14:sldId id="256"/>
          </p14:sldIdLst>
        </p14:section>
        <p14:section name="VS Code_Getting Started'" id="{D1FE6CE5-330A-4CB1-A643-8324FECFA906}">
          <p14:sldIdLst>
            <p14:sldId id="257"/>
            <p14:sldId id="258"/>
            <p14:sldId id="260"/>
            <p14:sldId id="261"/>
            <p14:sldId id="259"/>
            <p14:sldId id="262"/>
            <p14:sldId id="263"/>
            <p14:sldId id="264"/>
            <p14:sldId id="265"/>
            <p14:sldId id="266"/>
            <p14:sldId id="267"/>
            <p14:sldId id="268"/>
            <p14:sldId id="270"/>
          </p14:sldIdLst>
        </p14:section>
        <p14:section name="Python Basics" id="{4148F21A-BCE6-4AAC-A295-545FA8CEDAFF}">
          <p14:sldIdLst>
            <p14:sldId id="271"/>
            <p14:sldId id="372"/>
            <p14:sldId id="272"/>
            <p14:sldId id="273"/>
            <p14:sldId id="274"/>
            <p14:sldId id="275"/>
            <p14:sldId id="279"/>
            <p14:sldId id="280"/>
            <p14:sldId id="281"/>
            <p14:sldId id="278"/>
            <p14:sldId id="282"/>
            <p14:sldId id="276"/>
            <p14:sldId id="284"/>
            <p14:sldId id="285"/>
            <p14:sldId id="286"/>
            <p14:sldId id="287"/>
            <p14:sldId id="283"/>
            <p14:sldId id="277"/>
            <p14:sldId id="379"/>
            <p14:sldId id="334"/>
            <p14:sldId id="335"/>
            <p14:sldId id="336"/>
            <p14:sldId id="337"/>
            <p14:sldId id="338"/>
            <p14:sldId id="339"/>
            <p14:sldId id="340"/>
            <p14:sldId id="355"/>
            <p14:sldId id="356"/>
            <p14:sldId id="341"/>
            <p14:sldId id="342"/>
            <p14:sldId id="343"/>
            <p14:sldId id="378"/>
            <p14:sldId id="344"/>
            <p14:sldId id="377"/>
            <p14:sldId id="345"/>
            <p14:sldId id="346"/>
            <p14:sldId id="376"/>
            <p14:sldId id="375"/>
            <p14:sldId id="347"/>
            <p14:sldId id="348"/>
            <p14:sldId id="349"/>
            <p14:sldId id="350"/>
            <p14:sldId id="351"/>
            <p14:sldId id="352"/>
            <p14:sldId id="353"/>
            <p14:sldId id="374"/>
            <p14:sldId id="354"/>
            <p14:sldId id="357"/>
            <p14:sldId id="358"/>
            <p14:sldId id="359"/>
            <p14:sldId id="360"/>
            <p14:sldId id="361"/>
            <p14:sldId id="362"/>
            <p14:sldId id="363"/>
            <p14:sldId id="364"/>
            <p14:sldId id="365"/>
            <p14:sldId id="373"/>
            <p14:sldId id="366"/>
            <p14:sldId id="368"/>
            <p14:sldId id="367"/>
            <p14:sldId id="371"/>
            <p14:sldId id="370"/>
            <p14:sldId id="380"/>
            <p14:sldId id="381"/>
            <p14:sldId id="382"/>
            <p14:sldId id="288"/>
            <p14:sldId id="383"/>
          </p14:sldIdLst>
        </p14:section>
        <p14:section name="Git Fundamentals" id="{D0A9B861-6527-4EEA-AF51-340D0E350024}">
          <p14:sldIdLst>
            <p14:sldId id="289"/>
            <p14:sldId id="290"/>
            <p14:sldId id="292"/>
            <p14:sldId id="293"/>
            <p14:sldId id="296"/>
            <p14:sldId id="297"/>
            <p14:sldId id="299"/>
            <p14:sldId id="298"/>
            <p14:sldId id="301"/>
            <p14:sldId id="302"/>
          </p14:sldIdLst>
        </p14:section>
        <p14:section name="Apache Airflow" id="{A56228C5-0BDD-4DD1-9518-DD07B3D64FEA}">
          <p14:sldIdLst>
            <p14:sldId id="312"/>
            <p14:sldId id="304"/>
            <p14:sldId id="305"/>
            <p14:sldId id="313"/>
            <p14:sldId id="314"/>
            <p14:sldId id="315"/>
            <p14:sldId id="317"/>
            <p14:sldId id="318"/>
            <p14:sldId id="319"/>
            <p14:sldId id="320"/>
            <p14:sldId id="322"/>
            <p14:sldId id="323"/>
            <p14:sldId id="324"/>
            <p14:sldId id="325"/>
          </p14:sldIdLst>
        </p14:section>
        <p14:section name="Kubernetes" id="{6AE92A6E-96B5-4F35-839C-EC346595514F}">
          <p14:sldIdLst>
            <p14:sldId id="326"/>
            <p14:sldId id="327"/>
            <p14:sldId id="328"/>
            <p14:sldId id="329"/>
            <p14:sldId id="330"/>
            <p14:sldId id="331"/>
            <p14:sldId id="332"/>
            <p14:sldId id="333"/>
          </p14:sldIdLst>
        </p14:section>
        <p14:section name="Appendix" id="{02323672-F620-4A0D-A9DE-A0B6D7CDC94A}">
          <p14:sldIdLst>
            <p14:sldId id="321"/>
            <p14:sldId id="294"/>
            <p14:sldId id="295"/>
            <p14:sldId id="307"/>
            <p14:sldId id="308"/>
            <p14:sldId id="309"/>
            <p14:sldId id="310"/>
            <p14:sldId id="3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6BAC"/>
    <a:srgbClr val="C1D4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94660" autoAdjust="0"/>
  </p:normalViewPr>
  <p:slideViewPr>
    <p:cSldViewPr snapToGrid="0">
      <p:cViewPr>
        <p:scale>
          <a:sx n="66" d="100"/>
          <a:sy n="66" d="100"/>
        </p:scale>
        <p:origin x="640" y="-10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82FD2-BAFD-4719-8364-F22E7727C273}" type="datetimeFigureOut">
              <a:rPr lang="en-US" smtClean="0"/>
              <a:t>12/27/2023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1C3F38-79F9-4A6E-B460-E3FBBB0D833A}" type="slidenum">
              <a:rPr lang="en-US" smtClean="0"/>
              <a:t>‹#›</a:t>
            </a:fld>
            <a:endParaRPr lang="en-US"/>
          </a:p>
        </p:txBody>
      </p:sp>
    </p:spTree>
    <p:extLst>
      <p:ext uri="{BB962C8B-B14F-4D97-AF65-F5344CB8AC3E}">
        <p14:creationId xmlns:p14="http://schemas.microsoft.com/office/powerpoint/2010/main" val="2262467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26</a:t>
            </a:fld>
            <a:endParaRPr lang="en-US"/>
          </a:p>
        </p:txBody>
      </p:sp>
    </p:spTree>
    <p:extLst>
      <p:ext uri="{BB962C8B-B14F-4D97-AF65-F5344CB8AC3E}">
        <p14:creationId xmlns:p14="http://schemas.microsoft.com/office/powerpoint/2010/main" val="1781712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58</a:t>
            </a:fld>
            <a:endParaRPr lang="en-US"/>
          </a:p>
        </p:txBody>
      </p:sp>
    </p:spTree>
    <p:extLst>
      <p:ext uri="{BB962C8B-B14F-4D97-AF65-F5344CB8AC3E}">
        <p14:creationId xmlns:p14="http://schemas.microsoft.com/office/powerpoint/2010/main" val="4221447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59</a:t>
            </a:fld>
            <a:endParaRPr lang="en-US"/>
          </a:p>
        </p:txBody>
      </p:sp>
    </p:spTree>
    <p:extLst>
      <p:ext uri="{BB962C8B-B14F-4D97-AF65-F5344CB8AC3E}">
        <p14:creationId xmlns:p14="http://schemas.microsoft.com/office/powerpoint/2010/main" val="3619461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61</a:t>
            </a:fld>
            <a:endParaRPr lang="en-US"/>
          </a:p>
        </p:txBody>
      </p:sp>
    </p:spTree>
    <p:extLst>
      <p:ext uri="{BB962C8B-B14F-4D97-AF65-F5344CB8AC3E}">
        <p14:creationId xmlns:p14="http://schemas.microsoft.com/office/powerpoint/2010/main" val="2611721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62</a:t>
            </a:fld>
            <a:endParaRPr lang="en-US"/>
          </a:p>
        </p:txBody>
      </p:sp>
    </p:spTree>
    <p:extLst>
      <p:ext uri="{BB962C8B-B14F-4D97-AF65-F5344CB8AC3E}">
        <p14:creationId xmlns:p14="http://schemas.microsoft.com/office/powerpoint/2010/main" val="3189133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63</a:t>
            </a:fld>
            <a:endParaRPr lang="en-US"/>
          </a:p>
        </p:txBody>
      </p:sp>
    </p:spTree>
    <p:extLst>
      <p:ext uri="{BB962C8B-B14F-4D97-AF65-F5344CB8AC3E}">
        <p14:creationId xmlns:p14="http://schemas.microsoft.com/office/powerpoint/2010/main" val="3345936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64</a:t>
            </a:fld>
            <a:endParaRPr lang="en-US"/>
          </a:p>
        </p:txBody>
      </p:sp>
    </p:spTree>
    <p:extLst>
      <p:ext uri="{BB962C8B-B14F-4D97-AF65-F5344CB8AC3E}">
        <p14:creationId xmlns:p14="http://schemas.microsoft.com/office/powerpoint/2010/main" val="558938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65</a:t>
            </a:fld>
            <a:endParaRPr lang="en-US"/>
          </a:p>
        </p:txBody>
      </p:sp>
    </p:spTree>
    <p:extLst>
      <p:ext uri="{BB962C8B-B14F-4D97-AF65-F5344CB8AC3E}">
        <p14:creationId xmlns:p14="http://schemas.microsoft.com/office/powerpoint/2010/main" val="787164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66</a:t>
            </a:fld>
            <a:endParaRPr lang="en-US"/>
          </a:p>
        </p:txBody>
      </p:sp>
    </p:spTree>
    <p:extLst>
      <p:ext uri="{BB962C8B-B14F-4D97-AF65-F5344CB8AC3E}">
        <p14:creationId xmlns:p14="http://schemas.microsoft.com/office/powerpoint/2010/main" val="925592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67</a:t>
            </a:fld>
            <a:endParaRPr lang="en-US"/>
          </a:p>
        </p:txBody>
      </p:sp>
    </p:spTree>
    <p:extLst>
      <p:ext uri="{BB962C8B-B14F-4D97-AF65-F5344CB8AC3E}">
        <p14:creationId xmlns:p14="http://schemas.microsoft.com/office/powerpoint/2010/main" val="124416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68</a:t>
            </a:fld>
            <a:endParaRPr lang="en-US"/>
          </a:p>
        </p:txBody>
      </p:sp>
    </p:spTree>
    <p:extLst>
      <p:ext uri="{BB962C8B-B14F-4D97-AF65-F5344CB8AC3E}">
        <p14:creationId xmlns:p14="http://schemas.microsoft.com/office/powerpoint/2010/main" val="2058900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27</a:t>
            </a:fld>
            <a:endParaRPr lang="en-US"/>
          </a:p>
        </p:txBody>
      </p:sp>
    </p:spTree>
    <p:extLst>
      <p:ext uri="{BB962C8B-B14F-4D97-AF65-F5344CB8AC3E}">
        <p14:creationId xmlns:p14="http://schemas.microsoft.com/office/powerpoint/2010/main" val="1401997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69</a:t>
            </a:fld>
            <a:endParaRPr lang="en-US"/>
          </a:p>
        </p:txBody>
      </p:sp>
    </p:spTree>
    <p:extLst>
      <p:ext uri="{BB962C8B-B14F-4D97-AF65-F5344CB8AC3E}">
        <p14:creationId xmlns:p14="http://schemas.microsoft.com/office/powerpoint/2010/main" val="3664291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70</a:t>
            </a:fld>
            <a:endParaRPr lang="en-US"/>
          </a:p>
        </p:txBody>
      </p:sp>
    </p:spTree>
    <p:extLst>
      <p:ext uri="{BB962C8B-B14F-4D97-AF65-F5344CB8AC3E}">
        <p14:creationId xmlns:p14="http://schemas.microsoft.com/office/powerpoint/2010/main" val="3942898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72</a:t>
            </a:fld>
            <a:endParaRPr lang="en-US"/>
          </a:p>
        </p:txBody>
      </p:sp>
    </p:spTree>
    <p:extLst>
      <p:ext uri="{BB962C8B-B14F-4D97-AF65-F5344CB8AC3E}">
        <p14:creationId xmlns:p14="http://schemas.microsoft.com/office/powerpoint/2010/main" val="2222969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73</a:t>
            </a:fld>
            <a:endParaRPr lang="en-US"/>
          </a:p>
        </p:txBody>
      </p:sp>
    </p:spTree>
    <p:extLst>
      <p:ext uri="{BB962C8B-B14F-4D97-AF65-F5344CB8AC3E}">
        <p14:creationId xmlns:p14="http://schemas.microsoft.com/office/powerpoint/2010/main" val="2379126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74</a:t>
            </a:fld>
            <a:endParaRPr lang="en-US"/>
          </a:p>
        </p:txBody>
      </p:sp>
    </p:spTree>
    <p:extLst>
      <p:ext uri="{BB962C8B-B14F-4D97-AF65-F5344CB8AC3E}">
        <p14:creationId xmlns:p14="http://schemas.microsoft.com/office/powerpoint/2010/main" val="1530634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76</a:t>
            </a:fld>
            <a:endParaRPr lang="en-US"/>
          </a:p>
        </p:txBody>
      </p:sp>
    </p:spTree>
    <p:extLst>
      <p:ext uri="{BB962C8B-B14F-4D97-AF65-F5344CB8AC3E}">
        <p14:creationId xmlns:p14="http://schemas.microsoft.com/office/powerpoint/2010/main" val="2072566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77</a:t>
            </a:fld>
            <a:endParaRPr lang="en-US"/>
          </a:p>
        </p:txBody>
      </p:sp>
    </p:spTree>
    <p:extLst>
      <p:ext uri="{BB962C8B-B14F-4D97-AF65-F5344CB8AC3E}">
        <p14:creationId xmlns:p14="http://schemas.microsoft.com/office/powerpoint/2010/main" val="219847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78</a:t>
            </a:fld>
            <a:endParaRPr lang="en-US"/>
          </a:p>
        </p:txBody>
      </p:sp>
    </p:spTree>
    <p:extLst>
      <p:ext uri="{BB962C8B-B14F-4D97-AF65-F5344CB8AC3E}">
        <p14:creationId xmlns:p14="http://schemas.microsoft.com/office/powerpoint/2010/main" val="1122611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79</a:t>
            </a:fld>
            <a:endParaRPr lang="en-US"/>
          </a:p>
        </p:txBody>
      </p:sp>
    </p:spTree>
    <p:extLst>
      <p:ext uri="{BB962C8B-B14F-4D97-AF65-F5344CB8AC3E}">
        <p14:creationId xmlns:p14="http://schemas.microsoft.com/office/powerpoint/2010/main" val="2188557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28</a:t>
            </a:fld>
            <a:endParaRPr lang="en-US"/>
          </a:p>
        </p:txBody>
      </p:sp>
    </p:spTree>
    <p:extLst>
      <p:ext uri="{BB962C8B-B14F-4D97-AF65-F5344CB8AC3E}">
        <p14:creationId xmlns:p14="http://schemas.microsoft.com/office/powerpoint/2010/main" val="3944620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29</a:t>
            </a:fld>
            <a:endParaRPr lang="en-US"/>
          </a:p>
        </p:txBody>
      </p:sp>
    </p:spTree>
    <p:extLst>
      <p:ext uri="{BB962C8B-B14F-4D97-AF65-F5344CB8AC3E}">
        <p14:creationId xmlns:p14="http://schemas.microsoft.com/office/powerpoint/2010/main" val="3890127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30</a:t>
            </a:fld>
            <a:endParaRPr lang="en-US"/>
          </a:p>
        </p:txBody>
      </p:sp>
    </p:spTree>
    <p:extLst>
      <p:ext uri="{BB962C8B-B14F-4D97-AF65-F5344CB8AC3E}">
        <p14:creationId xmlns:p14="http://schemas.microsoft.com/office/powerpoint/2010/main" val="3633824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54</a:t>
            </a:fld>
            <a:endParaRPr lang="en-US"/>
          </a:p>
        </p:txBody>
      </p:sp>
    </p:spTree>
    <p:extLst>
      <p:ext uri="{BB962C8B-B14F-4D97-AF65-F5344CB8AC3E}">
        <p14:creationId xmlns:p14="http://schemas.microsoft.com/office/powerpoint/2010/main" val="365102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55</a:t>
            </a:fld>
            <a:endParaRPr lang="en-US"/>
          </a:p>
        </p:txBody>
      </p:sp>
    </p:spTree>
    <p:extLst>
      <p:ext uri="{BB962C8B-B14F-4D97-AF65-F5344CB8AC3E}">
        <p14:creationId xmlns:p14="http://schemas.microsoft.com/office/powerpoint/2010/main" val="733318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56</a:t>
            </a:fld>
            <a:endParaRPr lang="en-US"/>
          </a:p>
        </p:txBody>
      </p:sp>
    </p:spTree>
    <p:extLst>
      <p:ext uri="{BB962C8B-B14F-4D97-AF65-F5344CB8AC3E}">
        <p14:creationId xmlns:p14="http://schemas.microsoft.com/office/powerpoint/2010/main" val="1226644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57</a:t>
            </a:fld>
            <a:endParaRPr lang="en-US"/>
          </a:p>
        </p:txBody>
      </p:sp>
    </p:spTree>
    <p:extLst>
      <p:ext uri="{BB962C8B-B14F-4D97-AF65-F5344CB8AC3E}">
        <p14:creationId xmlns:p14="http://schemas.microsoft.com/office/powerpoint/2010/main" val="1664873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B808D-3299-2644-ED90-DFE0A6525F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857D31-C0C9-6EC0-2D5E-15121EC3D6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1AD549-7CFD-B308-4E82-D861B385107D}"/>
              </a:ext>
            </a:extLst>
          </p:cNvPr>
          <p:cNvSpPr>
            <a:spLocks noGrp="1"/>
          </p:cNvSpPr>
          <p:nvPr>
            <p:ph type="dt" sz="half" idx="10"/>
          </p:nvPr>
        </p:nvSpPr>
        <p:spPr/>
        <p:txBody>
          <a:bodyPr/>
          <a:lstStyle/>
          <a:p>
            <a:fld id="{DAD12DB4-D7CA-4B22-A420-F427F7F4824E}" type="datetimeFigureOut">
              <a:rPr lang="en-US" smtClean="0"/>
              <a:t>12/27/2023</a:t>
            </a:fld>
            <a:endParaRPr lang="en-US"/>
          </a:p>
        </p:txBody>
      </p:sp>
      <p:sp>
        <p:nvSpPr>
          <p:cNvPr id="5" name="Footer Placeholder 4">
            <a:extLst>
              <a:ext uri="{FF2B5EF4-FFF2-40B4-BE49-F238E27FC236}">
                <a16:creationId xmlns:a16="http://schemas.microsoft.com/office/drawing/2014/main" id="{99120AD9-A923-ED1E-016D-DC626160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3FEF5F-BA11-FA7E-9B86-809EB5942402}"/>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168519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FF42C-765D-42D9-C675-2D7D005CD1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420E28-B8C9-F3A4-6B68-2AD949E266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955BAE-007D-160A-5619-89BE5B8A2B92}"/>
              </a:ext>
            </a:extLst>
          </p:cNvPr>
          <p:cNvSpPr>
            <a:spLocks noGrp="1"/>
          </p:cNvSpPr>
          <p:nvPr>
            <p:ph type="dt" sz="half" idx="10"/>
          </p:nvPr>
        </p:nvSpPr>
        <p:spPr/>
        <p:txBody>
          <a:bodyPr/>
          <a:lstStyle/>
          <a:p>
            <a:fld id="{DAD12DB4-D7CA-4B22-A420-F427F7F4824E}" type="datetimeFigureOut">
              <a:rPr lang="en-US" smtClean="0"/>
              <a:t>12/27/2023</a:t>
            </a:fld>
            <a:endParaRPr lang="en-US"/>
          </a:p>
        </p:txBody>
      </p:sp>
      <p:sp>
        <p:nvSpPr>
          <p:cNvPr id="5" name="Footer Placeholder 4">
            <a:extLst>
              <a:ext uri="{FF2B5EF4-FFF2-40B4-BE49-F238E27FC236}">
                <a16:creationId xmlns:a16="http://schemas.microsoft.com/office/drawing/2014/main" id="{F055A6B5-82EB-79DC-C34C-2C17427201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E7422-4C8D-7035-5C65-99B02C415E95}"/>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3728813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CE90C3-FD91-0DAA-39E6-CB278D9E5F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F43268-E9C7-0D65-A9D1-495F5DF9E1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81422-B144-A88F-6F00-A0A663D3FC7C}"/>
              </a:ext>
            </a:extLst>
          </p:cNvPr>
          <p:cNvSpPr>
            <a:spLocks noGrp="1"/>
          </p:cNvSpPr>
          <p:nvPr>
            <p:ph type="dt" sz="half" idx="10"/>
          </p:nvPr>
        </p:nvSpPr>
        <p:spPr/>
        <p:txBody>
          <a:bodyPr/>
          <a:lstStyle/>
          <a:p>
            <a:fld id="{DAD12DB4-D7CA-4B22-A420-F427F7F4824E}" type="datetimeFigureOut">
              <a:rPr lang="en-US" smtClean="0"/>
              <a:t>12/27/2023</a:t>
            </a:fld>
            <a:endParaRPr lang="en-US"/>
          </a:p>
        </p:txBody>
      </p:sp>
      <p:sp>
        <p:nvSpPr>
          <p:cNvPr id="5" name="Footer Placeholder 4">
            <a:extLst>
              <a:ext uri="{FF2B5EF4-FFF2-40B4-BE49-F238E27FC236}">
                <a16:creationId xmlns:a16="http://schemas.microsoft.com/office/drawing/2014/main" id="{4DB602E2-7283-C5AC-5794-B04B1FCA2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B1548E-4703-E76E-2556-7DDA056A5040}"/>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427700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6EE20-BB7A-BE5F-EEE5-F6DC8FE411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8D195A-B317-1EF6-EF9E-6D2D1158CE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50F1B7-B218-16B1-F448-C8EB3D884D9B}"/>
              </a:ext>
            </a:extLst>
          </p:cNvPr>
          <p:cNvSpPr>
            <a:spLocks noGrp="1"/>
          </p:cNvSpPr>
          <p:nvPr>
            <p:ph type="dt" sz="half" idx="10"/>
          </p:nvPr>
        </p:nvSpPr>
        <p:spPr/>
        <p:txBody>
          <a:bodyPr/>
          <a:lstStyle/>
          <a:p>
            <a:fld id="{DAD12DB4-D7CA-4B22-A420-F427F7F4824E}" type="datetimeFigureOut">
              <a:rPr lang="en-US" smtClean="0"/>
              <a:t>12/27/2023</a:t>
            </a:fld>
            <a:endParaRPr lang="en-US"/>
          </a:p>
        </p:txBody>
      </p:sp>
      <p:sp>
        <p:nvSpPr>
          <p:cNvPr id="5" name="Footer Placeholder 4">
            <a:extLst>
              <a:ext uri="{FF2B5EF4-FFF2-40B4-BE49-F238E27FC236}">
                <a16:creationId xmlns:a16="http://schemas.microsoft.com/office/drawing/2014/main" id="{B19DB4A5-7444-2552-395B-9069AFF13F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CC34F-4BBA-6EE0-0C8C-99533B37FBA4}"/>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188485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381A0-19B9-CBA9-6CD7-694984FF37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7E52DD-7EC2-6CAD-FC14-A3E389C885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06FE1E-9F82-008A-E245-D7D70DB29398}"/>
              </a:ext>
            </a:extLst>
          </p:cNvPr>
          <p:cNvSpPr>
            <a:spLocks noGrp="1"/>
          </p:cNvSpPr>
          <p:nvPr>
            <p:ph type="dt" sz="half" idx="10"/>
          </p:nvPr>
        </p:nvSpPr>
        <p:spPr/>
        <p:txBody>
          <a:bodyPr/>
          <a:lstStyle/>
          <a:p>
            <a:fld id="{DAD12DB4-D7CA-4B22-A420-F427F7F4824E}" type="datetimeFigureOut">
              <a:rPr lang="en-US" smtClean="0"/>
              <a:t>12/27/2023</a:t>
            </a:fld>
            <a:endParaRPr lang="en-US"/>
          </a:p>
        </p:txBody>
      </p:sp>
      <p:sp>
        <p:nvSpPr>
          <p:cNvPr id="5" name="Footer Placeholder 4">
            <a:extLst>
              <a:ext uri="{FF2B5EF4-FFF2-40B4-BE49-F238E27FC236}">
                <a16:creationId xmlns:a16="http://schemas.microsoft.com/office/drawing/2014/main" id="{321DBEEC-B727-D55A-3354-A3BB19085C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2DD58-D8A0-1C61-B7AF-577C7858DAA1}"/>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964844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68D5C-FF49-A932-9274-558D77D7C2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56FF4-9588-A777-91FE-4068EC55F2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BD3E76-4D4A-8A41-816F-0B79302DE7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CD2FCD-063C-C92C-AE49-DB34DC48A358}"/>
              </a:ext>
            </a:extLst>
          </p:cNvPr>
          <p:cNvSpPr>
            <a:spLocks noGrp="1"/>
          </p:cNvSpPr>
          <p:nvPr>
            <p:ph type="dt" sz="half" idx="10"/>
          </p:nvPr>
        </p:nvSpPr>
        <p:spPr/>
        <p:txBody>
          <a:bodyPr/>
          <a:lstStyle/>
          <a:p>
            <a:fld id="{DAD12DB4-D7CA-4B22-A420-F427F7F4824E}" type="datetimeFigureOut">
              <a:rPr lang="en-US" smtClean="0"/>
              <a:t>12/27/2023</a:t>
            </a:fld>
            <a:endParaRPr lang="en-US"/>
          </a:p>
        </p:txBody>
      </p:sp>
      <p:sp>
        <p:nvSpPr>
          <p:cNvPr id="6" name="Footer Placeholder 5">
            <a:extLst>
              <a:ext uri="{FF2B5EF4-FFF2-40B4-BE49-F238E27FC236}">
                <a16:creationId xmlns:a16="http://schemas.microsoft.com/office/drawing/2014/main" id="{C506F2D4-3395-A6B7-295E-09A80DEDC7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95D728-4990-7A41-901E-1A80805D6388}"/>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3771189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1A7A-84AE-A1BC-7DEF-F812BD262D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1CCED5-94F9-896C-958C-EF5285B4B1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7A07C0-E798-25C4-CF49-74B63EC6DF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C07B75-57FF-9289-67FB-7687E4C1E2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0E4ED8-EEEE-D30C-568A-D8C1294E8C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12386F-5194-964C-15CA-84DF6E1ECD55}"/>
              </a:ext>
            </a:extLst>
          </p:cNvPr>
          <p:cNvSpPr>
            <a:spLocks noGrp="1"/>
          </p:cNvSpPr>
          <p:nvPr>
            <p:ph type="dt" sz="half" idx="10"/>
          </p:nvPr>
        </p:nvSpPr>
        <p:spPr/>
        <p:txBody>
          <a:bodyPr/>
          <a:lstStyle/>
          <a:p>
            <a:fld id="{DAD12DB4-D7CA-4B22-A420-F427F7F4824E}" type="datetimeFigureOut">
              <a:rPr lang="en-US" smtClean="0"/>
              <a:t>12/27/2023</a:t>
            </a:fld>
            <a:endParaRPr lang="en-US"/>
          </a:p>
        </p:txBody>
      </p:sp>
      <p:sp>
        <p:nvSpPr>
          <p:cNvPr id="8" name="Footer Placeholder 7">
            <a:extLst>
              <a:ext uri="{FF2B5EF4-FFF2-40B4-BE49-F238E27FC236}">
                <a16:creationId xmlns:a16="http://schemas.microsoft.com/office/drawing/2014/main" id="{6C55F38D-6C0A-4816-2346-8CDC22C49C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52FD0E-52B1-A4B5-793D-ECC29D599F53}"/>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3249237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B67A9-6746-5CF2-E179-B2A55E4EB2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006AC-0FF6-9E15-B86A-CDC0EF07699E}"/>
              </a:ext>
            </a:extLst>
          </p:cNvPr>
          <p:cNvSpPr>
            <a:spLocks noGrp="1"/>
          </p:cNvSpPr>
          <p:nvPr>
            <p:ph type="dt" sz="half" idx="10"/>
          </p:nvPr>
        </p:nvSpPr>
        <p:spPr/>
        <p:txBody>
          <a:bodyPr/>
          <a:lstStyle/>
          <a:p>
            <a:fld id="{DAD12DB4-D7CA-4B22-A420-F427F7F4824E}" type="datetimeFigureOut">
              <a:rPr lang="en-US" smtClean="0"/>
              <a:t>12/27/2023</a:t>
            </a:fld>
            <a:endParaRPr lang="en-US"/>
          </a:p>
        </p:txBody>
      </p:sp>
      <p:sp>
        <p:nvSpPr>
          <p:cNvPr id="4" name="Footer Placeholder 3">
            <a:extLst>
              <a:ext uri="{FF2B5EF4-FFF2-40B4-BE49-F238E27FC236}">
                <a16:creationId xmlns:a16="http://schemas.microsoft.com/office/drawing/2014/main" id="{EFD6A0D8-5D81-4D8F-0028-20490DBA51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2817E-6C80-83BE-1ED8-F4EB48C19351}"/>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1316769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F45521-EC0D-BB1D-1268-8B94B848A6F7}"/>
              </a:ext>
            </a:extLst>
          </p:cNvPr>
          <p:cNvSpPr>
            <a:spLocks noGrp="1"/>
          </p:cNvSpPr>
          <p:nvPr>
            <p:ph type="dt" sz="half" idx="10"/>
          </p:nvPr>
        </p:nvSpPr>
        <p:spPr/>
        <p:txBody>
          <a:bodyPr/>
          <a:lstStyle/>
          <a:p>
            <a:fld id="{DAD12DB4-D7CA-4B22-A420-F427F7F4824E}" type="datetimeFigureOut">
              <a:rPr lang="en-US" smtClean="0"/>
              <a:t>12/27/2023</a:t>
            </a:fld>
            <a:endParaRPr lang="en-US"/>
          </a:p>
        </p:txBody>
      </p:sp>
      <p:sp>
        <p:nvSpPr>
          <p:cNvPr id="3" name="Footer Placeholder 2">
            <a:extLst>
              <a:ext uri="{FF2B5EF4-FFF2-40B4-BE49-F238E27FC236}">
                <a16:creationId xmlns:a16="http://schemas.microsoft.com/office/drawing/2014/main" id="{F84F4CC7-63EC-A5EA-B059-FE88C83693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12AB43-FF2E-1098-12FC-EA7C77BF5839}"/>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3300756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D0965-3ACB-95A4-ED0D-8C7B4FCCCA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BFE412-23FF-A6B0-851C-A9BE265D07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9DE0EA-1254-6910-A3AE-F6960B984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09D70E-811D-17CE-CC27-B343AB158863}"/>
              </a:ext>
            </a:extLst>
          </p:cNvPr>
          <p:cNvSpPr>
            <a:spLocks noGrp="1"/>
          </p:cNvSpPr>
          <p:nvPr>
            <p:ph type="dt" sz="half" idx="10"/>
          </p:nvPr>
        </p:nvSpPr>
        <p:spPr/>
        <p:txBody>
          <a:bodyPr/>
          <a:lstStyle/>
          <a:p>
            <a:fld id="{DAD12DB4-D7CA-4B22-A420-F427F7F4824E}" type="datetimeFigureOut">
              <a:rPr lang="en-US" smtClean="0"/>
              <a:t>12/27/2023</a:t>
            </a:fld>
            <a:endParaRPr lang="en-US"/>
          </a:p>
        </p:txBody>
      </p:sp>
      <p:sp>
        <p:nvSpPr>
          <p:cNvPr id="6" name="Footer Placeholder 5">
            <a:extLst>
              <a:ext uri="{FF2B5EF4-FFF2-40B4-BE49-F238E27FC236}">
                <a16:creationId xmlns:a16="http://schemas.microsoft.com/office/drawing/2014/main" id="{3474F2FF-5BFC-30E8-D58E-258303B9FE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3DCB93-3E1C-A968-9B35-8AEA5D1A80A7}"/>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3462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47376-71BE-FFCA-03DB-D834F0CABD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5737A0-B516-63F1-EB26-93C6604885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06201E-5970-6B3C-8DCD-A63860E80C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922E1-07AD-95AB-BD08-39F28FEA6927}"/>
              </a:ext>
            </a:extLst>
          </p:cNvPr>
          <p:cNvSpPr>
            <a:spLocks noGrp="1"/>
          </p:cNvSpPr>
          <p:nvPr>
            <p:ph type="dt" sz="half" idx="10"/>
          </p:nvPr>
        </p:nvSpPr>
        <p:spPr/>
        <p:txBody>
          <a:bodyPr/>
          <a:lstStyle/>
          <a:p>
            <a:fld id="{DAD12DB4-D7CA-4B22-A420-F427F7F4824E}" type="datetimeFigureOut">
              <a:rPr lang="en-US" smtClean="0"/>
              <a:t>12/27/2023</a:t>
            </a:fld>
            <a:endParaRPr lang="en-US"/>
          </a:p>
        </p:txBody>
      </p:sp>
      <p:sp>
        <p:nvSpPr>
          <p:cNvPr id="6" name="Footer Placeholder 5">
            <a:extLst>
              <a:ext uri="{FF2B5EF4-FFF2-40B4-BE49-F238E27FC236}">
                <a16:creationId xmlns:a16="http://schemas.microsoft.com/office/drawing/2014/main" id="{FF320F0D-98F9-99C7-5BF9-B7F7AD3719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53589A-47ED-E506-60DD-18280CCE6E0A}"/>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2516278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E8F81F-82CE-535E-1858-ADD9025193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01385A-C8B6-55B1-C288-3E238BF392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8B28CC-4673-FB86-7918-3231255DE8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D12DB4-D7CA-4B22-A420-F427F7F4824E}" type="datetimeFigureOut">
              <a:rPr lang="en-US" smtClean="0"/>
              <a:t>12/27/2023</a:t>
            </a:fld>
            <a:endParaRPr lang="en-US"/>
          </a:p>
        </p:txBody>
      </p:sp>
      <p:sp>
        <p:nvSpPr>
          <p:cNvPr id="5" name="Footer Placeholder 4">
            <a:extLst>
              <a:ext uri="{FF2B5EF4-FFF2-40B4-BE49-F238E27FC236}">
                <a16:creationId xmlns:a16="http://schemas.microsoft.com/office/drawing/2014/main" id="{78DD861F-6296-A2A7-CC70-85213122B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A29E89-F09F-7FE0-12B9-CD0D2C2BB6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02042F-155E-41A4-BECF-F47ABE638DCA}" type="slidenum">
              <a:rPr lang="en-US" smtClean="0"/>
              <a:t>‹#›</a:t>
            </a:fld>
            <a:endParaRPr lang="en-US"/>
          </a:p>
        </p:txBody>
      </p:sp>
    </p:spTree>
    <p:extLst>
      <p:ext uri="{BB962C8B-B14F-4D97-AF65-F5344CB8AC3E}">
        <p14:creationId xmlns:p14="http://schemas.microsoft.com/office/powerpoint/2010/main" val="3778300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10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0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04.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05.xml.rels><?xml version="1.0" encoding="UTF-8" standalone="yes"?>
<Relationships xmlns="http://schemas.openxmlformats.org/package/2006/relationships"><Relationship Id="rId3" Type="http://schemas.openxmlformats.org/officeDocument/2006/relationships/hyperlink" Target="https://www.youtube.com/watch?v=kPI2mPs-eQA" TargetMode="External"/><Relationship Id="rId2" Type="http://schemas.openxmlformats.org/officeDocument/2006/relationships/hyperlink" Target="https://www.youtube.com/watch?v=fLEViuvdbPo" TargetMode="External"/><Relationship Id="rId1" Type="http://schemas.openxmlformats.org/officeDocument/2006/relationships/slideLayout" Target="../slideLayouts/slideLayout2.xml"/><Relationship Id="rId5" Type="http://schemas.openxmlformats.org/officeDocument/2006/relationships/hyperlink" Target="https://www.youtube.com/watch?v=bwi_xkTmv4I" TargetMode="External"/><Relationship Id="rId4" Type="http://schemas.openxmlformats.org/officeDocument/2006/relationships/hyperlink" Target="https://www.youtube.com/watch?v=DYC4-xElccE"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8" Type="http://schemas.openxmlformats.org/officeDocument/2006/relationships/hyperlink" Target="https://www.youtube.com/watch?v=o-gXx7r7Rz4" TargetMode="External"/><Relationship Id="rId3" Type="http://schemas.openxmlformats.org/officeDocument/2006/relationships/hyperlink" Target="https://www.youtube.com/watch?v=t_wtaOTaPuE" TargetMode="External"/><Relationship Id="rId7" Type="http://schemas.openxmlformats.org/officeDocument/2006/relationships/hyperlink" Target="https://www.youtube.com/watch?v=DMpEZEakYVc" TargetMode="External"/><Relationship Id="rId2" Type="http://schemas.openxmlformats.org/officeDocument/2006/relationships/hyperlink" Target="https://www.youtube.com/watch?v=huiQd2QojXY" TargetMode="External"/><Relationship Id="rId1" Type="http://schemas.openxmlformats.org/officeDocument/2006/relationships/slideLayout" Target="../slideLayouts/slideLayout1.xml"/><Relationship Id="rId6" Type="http://schemas.openxmlformats.org/officeDocument/2006/relationships/hyperlink" Target="https://www.youtube.com/watch?v=feLpGydQVio" TargetMode="External"/><Relationship Id="rId11" Type="http://schemas.openxmlformats.org/officeDocument/2006/relationships/hyperlink" Target="https://www.youtube.com/watch?v=izWCkcJAzBw" TargetMode="External"/><Relationship Id="rId5" Type="http://schemas.openxmlformats.org/officeDocument/2006/relationships/hyperlink" Target="https://www.youtube.com/watch?v=8h4FoWK7tIA" TargetMode="External"/><Relationship Id="rId10" Type="http://schemas.openxmlformats.org/officeDocument/2006/relationships/hyperlink" Target="https://www.youtube.com/watch?v=xhva6DeKqVU" TargetMode="External"/><Relationship Id="rId4" Type="http://schemas.openxmlformats.org/officeDocument/2006/relationships/hyperlink" Target="https://github.com/marcel-dempers/docker-development-youtube-series" TargetMode="External"/><Relationship Id="rId9" Type="http://schemas.openxmlformats.org/officeDocument/2006/relationships/hyperlink" Target="https://www.youtube.com/watch?v=o36yTfGDmZ0"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hyperlink" Target="https://www.youtube.com/watch?v=8h4FoWK7tIA" TargetMode="Externa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hyperlink" Target="https://www.youtube.com/watch?v=8h4FoWK7tIA"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10.xml.rels><?xml version="1.0" encoding="UTF-8" standalone="yes"?>
<Relationships xmlns="http://schemas.openxmlformats.org/package/2006/relationships"><Relationship Id="rId3" Type="http://schemas.openxmlformats.org/officeDocument/2006/relationships/image" Target="../media/image189.png"/><Relationship Id="rId7" Type="http://schemas.openxmlformats.org/officeDocument/2006/relationships/hyperlink" Target="https://www.youtube.com/watch?v=8h4FoWK7tIA" TargetMode="External"/><Relationship Id="rId2" Type="http://schemas.openxmlformats.org/officeDocument/2006/relationships/hyperlink" Target="https://kubernetes.io/docs/tasks/tools/install-kubectl-windows/" TargetMode="External"/><Relationship Id="rId1" Type="http://schemas.openxmlformats.org/officeDocument/2006/relationships/slideLayout" Target="../slideLayouts/slideLayout1.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11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xml"/><Relationship Id="rId6" Type="http://schemas.openxmlformats.org/officeDocument/2006/relationships/hyperlink" Target="https://www.youtube.com/watch?v=8h4FoWK7tIA" TargetMode="External"/><Relationship Id="rId5" Type="http://schemas.openxmlformats.org/officeDocument/2006/relationships/image" Target="../media/image196.png"/><Relationship Id="rId4" Type="http://schemas.openxmlformats.org/officeDocument/2006/relationships/image" Target="../media/image195.png"/></Relationships>
</file>

<file path=ppt/slides/_rels/slide11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1.xml"/><Relationship Id="rId4" Type="http://schemas.openxmlformats.org/officeDocument/2006/relationships/hyperlink" Target="https://www.youtube.com/watch?v=8h4FoWK7tIA" TargetMode="External"/></Relationships>
</file>

<file path=ppt/slides/_rels/slide113.xml.rels><?xml version="1.0" encoding="UTF-8" standalone="yes"?>
<Relationships xmlns="http://schemas.openxmlformats.org/package/2006/relationships"><Relationship Id="rId2" Type="http://schemas.openxmlformats.org/officeDocument/2006/relationships/hyperlink" Target="https://www.youtube.com/watch?v=feLpGydQVio" TargetMode="Externa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hyperlink" Target="https://www.geeksforgeeks.org/encapsulation-in-python/"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8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 Id="rId5" Type="http://schemas.openxmlformats.org/officeDocument/2006/relationships/image" Target="../media/image121.png"/><Relationship Id="rId4" Type="http://schemas.openxmlformats.org/officeDocument/2006/relationships/image" Target="../media/image120.png"/></Relationships>
</file>

<file path=ppt/slides/_rels/slide87.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1.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8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 Id="rId5" Type="http://schemas.openxmlformats.org/officeDocument/2006/relationships/image" Target="../media/image131.png"/><Relationship Id="rId4" Type="http://schemas.openxmlformats.org/officeDocument/2006/relationships/image" Target="../media/image130.png"/></Relationships>
</file>

<file path=ppt/slides/_rels/slide8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xml"/><Relationship Id="rId4" Type="http://schemas.openxmlformats.org/officeDocument/2006/relationships/image" Target="../media/image134.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9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1.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hyperlink" Target="https://vivekjadhavr.medium.com/how-to-easily-install-apache-airflow-on-windows-6f041c9c80d2" TargetMode="External"/><Relationship Id="rId7" Type="http://schemas.openxmlformats.org/officeDocument/2006/relationships/image" Target="../media/image150.png"/><Relationship Id="rId2" Type="http://schemas.openxmlformats.org/officeDocument/2006/relationships/hyperlink" Target="https://learn.microsoft.com/en-us/windows/wsl/install" TargetMode="External"/><Relationship Id="rId1" Type="http://schemas.openxmlformats.org/officeDocument/2006/relationships/slideLayout" Target="../slideLayouts/slideLayout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hyperlink" Target="https://learn.microsoft.com/en-us/answers/questions/1112206/a-connection-with-the-server-could-not-be-establish" TargetMode="External"/></Relationships>
</file>

<file path=ppt/slides/_rels/slide94.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hyperlink" Target="https://learn.microsoft.com/en-us/windows/wsl/install" TargetMode="External"/><Relationship Id="rId7" Type="http://schemas.openxmlformats.org/officeDocument/2006/relationships/image" Target="../media/image153.png"/><Relationship Id="rId2" Type="http://schemas.openxmlformats.org/officeDocument/2006/relationships/hyperlink" Target="https://vivekjadhavr.medium.com/how-to-easily-install-apache-airflow-on-windows-6f041c9c80d2" TargetMode="External"/><Relationship Id="rId1" Type="http://schemas.openxmlformats.org/officeDocument/2006/relationships/slideLayout" Target="../slideLayouts/slideLayout1.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hyperlink" Target="https://learn.microsoft.com/en-us/answers/questions/1112206/a-connection-with-the-server-could-not-be-establish" TargetMode="External"/><Relationship Id="rId9" Type="http://schemas.openxmlformats.org/officeDocument/2006/relationships/image" Target="../media/image15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9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9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20" name="Freeform: Shape 19">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199DCE0C-F1FB-4A56-3087-BFC63749187C}"/>
              </a:ext>
            </a:extLst>
          </p:cNvPr>
          <p:cNvSpPr>
            <a:spLocks noGrp="1"/>
          </p:cNvSpPr>
          <p:nvPr>
            <p:ph type="ctrTitle"/>
          </p:nvPr>
        </p:nvSpPr>
        <p:spPr>
          <a:xfrm>
            <a:off x="3215729" y="1764407"/>
            <a:ext cx="5760846" cy="2310312"/>
          </a:xfrm>
        </p:spPr>
        <p:txBody>
          <a:bodyPr>
            <a:normAutofit/>
          </a:bodyPr>
          <a:lstStyle/>
          <a:p>
            <a:r>
              <a:rPr lang="en-US" sz="5200" b="1" i="0" cap="all">
                <a:solidFill>
                  <a:schemeClr val="tx2"/>
                </a:solidFill>
                <a:effectLst/>
                <a:latin typeface="futura-pt"/>
              </a:rPr>
              <a:t>GENAI DEVELOPER GCP BRIGHTSPEED</a:t>
            </a:r>
            <a:endParaRPr lang="en-US" sz="5200">
              <a:solidFill>
                <a:schemeClr val="tx2"/>
              </a:solidFill>
            </a:endParaRPr>
          </a:p>
        </p:txBody>
      </p:sp>
      <p:sp>
        <p:nvSpPr>
          <p:cNvPr id="3" name="Subtitle 2">
            <a:extLst>
              <a:ext uri="{FF2B5EF4-FFF2-40B4-BE49-F238E27FC236}">
                <a16:creationId xmlns:a16="http://schemas.microsoft.com/office/drawing/2014/main" id="{299E41A6-2B8B-D012-5074-0F74A7DF31C6}"/>
              </a:ext>
            </a:extLst>
          </p:cNvPr>
          <p:cNvSpPr>
            <a:spLocks noGrp="1"/>
          </p:cNvSpPr>
          <p:nvPr>
            <p:ph type="subTitle" idx="1"/>
          </p:nvPr>
        </p:nvSpPr>
        <p:spPr>
          <a:xfrm>
            <a:off x="3215729" y="4165152"/>
            <a:ext cx="5760846" cy="682079"/>
          </a:xfrm>
        </p:spPr>
        <p:txBody>
          <a:bodyPr>
            <a:normAutofit/>
          </a:bodyPr>
          <a:lstStyle/>
          <a:p>
            <a:endParaRPr lang="en-US">
              <a:solidFill>
                <a:schemeClr val="tx2"/>
              </a:solidFill>
            </a:endParaRPr>
          </a:p>
        </p:txBody>
      </p:sp>
    </p:spTree>
    <p:extLst>
      <p:ext uri="{BB962C8B-B14F-4D97-AF65-F5344CB8AC3E}">
        <p14:creationId xmlns:p14="http://schemas.microsoft.com/office/powerpoint/2010/main" val="28969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Getting Started with Python in VS Code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0" y="745737"/>
            <a:ext cx="6944189" cy="4601260"/>
          </a:xfrm>
          <a:prstGeom prst="rect">
            <a:avLst/>
          </a:prstGeom>
          <a:noFill/>
        </p:spPr>
        <p:txBody>
          <a:bodyPr wrap="square">
            <a:spAutoFit/>
          </a:bodyPr>
          <a:lstStyle/>
          <a:p>
            <a:pPr>
              <a:spcBef>
                <a:spcPts val="600"/>
              </a:spcBef>
              <a:spcAft>
                <a:spcPts val="600"/>
              </a:spcAft>
            </a:pPr>
            <a:r>
              <a:rPr lang="en-US" sz="1200" b="1" dirty="0"/>
              <a:t>There are three other ways you can run Python code within VS Code:</a:t>
            </a:r>
          </a:p>
          <a:p>
            <a:pPr marL="685800" lvl="1" indent="-228600">
              <a:buFont typeface="+mj-lt"/>
              <a:buAutoNum type="arabicPeriod"/>
            </a:pPr>
            <a:r>
              <a:rPr lang="en-US" sz="1200" dirty="0"/>
              <a:t>Right-click anywhere in the editor window and select Run &gt; Python File in Terminal (which saves the file automatically)</a:t>
            </a:r>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r>
              <a:rPr lang="en-US" sz="1200" dirty="0"/>
              <a:t>Select one or more lines, then press </a:t>
            </a:r>
            <a:r>
              <a:rPr lang="en-US" sz="1200" dirty="0" err="1"/>
              <a:t>Shift+Enter</a:t>
            </a:r>
            <a:r>
              <a:rPr lang="en-US" sz="1200" dirty="0"/>
              <a:t> or right-click and select Run Selection/Line in Python Terminal. This command is convenient for testing just a part of a file.</a:t>
            </a:r>
          </a:p>
          <a:p>
            <a:pPr marL="685800" lvl="1" indent="-228600">
              <a:buFont typeface="+mj-lt"/>
              <a:buAutoNum type="arabicPeriod"/>
            </a:pPr>
            <a:endParaRPr lang="en-US" sz="1200" dirty="0"/>
          </a:p>
          <a:p>
            <a:pPr marL="685800" lvl="1" indent="-228600">
              <a:buFont typeface="+mj-lt"/>
              <a:buAutoNum type="arabicPeriod"/>
            </a:pPr>
            <a:r>
              <a:rPr lang="en-US" sz="1200" b="0" i="0" dirty="0">
                <a:solidFill>
                  <a:srgbClr val="242424"/>
                </a:solidFill>
                <a:effectLst/>
                <a:latin typeface="Segoe UI" panose="020B0502040204020203" pitchFamily="34" charset="0"/>
              </a:rPr>
              <a:t>From the Command Palette (</a:t>
            </a:r>
            <a:r>
              <a:rPr lang="en-US" sz="1200" b="0" i="0" dirty="0" err="1">
                <a:solidFill>
                  <a:srgbClr val="0072BE"/>
                </a:solidFill>
                <a:effectLst/>
                <a:latin typeface="Menlo"/>
              </a:rPr>
              <a:t>Ctrl+Shift+P</a:t>
            </a:r>
            <a:r>
              <a:rPr lang="en-US" sz="1200" b="0" i="0" dirty="0">
                <a:solidFill>
                  <a:srgbClr val="242424"/>
                </a:solidFill>
                <a:effectLst/>
                <a:latin typeface="Segoe UI" panose="020B0502040204020203" pitchFamily="34" charset="0"/>
              </a:rPr>
              <a:t>), select the </a:t>
            </a:r>
            <a:r>
              <a:rPr lang="en-US" sz="1200" b="1" i="0" dirty="0">
                <a:solidFill>
                  <a:srgbClr val="242424"/>
                </a:solidFill>
                <a:effectLst/>
                <a:latin typeface="Segoe UI" panose="020B0502040204020203" pitchFamily="34" charset="0"/>
              </a:rPr>
              <a:t>Python: Start REPL</a:t>
            </a:r>
            <a:r>
              <a:rPr lang="en-US" sz="1200" b="0" i="0" dirty="0">
                <a:solidFill>
                  <a:srgbClr val="242424"/>
                </a:solidFill>
                <a:effectLst/>
                <a:latin typeface="Segoe UI" panose="020B0502040204020203" pitchFamily="34" charset="0"/>
              </a:rPr>
              <a:t> command to open a REPL terminal for the currently selected Python interpreter. In the REPL, you can then enter and run lines of code one at a time.</a:t>
            </a:r>
          </a:p>
          <a:p>
            <a:endParaRPr lang="en-US" sz="1200" dirty="0"/>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pic>
        <p:nvPicPr>
          <p:cNvPr id="6152" name="Picture 8" descr="Run Python File in Terminal command in the Python editor">
            <a:extLst>
              <a:ext uri="{FF2B5EF4-FFF2-40B4-BE49-F238E27FC236}">
                <a16:creationId xmlns:a16="http://schemas.microsoft.com/office/drawing/2014/main" id="{2A8F0BB2-0B56-2368-B98A-DA68664E8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2797" y="653014"/>
            <a:ext cx="3657600" cy="3005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9696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B1AA72-5903-5B26-9502-B943EF78112D}"/>
              </a:ext>
            </a:extLst>
          </p:cNvPr>
          <p:cNvSpPr txBox="1"/>
          <p:nvPr/>
        </p:nvSpPr>
        <p:spPr>
          <a:xfrm>
            <a:off x="79625" y="6535036"/>
            <a:ext cx="6097712" cy="215444"/>
          </a:xfrm>
          <a:prstGeom prst="rect">
            <a:avLst/>
          </a:prstGeom>
          <a:noFill/>
        </p:spPr>
        <p:txBody>
          <a:bodyPr wrap="square">
            <a:spAutoFit/>
          </a:bodyPr>
          <a:lstStyle/>
          <a:p>
            <a:r>
              <a:rPr lang="en-US" sz="800" dirty="0"/>
              <a:t>Ref: https://www.youtube.com/watch?v=N3Tdmt1SRTM&amp;t=370s</a:t>
            </a:r>
          </a:p>
        </p:txBody>
      </p:sp>
      <p:sp>
        <p:nvSpPr>
          <p:cNvPr id="10" name="TextBox 9">
            <a:extLst>
              <a:ext uri="{FF2B5EF4-FFF2-40B4-BE49-F238E27FC236}">
                <a16:creationId xmlns:a16="http://schemas.microsoft.com/office/drawing/2014/main" id="{70FA65ED-F0D2-E91C-4D78-5537B90221B3}"/>
              </a:ext>
            </a:extLst>
          </p:cNvPr>
          <p:cNvSpPr txBox="1"/>
          <p:nvPr/>
        </p:nvSpPr>
        <p:spPr>
          <a:xfrm>
            <a:off x="169525" y="793233"/>
            <a:ext cx="2101064" cy="5139869"/>
          </a:xfrm>
          <a:prstGeom prst="rect">
            <a:avLst/>
          </a:prstGeom>
          <a:noFill/>
        </p:spPr>
        <p:txBody>
          <a:bodyPr wrap="square">
            <a:spAutoFit/>
          </a:bodyPr>
          <a:lstStyle/>
          <a:p>
            <a:pPr marL="171450" indent="-171450">
              <a:spcBef>
                <a:spcPts val="600"/>
              </a:spcBef>
              <a:spcAft>
                <a:spcPts val="600"/>
              </a:spcAft>
              <a:buFont typeface="Arial" panose="020B0604020202020204" pitchFamily="34" charset="0"/>
              <a:buChar char="•"/>
            </a:pPr>
            <a:r>
              <a:rPr lang="en-US" sz="1200" dirty="0"/>
              <a:t>Click on ‘8080:8080⁠’ to open the web interface and sign in with username and password</a:t>
            </a:r>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r>
              <a:rPr lang="en-US" sz="1200" b="1" dirty="0"/>
              <a:t>Username</a:t>
            </a:r>
            <a:r>
              <a:rPr lang="en-US" sz="1200" dirty="0"/>
              <a:t> (default): admin</a:t>
            </a:r>
          </a:p>
          <a:p>
            <a:pPr marL="171450" indent="-171450">
              <a:spcBef>
                <a:spcPts val="600"/>
              </a:spcBef>
              <a:spcAft>
                <a:spcPts val="600"/>
              </a:spcAft>
              <a:buFont typeface="Arial" panose="020B0604020202020204" pitchFamily="34" charset="0"/>
              <a:buChar char="•"/>
            </a:pPr>
            <a:r>
              <a:rPr lang="en-US" sz="1200" b="1" dirty="0" err="1"/>
              <a:t>Pwd</a:t>
            </a:r>
            <a:r>
              <a:rPr lang="en-US" sz="1200" dirty="0"/>
              <a:t>: Can be found in VS Code &gt; Workspace &gt; airflow&gt; standalone_admin_password.txt</a:t>
            </a:r>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r>
              <a:rPr lang="en-US" sz="1200" dirty="0"/>
              <a:t>Alternatively the </a:t>
            </a:r>
            <a:r>
              <a:rPr lang="en-US" sz="1200" b="1" dirty="0" err="1"/>
              <a:t>pwd</a:t>
            </a:r>
            <a:r>
              <a:rPr lang="en-US" sz="1200" dirty="0"/>
              <a:t> can be found in the logs</a:t>
            </a:r>
          </a:p>
          <a:p>
            <a:pPr marL="171450" indent="-171450">
              <a:spcBef>
                <a:spcPts val="600"/>
              </a:spcBef>
              <a:spcAft>
                <a:spcPts val="600"/>
              </a:spcAft>
              <a:buFont typeface="Arial" panose="020B0604020202020204" pitchFamily="34" charset="0"/>
              <a:buChar char="•"/>
            </a:pPr>
            <a:endParaRPr lang="en-US" sz="1200" i="0" dirty="0">
              <a:effectLst/>
            </a:endParaRPr>
          </a:p>
          <a:p>
            <a:pPr marL="628650" lvl="1" indent="-171450">
              <a:spcBef>
                <a:spcPts val="600"/>
              </a:spcBef>
              <a:spcAft>
                <a:spcPts val="600"/>
              </a:spcAft>
              <a:buFont typeface="Arial" panose="020B0604020202020204" pitchFamily="34" charset="0"/>
              <a:buChar char="•"/>
            </a:pPr>
            <a:endParaRPr lang="en-US" sz="1200" dirty="0"/>
          </a:p>
        </p:txBody>
      </p:sp>
      <p:sp>
        <p:nvSpPr>
          <p:cNvPr id="4" name="TextBox 3">
            <a:extLst>
              <a:ext uri="{FF2B5EF4-FFF2-40B4-BE49-F238E27FC236}">
                <a16:creationId xmlns:a16="http://schemas.microsoft.com/office/drawing/2014/main" id="{90B2A02C-69ED-93B3-FB58-09DD75ACC35B}"/>
              </a:ext>
            </a:extLst>
          </p:cNvPr>
          <p:cNvSpPr txBox="1"/>
          <p:nvPr/>
        </p:nvSpPr>
        <p:spPr>
          <a:xfrm>
            <a:off x="244011" y="252904"/>
            <a:ext cx="8589196" cy="400110"/>
          </a:xfrm>
          <a:prstGeom prst="rect">
            <a:avLst/>
          </a:prstGeom>
          <a:solidFill>
            <a:schemeClr val="accent5">
              <a:lumMod val="60000"/>
              <a:lumOff val="40000"/>
            </a:schemeClr>
          </a:solidFill>
        </p:spPr>
        <p:txBody>
          <a:bodyPr wrap="square" rtlCol="0">
            <a:spAutoFit/>
          </a:bodyPr>
          <a:lstStyle/>
          <a:p>
            <a:r>
              <a:rPr lang="en-US" sz="2000" dirty="0"/>
              <a:t>Apache Airflow</a:t>
            </a:r>
          </a:p>
        </p:txBody>
      </p:sp>
      <p:pic>
        <p:nvPicPr>
          <p:cNvPr id="5" name="Picture 4">
            <a:extLst>
              <a:ext uri="{FF2B5EF4-FFF2-40B4-BE49-F238E27FC236}">
                <a16:creationId xmlns:a16="http://schemas.microsoft.com/office/drawing/2014/main" id="{986D5FA6-41B8-19BF-3A28-9C396537C6C0}"/>
              </a:ext>
            </a:extLst>
          </p:cNvPr>
          <p:cNvPicPr>
            <a:picLocks noChangeAspect="1"/>
          </p:cNvPicPr>
          <p:nvPr/>
        </p:nvPicPr>
        <p:blipFill>
          <a:blip r:embed="rId2"/>
          <a:stretch>
            <a:fillRect/>
          </a:stretch>
        </p:blipFill>
        <p:spPr>
          <a:xfrm>
            <a:off x="2270589" y="783737"/>
            <a:ext cx="4572000" cy="1637154"/>
          </a:xfrm>
          <a:prstGeom prst="rect">
            <a:avLst/>
          </a:prstGeom>
        </p:spPr>
      </p:pic>
      <p:pic>
        <p:nvPicPr>
          <p:cNvPr id="9" name="Picture 8">
            <a:extLst>
              <a:ext uri="{FF2B5EF4-FFF2-40B4-BE49-F238E27FC236}">
                <a16:creationId xmlns:a16="http://schemas.microsoft.com/office/drawing/2014/main" id="{21DD506E-CF2E-C501-C74A-A10BD62AAA72}"/>
              </a:ext>
            </a:extLst>
          </p:cNvPr>
          <p:cNvPicPr>
            <a:picLocks noChangeAspect="1"/>
          </p:cNvPicPr>
          <p:nvPr/>
        </p:nvPicPr>
        <p:blipFill>
          <a:blip r:embed="rId3"/>
          <a:stretch>
            <a:fillRect/>
          </a:stretch>
        </p:blipFill>
        <p:spPr>
          <a:xfrm>
            <a:off x="7450475" y="793233"/>
            <a:ext cx="4572000" cy="2553823"/>
          </a:xfrm>
          <a:prstGeom prst="rect">
            <a:avLst/>
          </a:prstGeom>
          <a:ln>
            <a:noFill/>
          </a:ln>
          <a:effectLst>
            <a:outerShdw blurRad="292100" dist="139700" dir="2700000" algn="tl" rotWithShape="0">
              <a:srgbClr val="333333">
                <a:alpha val="65000"/>
              </a:srgbClr>
            </a:outerShdw>
          </a:effectLst>
        </p:spPr>
      </p:pic>
      <p:sp>
        <p:nvSpPr>
          <p:cNvPr id="11" name="Arrow: Right 10">
            <a:extLst>
              <a:ext uri="{FF2B5EF4-FFF2-40B4-BE49-F238E27FC236}">
                <a16:creationId xmlns:a16="http://schemas.microsoft.com/office/drawing/2014/main" id="{7D3BE79C-2534-AED9-84CD-2BABDB8CD19C}"/>
              </a:ext>
            </a:extLst>
          </p:cNvPr>
          <p:cNvSpPr/>
          <p:nvPr/>
        </p:nvSpPr>
        <p:spPr>
          <a:xfrm>
            <a:off x="6955817" y="1362619"/>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3E17874-8377-AA1F-557A-EB5564BD8BA4}"/>
              </a:ext>
            </a:extLst>
          </p:cNvPr>
          <p:cNvPicPr>
            <a:picLocks noChangeAspect="1"/>
          </p:cNvPicPr>
          <p:nvPr/>
        </p:nvPicPr>
        <p:blipFill>
          <a:blip r:embed="rId4"/>
          <a:stretch>
            <a:fillRect/>
          </a:stretch>
        </p:blipFill>
        <p:spPr>
          <a:xfrm>
            <a:off x="2306549" y="2979041"/>
            <a:ext cx="3657600" cy="1458069"/>
          </a:xfrm>
          <a:prstGeom prst="rect">
            <a:avLst/>
          </a:prstGeom>
        </p:spPr>
      </p:pic>
      <p:pic>
        <p:nvPicPr>
          <p:cNvPr id="17" name="Picture 16">
            <a:extLst>
              <a:ext uri="{FF2B5EF4-FFF2-40B4-BE49-F238E27FC236}">
                <a16:creationId xmlns:a16="http://schemas.microsoft.com/office/drawing/2014/main" id="{0A7FEA58-A054-2515-5A80-CDE14E5F235B}"/>
              </a:ext>
            </a:extLst>
          </p:cNvPr>
          <p:cNvPicPr>
            <a:picLocks noChangeAspect="1"/>
          </p:cNvPicPr>
          <p:nvPr/>
        </p:nvPicPr>
        <p:blipFill>
          <a:blip r:embed="rId5"/>
          <a:stretch>
            <a:fillRect/>
          </a:stretch>
        </p:blipFill>
        <p:spPr>
          <a:xfrm>
            <a:off x="2306549" y="4694825"/>
            <a:ext cx="3657600" cy="1379438"/>
          </a:xfrm>
          <a:prstGeom prst="rect">
            <a:avLst/>
          </a:prstGeom>
        </p:spPr>
      </p:pic>
      <p:sp>
        <p:nvSpPr>
          <p:cNvPr id="18" name="Arrow: Right 17">
            <a:extLst>
              <a:ext uri="{FF2B5EF4-FFF2-40B4-BE49-F238E27FC236}">
                <a16:creationId xmlns:a16="http://schemas.microsoft.com/office/drawing/2014/main" id="{4553A952-495D-B1FD-0A2E-DE86E9C7D165}"/>
              </a:ext>
            </a:extLst>
          </p:cNvPr>
          <p:cNvSpPr/>
          <p:nvPr/>
        </p:nvSpPr>
        <p:spPr>
          <a:xfrm rot="5400000">
            <a:off x="9736475" y="3510945"/>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983563A-D714-36B3-63A8-3CBA4A0BE141}"/>
              </a:ext>
            </a:extLst>
          </p:cNvPr>
          <p:cNvPicPr>
            <a:picLocks noChangeAspect="1"/>
          </p:cNvPicPr>
          <p:nvPr/>
        </p:nvPicPr>
        <p:blipFill>
          <a:blip r:embed="rId6"/>
          <a:stretch>
            <a:fillRect/>
          </a:stretch>
        </p:blipFill>
        <p:spPr>
          <a:xfrm>
            <a:off x="6705600" y="3902109"/>
            <a:ext cx="5486400" cy="2406055"/>
          </a:xfrm>
          <a:prstGeom prst="rect">
            <a:avLst/>
          </a:prstGeom>
        </p:spPr>
      </p:pic>
      <p:sp>
        <p:nvSpPr>
          <p:cNvPr id="21" name="Rectangle 20">
            <a:extLst>
              <a:ext uri="{FF2B5EF4-FFF2-40B4-BE49-F238E27FC236}">
                <a16:creationId xmlns:a16="http://schemas.microsoft.com/office/drawing/2014/main" id="{30582EFD-7482-2B17-CE7C-D25ED7C0C21B}"/>
              </a:ext>
            </a:extLst>
          </p:cNvPr>
          <p:cNvSpPr/>
          <p:nvPr/>
        </p:nvSpPr>
        <p:spPr>
          <a:xfrm>
            <a:off x="6357086" y="2654030"/>
            <a:ext cx="0" cy="4023360"/>
          </a:xfrm>
          <a:prstGeom prst="rect">
            <a:avLst/>
          </a:prstGeom>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62753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B1AA72-5903-5B26-9502-B943EF78112D}"/>
              </a:ext>
            </a:extLst>
          </p:cNvPr>
          <p:cNvSpPr txBox="1"/>
          <p:nvPr/>
        </p:nvSpPr>
        <p:spPr>
          <a:xfrm>
            <a:off x="79625" y="6535036"/>
            <a:ext cx="6097712" cy="215444"/>
          </a:xfrm>
          <a:prstGeom prst="rect">
            <a:avLst/>
          </a:prstGeom>
          <a:noFill/>
        </p:spPr>
        <p:txBody>
          <a:bodyPr wrap="square">
            <a:spAutoFit/>
          </a:bodyPr>
          <a:lstStyle/>
          <a:p>
            <a:r>
              <a:rPr lang="en-US" sz="800" dirty="0"/>
              <a:t>Ref: https://www.youtube.com/watch?v=N3Tdmt1SRTM&amp;t=370s</a:t>
            </a:r>
          </a:p>
        </p:txBody>
      </p:sp>
      <p:sp>
        <p:nvSpPr>
          <p:cNvPr id="10" name="TextBox 9">
            <a:extLst>
              <a:ext uri="{FF2B5EF4-FFF2-40B4-BE49-F238E27FC236}">
                <a16:creationId xmlns:a16="http://schemas.microsoft.com/office/drawing/2014/main" id="{70FA65ED-F0D2-E91C-4D78-5537B90221B3}"/>
              </a:ext>
            </a:extLst>
          </p:cNvPr>
          <p:cNvSpPr txBox="1"/>
          <p:nvPr/>
        </p:nvSpPr>
        <p:spPr>
          <a:xfrm>
            <a:off x="169524" y="793233"/>
            <a:ext cx="5539267" cy="2308324"/>
          </a:xfrm>
          <a:prstGeom prst="rect">
            <a:avLst/>
          </a:prstGeom>
          <a:noFill/>
        </p:spPr>
        <p:txBody>
          <a:bodyPr wrap="square">
            <a:spAutoFit/>
          </a:bodyPr>
          <a:lstStyle/>
          <a:p>
            <a:pPr>
              <a:spcBef>
                <a:spcPts val="600"/>
              </a:spcBef>
              <a:spcAft>
                <a:spcPts val="600"/>
              </a:spcAft>
            </a:pPr>
            <a:r>
              <a:rPr lang="en-US" sz="1200" b="1" dirty="0"/>
              <a:t>Develop and schedule an Airflow DAG:</a:t>
            </a:r>
          </a:p>
          <a:p>
            <a:pPr marL="171450" indent="-171450">
              <a:spcBef>
                <a:spcPts val="600"/>
              </a:spcBef>
              <a:spcAft>
                <a:spcPts val="600"/>
              </a:spcAft>
              <a:buFont typeface="Arial" panose="020B0604020202020204" pitchFamily="34" charset="0"/>
              <a:buChar char="•"/>
            </a:pPr>
            <a:r>
              <a:rPr lang="en-US" sz="1200" dirty="0"/>
              <a:t>In VS Code under ‘airflow’ create a new directory/folder named ‘</a:t>
            </a:r>
            <a:r>
              <a:rPr lang="en-US" sz="1200" dirty="0" err="1"/>
              <a:t>dags</a:t>
            </a:r>
            <a:r>
              <a:rPr lang="en-US" sz="1200" dirty="0"/>
              <a:t>’</a:t>
            </a:r>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r>
              <a:rPr lang="en-US" sz="1200" dirty="0"/>
              <a:t>Inside ‘</a:t>
            </a:r>
            <a:r>
              <a:rPr lang="en-US" sz="1200" dirty="0" err="1"/>
              <a:t>dags</a:t>
            </a:r>
            <a:r>
              <a:rPr lang="en-US" sz="1200" dirty="0"/>
              <a:t>’ directory create a file named ‘welcome_dag.py’</a:t>
            </a:r>
          </a:p>
        </p:txBody>
      </p:sp>
      <p:sp>
        <p:nvSpPr>
          <p:cNvPr id="4" name="TextBox 3">
            <a:extLst>
              <a:ext uri="{FF2B5EF4-FFF2-40B4-BE49-F238E27FC236}">
                <a16:creationId xmlns:a16="http://schemas.microsoft.com/office/drawing/2014/main" id="{90B2A02C-69ED-93B3-FB58-09DD75ACC35B}"/>
              </a:ext>
            </a:extLst>
          </p:cNvPr>
          <p:cNvSpPr txBox="1"/>
          <p:nvPr/>
        </p:nvSpPr>
        <p:spPr>
          <a:xfrm>
            <a:off x="244011" y="252904"/>
            <a:ext cx="8589196" cy="400110"/>
          </a:xfrm>
          <a:prstGeom prst="rect">
            <a:avLst/>
          </a:prstGeom>
          <a:solidFill>
            <a:schemeClr val="accent5">
              <a:lumMod val="60000"/>
              <a:lumOff val="40000"/>
            </a:schemeClr>
          </a:solidFill>
        </p:spPr>
        <p:txBody>
          <a:bodyPr wrap="square" rtlCol="0">
            <a:spAutoFit/>
          </a:bodyPr>
          <a:lstStyle/>
          <a:p>
            <a:r>
              <a:rPr lang="en-US" sz="2000" dirty="0"/>
              <a:t>Apache Airflow</a:t>
            </a:r>
          </a:p>
        </p:txBody>
      </p:sp>
      <p:pic>
        <p:nvPicPr>
          <p:cNvPr id="3" name="Picture 2">
            <a:extLst>
              <a:ext uri="{FF2B5EF4-FFF2-40B4-BE49-F238E27FC236}">
                <a16:creationId xmlns:a16="http://schemas.microsoft.com/office/drawing/2014/main" id="{9CE57D51-11C3-E352-876F-04B642DBA429}"/>
              </a:ext>
            </a:extLst>
          </p:cNvPr>
          <p:cNvPicPr>
            <a:picLocks noChangeAspect="1"/>
          </p:cNvPicPr>
          <p:nvPr/>
        </p:nvPicPr>
        <p:blipFill>
          <a:blip r:embed="rId2"/>
          <a:stretch>
            <a:fillRect/>
          </a:stretch>
        </p:blipFill>
        <p:spPr>
          <a:xfrm>
            <a:off x="5890515" y="716703"/>
            <a:ext cx="2743200" cy="1030637"/>
          </a:xfrm>
          <a:prstGeom prst="rect">
            <a:avLst/>
          </a:prstGeom>
        </p:spPr>
      </p:pic>
      <p:pic>
        <p:nvPicPr>
          <p:cNvPr id="8" name="Picture 7">
            <a:extLst>
              <a:ext uri="{FF2B5EF4-FFF2-40B4-BE49-F238E27FC236}">
                <a16:creationId xmlns:a16="http://schemas.microsoft.com/office/drawing/2014/main" id="{77D658E2-686D-F8D5-BD49-383FF6A78A42}"/>
              </a:ext>
            </a:extLst>
          </p:cNvPr>
          <p:cNvPicPr>
            <a:picLocks noChangeAspect="1"/>
          </p:cNvPicPr>
          <p:nvPr/>
        </p:nvPicPr>
        <p:blipFill>
          <a:blip r:embed="rId3"/>
          <a:stretch>
            <a:fillRect/>
          </a:stretch>
        </p:blipFill>
        <p:spPr>
          <a:xfrm>
            <a:off x="9378590" y="793233"/>
            <a:ext cx="2743200" cy="778665"/>
          </a:xfrm>
          <a:prstGeom prst="rect">
            <a:avLst/>
          </a:prstGeom>
        </p:spPr>
      </p:pic>
      <p:sp>
        <p:nvSpPr>
          <p:cNvPr id="12" name="Arrow: Right 11">
            <a:extLst>
              <a:ext uri="{FF2B5EF4-FFF2-40B4-BE49-F238E27FC236}">
                <a16:creationId xmlns:a16="http://schemas.microsoft.com/office/drawing/2014/main" id="{23C565E0-9457-DBEC-74AC-D7A74712089D}"/>
              </a:ext>
            </a:extLst>
          </p:cNvPr>
          <p:cNvSpPr/>
          <p:nvPr/>
        </p:nvSpPr>
        <p:spPr>
          <a:xfrm>
            <a:off x="8815438" y="931104"/>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E14B1AB-FB76-25DA-94ED-9C7FE74E49BA}"/>
              </a:ext>
            </a:extLst>
          </p:cNvPr>
          <p:cNvPicPr>
            <a:picLocks noChangeAspect="1"/>
          </p:cNvPicPr>
          <p:nvPr/>
        </p:nvPicPr>
        <p:blipFill>
          <a:blip r:embed="rId4"/>
          <a:stretch>
            <a:fillRect/>
          </a:stretch>
        </p:blipFill>
        <p:spPr>
          <a:xfrm>
            <a:off x="5890515" y="2745391"/>
            <a:ext cx="2743200" cy="1367218"/>
          </a:xfrm>
          <a:prstGeom prst="rect">
            <a:avLst/>
          </a:prstGeom>
        </p:spPr>
      </p:pic>
    </p:spTree>
    <p:extLst>
      <p:ext uri="{BB962C8B-B14F-4D97-AF65-F5344CB8AC3E}">
        <p14:creationId xmlns:p14="http://schemas.microsoft.com/office/powerpoint/2010/main" val="38779320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0FA65ED-F0D2-E91C-4D78-5537B90221B3}"/>
              </a:ext>
            </a:extLst>
          </p:cNvPr>
          <p:cNvSpPr txBox="1"/>
          <p:nvPr/>
        </p:nvSpPr>
        <p:spPr>
          <a:xfrm>
            <a:off x="169524" y="793233"/>
            <a:ext cx="5539267" cy="5401479"/>
          </a:xfrm>
          <a:prstGeom prst="rect">
            <a:avLst/>
          </a:prstGeom>
          <a:noFill/>
        </p:spPr>
        <p:txBody>
          <a:bodyPr wrap="square">
            <a:spAutoFit/>
          </a:bodyPr>
          <a:lstStyle/>
          <a:p>
            <a:pPr>
              <a:spcBef>
                <a:spcPts val="600"/>
              </a:spcBef>
              <a:spcAft>
                <a:spcPts val="600"/>
              </a:spcAft>
            </a:pPr>
            <a:r>
              <a:rPr lang="en-US" sz="1200" dirty="0"/>
              <a:t>Paste the below code in ‘welcome_dag.py’ and save the file</a:t>
            </a:r>
          </a:p>
          <a:p>
            <a:pPr lvl="1"/>
            <a:r>
              <a:rPr lang="en-US" sz="800" b="0" i="0" dirty="0">
                <a:solidFill>
                  <a:srgbClr val="0070C0"/>
                </a:solidFill>
                <a:effectLst/>
                <a:latin typeface="Roboto" panose="02000000000000000000" pitchFamily="2" charset="0"/>
              </a:rPr>
              <a:t>from airflow import DAG</a:t>
            </a:r>
          </a:p>
          <a:p>
            <a:pPr lvl="1"/>
            <a:r>
              <a:rPr lang="en-US" sz="800" b="0" i="0" dirty="0">
                <a:solidFill>
                  <a:srgbClr val="0070C0"/>
                </a:solidFill>
                <a:effectLst/>
                <a:latin typeface="Roboto" panose="02000000000000000000" pitchFamily="2" charset="0"/>
              </a:rPr>
              <a:t>from </a:t>
            </a:r>
            <a:r>
              <a:rPr lang="en-US" sz="800" b="0" i="0" dirty="0" err="1">
                <a:solidFill>
                  <a:srgbClr val="0070C0"/>
                </a:solidFill>
                <a:effectLst/>
                <a:latin typeface="Roboto" panose="02000000000000000000" pitchFamily="2" charset="0"/>
              </a:rPr>
              <a:t>airflow.operators.python_operator</a:t>
            </a:r>
            <a:r>
              <a:rPr lang="en-US" sz="800" b="0" i="0" dirty="0">
                <a:solidFill>
                  <a:srgbClr val="0070C0"/>
                </a:solidFill>
                <a:effectLst/>
                <a:latin typeface="Roboto" panose="02000000000000000000" pitchFamily="2" charset="0"/>
              </a:rPr>
              <a:t> import </a:t>
            </a:r>
            <a:r>
              <a:rPr lang="en-US" sz="800" b="0" i="0" dirty="0" err="1">
                <a:solidFill>
                  <a:srgbClr val="0070C0"/>
                </a:solidFill>
                <a:effectLst/>
                <a:latin typeface="Roboto" panose="02000000000000000000" pitchFamily="2" charset="0"/>
              </a:rPr>
              <a:t>PythonOperator</a:t>
            </a:r>
            <a:endParaRPr lang="en-US" sz="800" b="0" i="0" dirty="0">
              <a:solidFill>
                <a:srgbClr val="0070C0"/>
              </a:solidFill>
              <a:effectLst/>
              <a:latin typeface="Roboto" panose="02000000000000000000" pitchFamily="2" charset="0"/>
            </a:endParaRPr>
          </a:p>
          <a:p>
            <a:pPr lvl="1"/>
            <a:r>
              <a:rPr lang="en-US" sz="800" b="0" i="0" dirty="0">
                <a:solidFill>
                  <a:srgbClr val="0070C0"/>
                </a:solidFill>
                <a:effectLst/>
                <a:latin typeface="Roboto" panose="02000000000000000000" pitchFamily="2" charset="0"/>
              </a:rPr>
              <a:t>from </a:t>
            </a:r>
            <a:r>
              <a:rPr lang="en-US" sz="800" b="0" i="0" dirty="0" err="1">
                <a:solidFill>
                  <a:srgbClr val="0070C0"/>
                </a:solidFill>
                <a:effectLst/>
                <a:latin typeface="Roboto" panose="02000000000000000000" pitchFamily="2" charset="0"/>
              </a:rPr>
              <a:t>airflow.utils.dates</a:t>
            </a:r>
            <a:r>
              <a:rPr lang="en-US" sz="800" b="0" i="0" dirty="0">
                <a:solidFill>
                  <a:srgbClr val="0070C0"/>
                </a:solidFill>
                <a:effectLst/>
                <a:latin typeface="Roboto" panose="02000000000000000000" pitchFamily="2" charset="0"/>
              </a:rPr>
              <a:t> import </a:t>
            </a:r>
            <a:r>
              <a:rPr lang="en-US" sz="800" b="0" i="0" dirty="0" err="1">
                <a:solidFill>
                  <a:srgbClr val="0070C0"/>
                </a:solidFill>
                <a:effectLst/>
                <a:latin typeface="Roboto" panose="02000000000000000000" pitchFamily="2" charset="0"/>
              </a:rPr>
              <a:t>days_ago</a:t>
            </a:r>
            <a:endParaRPr lang="en-US" sz="800" b="0" i="0" dirty="0">
              <a:solidFill>
                <a:srgbClr val="0070C0"/>
              </a:solidFill>
              <a:effectLst/>
              <a:latin typeface="Roboto" panose="02000000000000000000" pitchFamily="2" charset="0"/>
            </a:endParaRPr>
          </a:p>
          <a:p>
            <a:pPr lvl="1"/>
            <a:r>
              <a:rPr lang="en-US" sz="800" b="0" i="0" dirty="0">
                <a:solidFill>
                  <a:srgbClr val="0070C0"/>
                </a:solidFill>
                <a:effectLst/>
                <a:latin typeface="Roboto" panose="02000000000000000000" pitchFamily="2" charset="0"/>
              </a:rPr>
              <a:t>from datetime import datetime</a:t>
            </a:r>
          </a:p>
          <a:p>
            <a:pPr lvl="1"/>
            <a:r>
              <a:rPr lang="en-US" sz="800" b="0" i="0" dirty="0">
                <a:solidFill>
                  <a:srgbClr val="0070C0"/>
                </a:solidFill>
                <a:effectLst/>
                <a:latin typeface="Roboto" panose="02000000000000000000" pitchFamily="2" charset="0"/>
              </a:rPr>
              <a:t>import requests</a:t>
            </a:r>
          </a:p>
          <a:p>
            <a:pPr lvl="1"/>
            <a:r>
              <a:rPr lang="en-US" sz="800" b="0" i="0" dirty="0">
                <a:solidFill>
                  <a:srgbClr val="0070C0"/>
                </a:solidFill>
                <a:effectLst/>
                <a:latin typeface="Roboto" panose="02000000000000000000" pitchFamily="2" charset="0"/>
              </a:rPr>
              <a:t>def </a:t>
            </a:r>
            <a:r>
              <a:rPr lang="en-US" sz="800" b="0" i="0" dirty="0" err="1">
                <a:solidFill>
                  <a:srgbClr val="0070C0"/>
                </a:solidFill>
                <a:effectLst/>
                <a:latin typeface="Roboto" panose="02000000000000000000" pitchFamily="2" charset="0"/>
              </a:rPr>
              <a:t>print_welcome</a:t>
            </a:r>
            <a:r>
              <a:rPr lang="en-US" sz="800" b="0" i="0" dirty="0">
                <a:solidFill>
                  <a:srgbClr val="0070C0"/>
                </a:solidFill>
                <a:effectLst/>
                <a:latin typeface="Roboto" panose="02000000000000000000" pitchFamily="2" charset="0"/>
              </a:rPr>
              <a:t>():</a:t>
            </a:r>
          </a:p>
          <a:p>
            <a:pPr lvl="1"/>
            <a:r>
              <a:rPr lang="en-US" sz="800" b="0" i="0" dirty="0">
                <a:solidFill>
                  <a:srgbClr val="0070C0"/>
                </a:solidFill>
                <a:effectLst/>
                <a:latin typeface="Roboto" panose="02000000000000000000" pitchFamily="2" charset="0"/>
              </a:rPr>
              <a:t>    print('Welcome to Airflow!')</a:t>
            </a:r>
          </a:p>
          <a:p>
            <a:pPr lvl="1"/>
            <a:r>
              <a:rPr lang="en-US" sz="800" b="0" i="0" dirty="0">
                <a:solidFill>
                  <a:srgbClr val="0070C0"/>
                </a:solidFill>
                <a:effectLst/>
                <a:latin typeface="Roboto" panose="02000000000000000000" pitchFamily="2" charset="0"/>
              </a:rPr>
              <a:t>def </a:t>
            </a:r>
            <a:r>
              <a:rPr lang="en-US" sz="800" b="0" i="0" dirty="0" err="1">
                <a:solidFill>
                  <a:srgbClr val="0070C0"/>
                </a:solidFill>
                <a:effectLst/>
                <a:latin typeface="Roboto" panose="02000000000000000000" pitchFamily="2" charset="0"/>
              </a:rPr>
              <a:t>print_date</a:t>
            </a:r>
            <a:r>
              <a:rPr lang="en-US" sz="800" b="0" i="0" dirty="0">
                <a:solidFill>
                  <a:srgbClr val="0070C0"/>
                </a:solidFill>
                <a:effectLst/>
                <a:latin typeface="Roboto" panose="02000000000000000000" pitchFamily="2" charset="0"/>
              </a:rPr>
              <a:t>():</a:t>
            </a:r>
          </a:p>
          <a:p>
            <a:pPr lvl="1"/>
            <a:r>
              <a:rPr lang="en-US" sz="800" b="0" i="0" dirty="0">
                <a:solidFill>
                  <a:srgbClr val="0070C0"/>
                </a:solidFill>
                <a:effectLst/>
                <a:latin typeface="Roboto" panose="02000000000000000000" pitchFamily="2" charset="0"/>
              </a:rPr>
              <a:t>    print('Today is {}'.format(</a:t>
            </a:r>
            <a:r>
              <a:rPr lang="en-US" sz="800" b="0" i="0" dirty="0" err="1">
                <a:solidFill>
                  <a:srgbClr val="0070C0"/>
                </a:solidFill>
                <a:effectLst/>
                <a:latin typeface="Roboto" panose="02000000000000000000" pitchFamily="2" charset="0"/>
              </a:rPr>
              <a:t>datetime.today</a:t>
            </a:r>
            <a:r>
              <a:rPr lang="en-US" sz="800" b="0" i="0" dirty="0">
                <a:solidFill>
                  <a:srgbClr val="0070C0"/>
                </a:solidFill>
                <a:effectLst/>
                <a:latin typeface="Roboto" panose="02000000000000000000" pitchFamily="2" charset="0"/>
              </a:rPr>
              <a:t>().date()))</a:t>
            </a:r>
          </a:p>
          <a:p>
            <a:pPr lvl="1"/>
            <a:r>
              <a:rPr lang="en-US" sz="800" b="0" i="0" dirty="0">
                <a:solidFill>
                  <a:srgbClr val="0070C0"/>
                </a:solidFill>
                <a:effectLst/>
                <a:latin typeface="Roboto" panose="02000000000000000000" pitchFamily="2" charset="0"/>
              </a:rPr>
              <a:t>def </a:t>
            </a:r>
            <a:r>
              <a:rPr lang="en-US" sz="800" b="0" i="0" dirty="0" err="1">
                <a:solidFill>
                  <a:srgbClr val="0070C0"/>
                </a:solidFill>
                <a:effectLst/>
                <a:latin typeface="Roboto" panose="02000000000000000000" pitchFamily="2" charset="0"/>
              </a:rPr>
              <a:t>print_random_quote</a:t>
            </a:r>
            <a:r>
              <a:rPr lang="en-US" sz="800" b="0" i="0" dirty="0">
                <a:solidFill>
                  <a:srgbClr val="0070C0"/>
                </a:solidFill>
                <a:effectLst/>
                <a:latin typeface="Roboto" panose="02000000000000000000" pitchFamily="2" charset="0"/>
              </a:rPr>
              <a:t>():</a:t>
            </a:r>
          </a:p>
          <a:p>
            <a:pPr lvl="1"/>
            <a:r>
              <a:rPr lang="en-US" sz="800" b="0" i="0" dirty="0">
                <a:solidFill>
                  <a:srgbClr val="0070C0"/>
                </a:solidFill>
                <a:effectLst/>
                <a:latin typeface="Roboto" panose="02000000000000000000" pitchFamily="2" charset="0"/>
              </a:rPr>
              <a:t>    response = </a:t>
            </a:r>
            <a:r>
              <a:rPr lang="en-US" sz="800" b="0" i="0" dirty="0" err="1">
                <a:solidFill>
                  <a:srgbClr val="0070C0"/>
                </a:solidFill>
                <a:effectLst/>
                <a:latin typeface="Roboto" panose="02000000000000000000" pitchFamily="2" charset="0"/>
              </a:rPr>
              <a:t>requests.get</a:t>
            </a:r>
            <a:r>
              <a:rPr lang="en-US" sz="800" b="0" i="0" dirty="0">
                <a:solidFill>
                  <a:srgbClr val="0070C0"/>
                </a:solidFill>
                <a:effectLst/>
                <a:latin typeface="Roboto" panose="02000000000000000000" pitchFamily="2" charset="0"/>
              </a:rPr>
              <a:t>('https://api.quotable.io/random')</a:t>
            </a:r>
          </a:p>
          <a:p>
            <a:pPr lvl="1"/>
            <a:r>
              <a:rPr lang="en-US" sz="800" b="0" i="0" dirty="0">
                <a:solidFill>
                  <a:srgbClr val="0070C0"/>
                </a:solidFill>
                <a:effectLst/>
                <a:latin typeface="Roboto" panose="02000000000000000000" pitchFamily="2" charset="0"/>
              </a:rPr>
              <a:t>    quote = </a:t>
            </a:r>
            <a:r>
              <a:rPr lang="en-US" sz="800" b="0" i="0" dirty="0" err="1">
                <a:solidFill>
                  <a:srgbClr val="0070C0"/>
                </a:solidFill>
                <a:effectLst/>
                <a:latin typeface="Roboto" panose="02000000000000000000" pitchFamily="2" charset="0"/>
              </a:rPr>
              <a:t>response.json</a:t>
            </a:r>
            <a:r>
              <a:rPr lang="en-US" sz="800" b="0" i="0" dirty="0">
                <a:solidFill>
                  <a:srgbClr val="0070C0"/>
                </a:solidFill>
                <a:effectLst/>
                <a:latin typeface="Roboto" panose="02000000000000000000" pitchFamily="2" charset="0"/>
              </a:rPr>
              <a:t>()['content']</a:t>
            </a:r>
          </a:p>
          <a:p>
            <a:pPr lvl="1"/>
            <a:r>
              <a:rPr lang="en-US" sz="800" b="0" i="0" dirty="0">
                <a:solidFill>
                  <a:srgbClr val="0070C0"/>
                </a:solidFill>
                <a:effectLst/>
                <a:latin typeface="Roboto" panose="02000000000000000000" pitchFamily="2" charset="0"/>
              </a:rPr>
              <a:t>    print('Quote of the day: "{}"'.format(quote))</a:t>
            </a:r>
          </a:p>
          <a:p>
            <a:pPr lvl="1"/>
            <a:r>
              <a:rPr lang="en-US" sz="800" b="0" dirty="0">
                <a:solidFill>
                  <a:srgbClr val="6A9955"/>
                </a:solidFill>
                <a:effectLst/>
                <a:latin typeface="Consolas" panose="020B0609020204030204" pitchFamily="49" charset="0"/>
              </a:rPr>
              <a:t># Schedule the DAG to run daily at 11pm</a:t>
            </a:r>
            <a:endParaRPr lang="en-US" sz="800" b="0" dirty="0">
              <a:solidFill>
                <a:srgbClr val="CCCCCC"/>
              </a:solidFill>
              <a:effectLst/>
              <a:latin typeface="Consolas" panose="020B0609020204030204" pitchFamily="49" charset="0"/>
            </a:endParaRPr>
          </a:p>
          <a:p>
            <a:pPr lvl="1"/>
            <a:r>
              <a:rPr lang="en-US" sz="800" b="0" i="0" dirty="0" err="1">
                <a:solidFill>
                  <a:srgbClr val="0070C0"/>
                </a:solidFill>
                <a:effectLst/>
                <a:latin typeface="Roboto" panose="02000000000000000000" pitchFamily="2" charset="0"/>
              </a:rPr>
              <a:t>dag</a:t>
            </a:r>
            <a:r>
              <a:rPr lang="en-US" sz="800" b="0" i="0" dirty="0">
                <a:solidFill>
                  <a:srgbClr val="0070C0"/>
                </a:solidFill>
                <a:effectLst/>
                <a:latin typeface="Roboto" panose="02000000000000000000" pitchFamily="2" charset="0"/>
              </a:rPr>
              <a:t> = DAG(</a:t>
            </a:r>
          </a:p>
          <a:p>
            <a:pPr lvl="1"/>
            <a:r>
              <a:rPr lang="en-US" sz="800" b="0" i="0" dirty="0">
                <a:solidFill>
                  <a:srgbClr val="0070C0"/>
                </a:solidFill>
                <a:effectLst/>
                <a:latin typeface="Roboto" panose="02000000000000000000" pitchFamily="2" charset="0"/>
              </a:rPr>
              <a:t>    '</a:t>
            </a:r>
            <a:r>
              <a:rPr lang="en-US" sz="800" b="0" i="0" dirty="0" err="1">
                <a:solidFill>
                  <a:srgbClr val="0070C0"/>
                </a:solidFill>
                <a:effectLst/>
                <a:latin typeface="Roboto" panose="02000000000000000000" pitchFamily="2" charset="0"/>
              </a:rPr>
              <a:t>welcome_dag</a:t>
            </a:r>
            <a:r>
              <a:rPr lang="en-US" sz="800" b="0" i="0" dirty="0">
                <a:solidFill>
                  <a:srgbClr val="0070C0"/>
                </a:solidFill>
                <a:effectLst/>
                <a:latin typeface="Roboto" panose="02000000000000000000" pitchFamily="2" charset="0"/>
              </a:rPr>
              <a:t>',</a:t>
            </a:r>
          </a:p>
          <a:p>
            <a:pPr lvl="1"/>
            <a:r>
              <a:rPr lang="en-US" sz="800" b="0" i="0" dirty="0">
                <a:solidFill>
                  <a:srgbClr val="0070C0"/>
                </a:solidFill>
                <a:effectLst/>
                <a:latin typeface="Roboto" panose="02000000000000000000" pitchFamily="2" charset="0"/>
              </a:rPr>
              <a:t>    </a:t>
            </a:r>
            <a:r>
              <a:rPr lang="en-US" sz="800" b="0" i="0" dirty="0" err="1">
                <a:solidFill>
                  <a:srgbClr val="0070C0"/>
                </a:solidFill>
                <a:effectLst/>
                <a:latin typeface="Roboto" panose="02000000000000000000" pitchFamily="2" charset="0"/>
              </a:rPr>
              <a:t>default_args</a:t>
            </a:r>
            <a:r>
              <a:rPr lang="en-US" sz="800" b="0" i="0" dirty="0">
                <a:solidFill>
                  <a:srgbClr val="0070C0"/>
                </a:solidFill>
                <a:effectLst/>
                <a:latin typeface="Roboto" panose="02000000000000000000" pitchFamily="2" charset="0"/>
              </a:rPr>
              <a:t>={'</a:t>
            </a:r>
            <a:r>
              <a:rPr lang="en-US" sz="800" b="0" i="0" dirty="0" err="1">
                <a:solidFill>
                  <a:srgbClr val="0070C0"/>
                </a:solidFill>
                <a:effectLst/>
                <a:latin typeface="Roboto" panose="02000000000000000000" pitchFamily="2" charset="0"/>
              </a:rPr>
              <a:t>start_date</a:t>
            </a:r>
            <a:r>
              <a:rPr lang="en-US" sz="800" b="0" i="0" dirty="0">
                <a:solidFill>
                  <a:srgbClr val="0070C0"/>
                </a:solidFill>
                <a:effectLst/>
                <a:latin typeface="Roboto" panose="02000000000000000000" pitchFamily="2" charset="0"/>
              </a:rPr>
              <a:t>': </a:t>
            </a:r>
            <a:r>
              <a:rPr lang="en-US" sz="800" b="0" i="0" dirty="0" err="1">
                <a:solidFill>
                  <a:srgbClr val="0070C0"/>
                </a:solidFill>
                <a:effectLst/>
                <a:latin typeface="Roboto" panose="02000000000000000000" pitchFamily="2" charset="0"/>
              </a:rPr>
              <a:t>days_ago</a:t>
            </a:r>
            <a:r>
              <a:rPr lang="en-US" sz="800" b="0" i="0" dirty="0">
                <a:solidFill>
                  <a:srgbClr val="0070C0"/>
                </a:solidFill>
                <a:effectLst/>
                <a:latin typeface="Roboto" panose="02000000000000000000" pitchFamily="2" charset="0"/>
              </a:rPr>
              <a:t>(1)},</a:t>
            </a:r>
          </a:p>
          <a:p>
            <a:pPr lvl="1"/>
            <a:r>
              <a:rPr lang="en-US" sz="800" b="0" i="0" dirty="0">
                <a:solidFill>
                  <a:srgbClr val="0070C0"/>
                </a:solidFill>
                <a:effectLst/>
                <a:latin typeface="Roboto" panose="02000000000000000000" pitchFamily="2" charset="0"/>
              </a:rPr>
              <a:t>    </a:t>
            </a:r>
            <a:r>
              <a:rPr lang="en-US" sz="800" b="0" i="0" dirty="0" err="1">
                <a:solidFill>
                  <a:srgbClr val="0070C0"/>
                </a:solidFill>
                <a:effectLst/>
                <a:latin typeface="Roboto" panose="02000000000000000000" pitchFamily="2" charset="0"/>
              </a:rPr>
              <a:t>schedule_interval</a:t>
            </a:r>
            <a:r>
              <a:rPr lang="en-US" sz="800" b="0" i="0" dirty="0">
                <a:solidFill>
                  <a:srgbClr val="0070C0"/>
                </a:solidFill>
                <a:effectLst/>
                <a:latin typeface="Roboto" panose="02000000000000000000" pitchFamily="2" charset="0"/>
              </a:rPr>
              <a:t>='0 23 * * *',</a:t>
            </a:r>
          </a:p>
          <a:p>
            <a:pPr lvl="1"/>
            <a:r>
              <a:rPr lang="en-US" sz="800" b="0" i="0" dirty="0">
                <a:solidFill>
                  <a:srgbClr val="0070C0"/>
                </a:solidFill>
                <a:effectLst/>
                <a:latin typeface="Roboto" panose="02000000000000000000" pitchFamily="2" charset="0"/>
              </a:rPr>
              <a:t>    catchup=False</a:t>
            </a:r>
          </a:p>
          <a:p>
            <a:pPr lvl="1"/>
            <a:r>
              <a:rPr lang="en-US" sz="800" b="0" i="0" dirty="0">
                <a:solidFill>
                  <a:srgbClr val="0070C0"/>
                </a:solidFill>
                <a:effectLst/>
                <a:latin typeface="Roboto" panose="02000000000000000000" pitchFamily="2" charset="0"/>
              </a:rPr>
              <a:t>)</a:t>
            </a:r>
          </a:p>
          <a:p>
            <a:pPr lvl="1"/>
            <a:r>
              <a:rPr lang="en-US" sz="800" b="0" dirty="0">
                <a:solidFill>
                  <a:srgbClr val="6A9955"/>
                </a:solidFill>
                <a:effectLst/>
                <a:latin typeface="Consolas" panose="020B0609020204030204" pitchFamily="49" charset="0"/>
              </a:rPr>
              <a:t># Print Welcome message</a:t>
            </a:r>
            <a:endParaRPr lang="en-US" sz="800" b="0" dirty="0">
              <a:solidFill>
                <a:srgbClr val="CCCCCC"/>
              </a:solidFill>
              <a:effectLst/>
              <a:latin typeface="Consolas" panose="020B0609020204030204" pitchFamily="49" charset="0"/>
            </a:endParaRPr>
          </a:p>
          <a:p>
            <a:pPr lvl="1"/>
            <a:r>
              <a:rPr lang="en-US" sz="800" b="0" i="0" dirty="0" err="1">
                <a:solidFill>
                  <a:srgbClr val="0070C0"/>
                </a:solidFill>
                <a:effectLst/>
                <a:latin typeface="Roboto" panose="02000000000000000000" pitchFamily="2" charset="0"/>
              </a:rPr>
              <a:t>print_welcome_task</a:t>
            </a:r>
            <a:r>
              <a:rPr lang="en-US" sz="800" b="0" i="0" dirty="0">
                <a:solidFill>
                  <a:srgbClr val="0070C0"/>
                </a:solidFill>
                <a:effectLst/>
                <a:latin typeface="Roboto" panose="02000000000000000000" pitchFamily="2" charset="0"/>
              </a:rPr>
              <a:t> = </a:t>
            </a:r>
            <a:r>
              <a:rPr lang="en-US" sz="800" b="0" i="0" dirty="0" err="1">
                <a:solidFill>
                  <a:srgbClr val="0070C0"/>
                </a:solidFill>
                <a:effectLst/>
                <a:latin typeface="Roboto" panose="02000000000000000000" pitchFamily="2" charset="0"/>
              </a:rPr>
              <a:t>PythonOperator</a:t>
            </a:r>
            <a:r>
              <a:rPr lang="en-US" sz="800" b="0" i="0" dirty="0">
                <a:solidFill>
                  <a:srgbClr val="0070C0"/>
                </a:solidFill>
                <a:effectLst/>
                <a:latin typeface="Roboto" panose="02000000000000000000" pitchFamily="2" charset="0"/>
              </a:rPr>
              <a:t>(</a:t>
            </a:r>
          </a:p>
          <a:p>
            <a:pPr lvl="1"/>
            <a:r>
              <a:rPr lang="en-US" sz="800" b="0" i="0" dirty="0">
                <a:solidFill>
                  <a:srgbClr val="0070C0"/>
                </a:solidFill>
                <a:effectLst/>
                <a:latin typeface="Roboto" panose="02000000000000000000" pitchFamily="2" charset="0"/>
              </a:rPr>
              <a:t>    </a:t>
            </a:r>
            <a:r>
              <a:rPr lang="en-US" sz="800" b="0" i="0" dirty="0" err="1">
                <a:solidFill>
                  <a:srgbClr val="0070C0"/>
                </a:solidFill>
                <a:effectLst/>
                <a:latin typeface="Roboto" panose="02000000000000000000" pitchFamily="2" charset="0"/>
              </a:rPr>
              <a:t>task_id</a:t>
            </a:r>
            <a:r>
              <a:rPr lang="en-US" sz="800" b="0" i="0" dirty="0">
                <a:solidFill>
                  <a:srgbClr val="0070C0"/>
                </a:solidFill>
                <a:effectLst/>
                <a:latin typeface="Roboto" panose="02000000000000000000" pitchFamily="2" charset="0"/>
              </a:rPr>
              <a:t>='</a:t>
            </a:r>
            <a:r>
              <a:rPr lang="en-US" sz="800" b="0" i="0" dirty="0" err="1">
                <a:solidFill>
                  <a:srgbClr val="0070C0"/>
                </a:solidFill>
                <a:effectLst/>
                <a:latin typeface="Roboto" panose="02000000000000000000" pitchFamily="2" charset="0"/>
              </a:rPr>
              <a:t>print_welcome</a:t>
            </a:r>
            <a:r>
              <a:rPr lang="en-US" sz="800" b="0" i="0" dirty="0">
                <a:solidFill>
                  <a:srgbClr val="0070C0"/>
                </a:solidFill>
                <a:effectLst/>
                <a:latin typeface="Roboto" panose="02000000000000000000" pitchFamily="2" charset="0"/>
              </a:rPr>
              <a:t>',</a:t>
            </a:r>
          </a:p>
          <a:p>
            <a:pPr lvl="1"/>
            <a:r>
              <a:rPr lang="en-US" sz="800" b="0" i="0" dirty="0">
                <a:solidFill>
                  <a:srgbClr val="0070C0"/>
                </a:solidFill>
                <a:effectLst/>
                <a:latin typeface="Roboto" panose="02000000000000000000" pitchFamily="2" charset="0"/>
              </a:rPr>
              <a:t>    </a:t>
            </a:r>
            <a:r>
              <a:rPr lang="en-US" sz="800" b="0" i="0" dirty="0" err="1">
                <a:solidFill>
                  <a:srgbClr val="0070C0"/>
                </a:solidFill>
                <a:effectLst/>
                <a:latin typeface="Roboto" panose="02000000000000000000" pitchFamily="2" charset="0"/>
              </a:rPr>
              <a:t>python_callable</a:t>
            </a:r>
            <a:r>
              <a:rPr lang="en-US" sz="800" b="0" i="0" dirty="0">
                <a:solidFill>
                  <a:srgbClr val="0070C0"/>
                </a:solidFill>
                <a:effectLst/>
                <a:latin typeface="Roboto" panose="02000000000000000000" pitchFamily="2" charset="0"/>
              </a:rPr>
              <a:t>=</a:t>
            </a:r>
            <a:r>
              <a:rPr lang="en-US" sz="800" b="0" i="0" dirty="0" err="1">
                <a:solidFill>
                  <a:srgbClr val="0070C0"/>
                </a:solidFill>
                <a:effectLst/>
                <a:latin typeface="Roboto" panose="02000000000000000000" pitchFamily="2" charset="0"/>
              </a:rPr>
              <a:t>print_welcome</a:t>
            </a:r>
            <a:r>
              <a:rPr lang="en-US" sz="800" b="0" i="0" dirty="0">
                <a:solidFill>
                  <a:srgbClr val="0070C0"/>
                </a:solidFill>
                <a:effectLst/>
                <a:latin typeface="Roboto" panose="02000000000000000000" pitchFamily="2" charset="0"/>
              </a:rPr>
              <a:t>,</a:t>
            </a:r>
          </a:p>
          <a:p>
            <a:pPr lvl="1"/>
            <a:r>
              <a:rPr lang="en-US" sz="800" b="0" i="0" dirty="0">
                <a:solidFill>
                  <a:srgbClr val="0070C0"/>
                </a:solidFill>
                <a:effectLst/>
                <a:latin typeface="Roboto" panose="02000000000000000000" pitchFamily="2" charset="0"/>
              </a:rPr>
              <a:t>    </a:t>
            </a:r>
            <a:r>
              <a:rPr lang="en-US" sz="800" b="0" i="0" dirty="0" err="1">
                <a:solidFill>
                  <a:srgbClr val="0070C0"/>
                </a:solidFill>
                <a:effectLst/>
                <a:latin typeface="Roboto" panose="02000000000000000000" pitchFamily="2" charset="0"/>
              </a:rPr>
              <a:t>dag</a:t>
            </a:r>
            <a:r>
              <a:rPr lang="en-US" sz="800" b="0" i="0" dirty="0">
                <a:solidFill>
                  <a:srgbClr val="0070C0"/>
                </a:solidFill>
                <a:effectLst/>
                <a:latin typeface="Roboto" panose="02000000000000000000" pitchFamily="2" charset="0"/>
              </a:rPr>
              <a:t>=</a:t>
            </a:r>
            <a:r>
              <a:rPr lang="en-US" sz="800" b="0" i="0" dirty="0" err="1">
                <a:solidFill>
                  <a:srgbClr val="0070C0"/>
                </a:solidFill>
                <a:effectLst/>
                <a:latin typeface="Roboto" panose="02000000000000000000" pitchFamily="2" charset="0"/>
              </a:rPr>
              <a:t>dag</a:t>
            </a:r>
            <a:endParaRPr lang="en-US" sz="800" b="0" i="0" dirty="0">
              <a:solidFill>
                <a:srgbClr val="0070C0"/>
              </a:solidFill>
              <a:effectLst/>
              <a:latin typeface="Roboto" panose="02000000000000000000" pitchFamily="2" charset="0"/>
            </a:endParaRPr>
          </a:p>
          <a:p>
            <a:pPr lvl="1"/>
            <a:r>
              <a:rPr lang="en-US" sz="800" b="0" i="0" dirty="0">
                <a:solidFill>
                  <a:srgbClr val="0070C0"/>
                </a:solidFill>
                <a:effectLst/>
                <a:latin typeface="Roboto" panose="02000000000000000000" pitchFamily="2" charset="0"/>
              </a:rPr>
              <a:t>)</a:t>
            </a:r>
          </a:p>
          <a:p>
            <a:pPr lvl="1"/>
            <a:r>
              <a:rPr lang="en-US" sz="800" b="0" dirty="0">
                <a:solidFill>
                  <a:srgbClr val="6A9955"/>
                </a:solidFill>
                <a:effectLst/>
                <a:latin typeface="Consolas" panose="020B0609020204030204" pitchFamily="49" charset="0"/>
              </a:rPr>
              <a:t># Display current date</a:t>
            </a:r>
            <a:endParaRPr lang="en-US" sz="800" b="0" dirty="0">
              <a:solidFill>
                <a:srgbClr val="CCCCCC"/>
              </a:solidFill>
              <a:effectLst/>
              <a:latin typeface="Consolas" panose="020B0609020204030204" pitchFamily="49" charset="0"/>
            </a:endParaRPr>
          </a:p>
          <a:p>
            <a:pPr lvl="1"/>
            <a:r>
              <a:rPr lang="en-US" sz="800" b="0" i="0" dirty="0" err="1">
                <a:solidFill>
                  <a:srgbClr val="0070C0"/>
                </a:solidFill>
                <a:effectLst/>
                <a:latin typeface="Roboto" panose="02000000000000000000" pitchFamily="2" charset="0"/>
              </a:rPr>
              <a:t>print_date_task</a:t>
            </a:r>
            <a:r>
              <a:rPr lang="en-US" sz="800" b="0" i="0" dirty="0">
                <a:solidFill>
                  <a:srgbClr val="0070C0"/>
                </a:solidFill>
                <a:effectLst/>
                <a:latin typeface="Roboto" panose="02000000000000000000" pitchFamily="2" charset="0"/>
              </a:rPr>
              <a:t> = </a:t>
            </a:r>
            <a:r>
              <a:rPr lang="en-US" sz="800" b="0" i="0" dirty="0" err="1">
                <a:solidFill>
                  <a:srgbClr val="0070C0"/>
                </a:solidFill>
                <a:effectLst/>
                <a:latin typeface="Roboto" panose="02000000000000000000" pitchFamily="2" charset="0"/>
              </a:rPr>
              <a:t>PythonOperator</a:t>
            </a:r>
            <a:r>
              <a:rPr lang="en-US" sz="800" b="0" i="0" dirty="0">
                <a:solidFill>
                  <a:srgbClr val="0070C0"/>
                </a:solidFill>
                <a:effectLst/>
                <a:latin typeface="Roboto" panose="02000000000000000000" pitchFamily="2" charset="0"/>
              </a:rPr>
              <a:t>(</a:t>
            </a:r>
          </a:p>
          <a:p>
            <a:pPr lvl="1"/>
            <a:r>
              <a:rPr lang="en-US" sz="800" b="0" i="0" dirty="0">
                <a:solidFill>
                  <a:srgbClr val="0070C0"/>
                </a:solidFill>
                <a:effectLst/>
                <a:latin typeface="Roboto" panose="02000000000000000000" pitchFamily="2" charset="0"/>
              </a:rPr>
              <a:t>    </a:t>
            </a:r>
            <a:r>
              <a:rPr lang="en-US" sz="800" b="0" i="0" dirty="0" err="1">
                <a:solidFill>
                  <a:srgbClr val="0070C0"/>
                </a:solidFill>
                <a:effectLst/>
                <a:latin typeface="Roboto" panose="02000000000000000000" pitchFamily="2" charset="0"/>
              </a:rPr>
              <a:t>task_id</a:t>
            </a:r>
            <a:r>
              <a:rPr lang="en-US" sz="800" b="0" i="0" dirty="0">
                <a:solidFill>
                  <a:srgbClr val="0070C0"/>
                </a:solidFill>
                <a:effectLst/>
                <a:latin typeface="Roboto" panose="02000000000000000000" pitchFamily="2" charset="0"/>
              </a:rPr>
              <a:t>='</a:t>
            </a:r>
            <a:r>
              <a:rPr lang="en-US" sz="800" b="0" i="0" dirty="0" err="1">
                <a:solidFill>
                  <a:srgbClr val="0070C0"/>
                </a:solidFill>
                <a:effectLst/>
                <a:latin typeface="Roboto" panose="02000000000000000000" pitchFamily="2" charset="0"/>
              </a:rPr>
              <a:t>print_date</a:t>
            </a:r>
            <a:r>
              <a:rPr lang="en-US" sz="800" b="0" i="0" dirty="0">
                <a:solidFill>
                  <a:srgbClr val="0070C0"/>
                </a:solidFill>
                <a:effectLst/>
                <a:latin typeface="Roboto" panose="02000000000000000000" pitchFamily="2" charset="0"/>
              </a:rPr>
              <a:t>',</a:t>
            </a:r>
          </a:p>
          <a:p>
            <a:pPr lvl="1"/>
            <a:r>
              <a:rPr lang="en-US" sz="800" b="0" i="0" dirty="0">
                <a:solidFill>
                  <a:srgbClr val="0070C0"/>
                </a:solidFill>
                <a:effectLst/>
                <a:latin typeface="Roboto" panose="02000000000000000000" pitchFamily="2" charset="0"/>
              </a:rPr>
              <a:t>    </a:t>
            </a:r>
            <a:r>
              <a:rPr lang="en-US" sz="800" b="0" i="0" dirty="0" err="1">
                <a:solidFill>
                  <a:srgbClr val="0070C0"/>
                </a:solidFill>
                <a:effectLst/>
                <a:latin typeface="Roboto" panose="02000000000000000000" pitchFamily="2" charset="0"/>
              </a:rPr>
              <a:t>python_callable</a:t>
            </a:r>
            <a:r>
              <a:rPr lang="en-US" sz="800" b="0" i="0" dirty="0">
                <a:solidFill>
                  <a:srgbClr val="0070C0"/>
                </a:solidFill>
                <a:effectLst/>
                <a:latin typeface="Roboto" panose="02000000000000000000" pitchFamily="2" charset="0"/>
              </a:rPr>
              <a:t>=</a:t>
            </a:r>
            <a:r>
              <a:rPr lang="en-US" sz="800" b="0" i="0" dirty="0" err="1">
                <a:solidFill>
                  <a:srgbClr val="0070C0"/>
                </a:solidFill>
                <a:effectLst/>
                <a:latin typeface="Roboto" panose="02000000000000000000" pitchFamily="2" charset="0"/>
              </a:rPr>
              <a:t>print_date</a:t>
            </a:r>
            <a:r>
              <a:rPr lang="en-US" sz="800" b="0" i="0" dirty="0">
                <a:solidFill>
                  <a:srgbClr val="0070C0"/>
                </a:solidFill>
                <a:effectLst/>
                <a:latin typeface="Roboto" panose="02000000000000000000" pitchFamily="2" charset="0"/>
              </a:rPr>
              <a:t>,</a:t>
            </a:r>
          </a:p>
          <a:p>
            <a:pPr lvl="1"/>
            <a:r>
              <a:rPr lang="en-US" sz="800" b="0" i="0" dirty="0">
                <a:solidFill>
                  <a:srgbClr val="0070C0"/>
                </a:solidFill>
                <a:effectLst/>
                <a:latin typeface="Roboto" panose="02000000000000000000" pitchFamily="2" charset="0"/>
              </a:rPr>
              <a:t>    </a:t>
            </a:r>
            <a:r>
              <a:rPr lang="en-US" sz="800" b="0" i="0" dirty="0" err="1">
                <a:solidFill>
                  <a:srgbClr val="0070C0"/>
                </a:solidFill>
                <a:effectLst/>
                <a:latin typeface="Roboto" panose="02000000000000000000" pitchFamily="2" charset="0"/>
              </a:rPr>
              <a:t>dag</a:t>
            </a:r>
            <a:r>
              <a:rPr lang="en-US" sz="800" b="0" i="0" dirty="0">
                <a:solidFill>
                  <a:srgbClr val="0070C0"/>
                </a:solidFill>
                <a:effectLst/>
                <a:latin typeface="Roboto" panose="02000000000000000000" pitchFamily="2" charset="0"/>
              </a:rPr>
              <a:t>=</a:t>
            </a:r>
            <a:r>
              <a:rPr lang="en-US" sz="800" b="0" i="0" dirty="0" err="1">
                <a:solidFill>
                  <a:srgbClr val="0070C0"/>
                </a:solidFill>
                <a:effectLst/>
                <a:latin typeface="Roboto" panose="02000000000000000000" pitchFamily="2" charset="0"/>
              </a:rPr>
              <a:t>dag</a:t>
            </a:r>
            <a:endParaRPr lang="en-US" sz="800" b="0" i="0" dirty="0">
              <a:solidFill>
                <a:srgbClr val="0070C0"/>
              </a:solidFill>
              <a:effectLst/>
              <a:latin typeface="Roboto" panose="02000000000000000000" pitchFamily="2" charset="0"/>
            </a:endParaRPr>
          </a:p>
          <a:p>
            <a:pPr lvl="1"/>
            <a:r>
              <a:rPr lang="en-US" sz="800" b="0" i="0" dirty="0">
                <a:solidFill>
                  <a:srgbClr val="0070C0"/>
                </a:solidFill>
                <a:effectLst/>
                <a:latin typeface="Roboto" panose="02000000000000000000" pitchFamily="2" charset="0"/>
              </a:rPr>
              <a:t>)</a:t>
            </a:r>
          </a:p>
          <a:p>
            <a:pPr lvl="1"/>
            <a:r>
              <a:rPr lang="en-US" sz="800" b="0" dirty="0">
                <a:solidFill>
                  <a:srgbClr val="6A9955"/>
                </a:solidFill>
                <a:effectLst/>
                <a:latin typeface="Consolas" panose="020B0609020204030204" pitchFamily="49" charset="0"/>
              </a:rPr>
              <a:t># Print random quote from a website</a:t>
            </a:r>
            <a:endParaRPr lang="en-US" sz="800" b="0" dirty="0">
              <a:solidFill>
                <a:srgbClr val="CCCCCC"/>
              </a:solidFill>
              <a:effectLst/>
              <a:latin typeface="Consolas" panose="020B0609020204030204" pitchFamily="49" charset="0"/>
            </a:endParaRPr>
          </a:p>
          <a:p>
            <a:pPr lvl="1"/>
            <a:r>
              <a:rPr lang="en-US" sz="800" b="0" i="0" dirty="0" err="1">
                <a:solidFill>
                  <a:srgbClr val="0070C0"/>
                </a:solidFill>
                <a:effectLst/>
                <a:latin typeface="Roboto" panose="02000000000000000000" pitchFamily="2" charset="0"/>
              </a:rPr>
              <a:t>print_random_quote</a:t>
            </a:r>
            <a:r>
              <a:rPr lang="en-US" sz="800" b="0" i="0" dirty="0">
                <a:solidFill>
                  <a:srgbClr val="0070C0"/>
                </a:solidFill>
                <a:effectLst/>
                <a:latin typeface="Roboto" panose="02000000000000000000" pitchFamily="2" charset="0"/>
              </a:rPr>
              <a:t> = </a:t>
            </a:r>
            <a:r>
              <a:rPr lang="en-US" sz="800" b="0" i="0" dirty="0" err="1">
                <a:solidFill>
                  <a:srgbClr val="0070C0"/>
                </a:solidFill>
                <a:effectLst/>
                <a:latin typeface="Roboto" panose="02000000000000000000" pitchFamily="2" charset="0"/>
              </a:rPr>
              <a:t>PythonOperator</a:t>
            </a:r>
            <a:r>
              <a:rPr lang="en-US" sz="800" b="0" i="0" dirty="0">
                <a:solidFill>
                  <a:srgbClr val="0070C0"/>
                </a:solidFill>
                <a:effectLst/>
                <a:latin typeface="Roboto" panose="02000000000000000000" pitchFamily="2" charset="0"/>
              </a:rPr>
              <a:t>(</a:t>
            </a:r>
          </a:p>
          <a:p>
            <a:pPr lvl="1"/>
            <a:r>
              <a:rPr lang="en-US" sz="800" b="0" i="0" dirty="0">
                <a:solidFill>
                  <a:srgbClr val="0070C0"/>
                </a:solidFill>
                <a:effectLst/>
                <a:latin typeface="Roboto" panose="02000000000000000000" pitchFamily="2" charset="0"/>
              </a:rPr>
              <a:t>    </a:t>
            </a:r>
            <a:r>
              <a:rPr lang="en-US" sz="800" b="0" i="0" dirty="0" err="1">
                <a:solidFill>
                  <a:srgbClr val="0070C0"/>
                </a:solidFill>
                <a:effectLst/>
                <a:latin typeface="Roboto" panose="02000000000000000000" pitchFamily="2" charset="0"/>
              </a:rPr>
              <a:t>task_id</a:t>
            </a:r>
            <a:r>
              <a:rPr lang="en-US" sz="800" b="0" i="0" dirty="0">
                <a:solidFill>
                  <a:srgbClr val="0070C0"/>
                </a:solidFill>
                <a:effectLst/>
                <a:latin typeface="Roboto" panose="02000000000000000000" pitchFamily="2" charset="0"/>
              </a:rPr>
              <a:t>='</a:t>
            </a:r>
            <a:r>
              <a:rPr lang="en-US" sz="800" b="0" i="0" dirty="0" err="1">
                <a:solidFill>
                  <a:srgbClr val="0070C0"/>
                </a:solidFill>
                <a:effectLst/>
                <a:latin typeface="Roboto" panose="02000000000000000000" pitchFamily="2" charset="0"/>
              </a:rPr>
              <a:t>print_random_quote</a:t>
            </a:r>
            <a:r>
              <a:rPr lang="en-US" sz="800" b="0" i="0" dirty="0">
                <a:solidFill>
                  <a:srgbClr val="0070C0"/>
                </a:solidFill>
                <a:effectLst/>
                <a:latin typeface="Roboto" panose="02000000000000000000" pitchFamily="2" charset="0"/>
              </a:rPr>
              <a:t>',</a:t>
            </a:r>
          </a:p>
          <a:p>
            <a:pPr lvl="1"/>
            <a:r>
              <a:rPr lang="en-US" sz="800" b="0" i="0" dirty="0">
                <a:solidFill>
                  <a:srgbClr val="0070C0"/>
                </a:solidFill>
                <a:effectLst/>
                <a:latin typeface="Roboto" panose="02000000000000000000" pitchFamily="2" charset="0"/>
              </a:rPr>
              <a:t>    </a:t>
            </a:r>
            <a:r>
              <a:rPr lang="en-US" sz="800" b="0" i="0" dirty="0" err="1">
                <a:solidFill>
                  <a:srgbClr val="0070C0"/>
                </a:solidFill>
                <a:effectLst/>
                <a:latin typeface="Roboto" panose="02000000000000000000" pitchFamily="2" charset="0"/>
              </a:rPr>
              <a:t>python_callable</a:t>
            </a:r>
            <a:r>
              <a:rPr lang="en-US" sz="800" b="0" i="0" dirty="0">
                <a:solidFill>
                  <a:srgbClr val="0070C0"/>
                </a:solidFill>
                <a:effectLst/>
                <a:latin typeface="Roboto" panose="02000000000000000000" pitchFamily="2" charset="0"/>
              </a:rPr>
              <a:t>=</a:t>
            </a:r>
            <a:r>
              <a:rPr lang="en-US" sz="800" b="0" i="0" dirty="0" err="1">
                <a:solidFill>
                  <a:srgbClr val="0070C0"/>
                </a:solidFill>
                <a:effectLst/>
                <a:latin typeface="Roboto" panose="02000000000000000000" pitchFamily="2" charset="0"/>
              </a:rPr>
              <a:t>print_random_quote</a:t>
            </a:r>
            <a:r>
              <a:rPr lang="en-US" sz="800" b="0" i="0" dirty="0">
                <a:solidFill>
                  <a:srgbClr val="0070C0"/>
                </a:solidFill>
                <a:effectLst/>
                <a:latin typeface="Roboto" panose="02000000000000000000" pitchFamily="2" charset="0"/>
              </a:rPr>
              <a:t>,</a:t>
            </a:r>
          </a:p>
          <a:p>
            <a:pPr lvl="1"/>
            <a:r>
              <a:rPr lang="en-US" sz="800" b="0" i="0" dirty="0">
                <a:solidFill>
                  <a:srgbClr val="0070C0"/>
                </a:solidFill>
                <a:effectLst/>
                <a:latin typeface="Roboto" panose="02000000000000000000" pitchFamily="2" charset="0"/>
              </a:rPr>
              <a:t>    </a:t>
            </a:r>
            <a:r>
              <a:rPr lang="en-US" sz="800" b="0" i="0" dirty="0" err="1">
                <a:solidFill>
                  <a:srgbClr val="0070C0"/>
                </a:solidFill>
                <a:effectLst/>
                <a:latin typeface="Roboto" panose="02000000000000000000" pitchFamily="2" charset="0"/>
              </a:rPr>
              <a:t>dag</a:t>
            </a:r>
            <a:r>
              <a:rPr lang="en-US" sz="800" b="0" i="0" dirty="0">
                <a:solidFill>
                  <a:srgbClr val="0070C0"/>
                </a:solidFill>
                <a:effectLst/>
                <a:latin typeface="Roboto" panose="02000000000000000000" pitchFamily="2" charset="0"/>
              </a:rPr>
              <a:t>=</a:t>
            </a:r>
            <a:r>
              <a:rPr lang="en-US" sz="800" b="0" i="0" dirty="0" err="1">
                <a:solidFill>
                  <a:srgbClr val="0070C0"/>
                </a:solidFill>
                <a:effectLst/>
                <a:latin typeface="Roboto" panose="02000000000000000000" pitchFamily="2" charset="0"/>
              </a:rPr>
              <a:t>dag</a:t>
            </a:r>
            <a:endParaRPr lang="en-US" sz="800" b="0" i="0" dirty="0">
              <a:solidFill>
                <a:srgbClr val="0070C0"/>
              </a:solidFill>
              <a:effectLst/>
              <a:latin typeface="Roboto" panose="02000000000000000000" pitchFamily="2" charset="0"/>
            </a:endParaRPr>
          </a:p>
          <a:p>
            <a:pPr lvl="1"/>
            <a:r>
              <a:rPr lang="en-US" sz="800" b="0" i="0" dirty="0">
                <a:solidFill>
                  <a:srgbClr val="0070C0"/>
                </a:solidFill>
                <a:effectLst/>
                <a:latin typeface="Roboto" panose="02000000000000000000" pitchFamily="2" charset="0"/>
              </a:rPr>
              <a:t>)</a:t>
            </a:r>
          </a:p>
          <a:p>
            <a:pPr lvl="1"/>
            <a:r>
              <a:rPr lang="en-US" sz="800" b="0" i="0" dirty="0">
                <a:solidFill>
                  <a:srgbClr val="0070C0"/>
                </a:solidFill>
                <a:effectLst/>
                <a:latin typeface="Roboto" panose="02000000000000000000" pitchFamily="2" charset="0"/>
              </a:rPr>
              <a:t># Set the dependencies between the tasks</a:t>
            </a:r>
          </a:p>
          <a:p>
            <a:pPr lvl="1"/>
            <a:r>
              <a:rPr lang="en-US" sz="800" b="0" i="0" dirty="0" err="1">
                <a:solidFill>
                  <a:srgbClr val="0070C0"/>
                </a:solidFill>
                <a:effectLst/>
                <a:latin typeface="Roboto" panose="02000000000000000000" pitchFamily="2" charset="0"/>
              </a:rPr>
              <a:t>print_welcome_task</a:t>
            </a:r>
            <a:r>
              <a:rPr lang="en-US" sz="800" b="0" i="0" dirty="0">
                <a:solidFill>
                  <a:srgbClr val="0070C0"/>
                </a:solidFill>
                <a:effectLst/>
                <a:latin typeface="Roboto" panose="02000000000000000000" pitchFamily="2" charset="0"/>
              </a:rPr>
              <a:t> &gt;&gt; </a:t>
            </a:r>
            <a:r>
              <a:rPr lang="en-US" sz="800" b="0" i="0" dirty="0" err="1">
                <a:solidFill>
                  <a:srgbClr val="0070C0"/>
                </a:solidFill>
                <a:effectLst/>
                <a:latin typeface="Roboto" panose="02000000000000000000" pitchFamily="2" charset="0"/>
              </a:rPr>
              <a:t>print_date_task</a:t>
            </a:r>
            <a:r>
              <a:rPr lang="en-US" sz="800" b="0" i="0" dirty="0">
                <a:solidFill>
                  <a:srgbClr val="0070C0"/>
                </a:solidFill>
                <a:effectLst/>
                <a:latin typeface="Roboto" panose="02000000000000000000" pitchFamily="2" charset="0"/>
              </a:rPr>
              <a:t> &gt;&gt; </a:t>
            </a:r>
            <a:r>
              <a:rPr lang="en-US" sz="800" b="0" i="0" dirty="0" err="1">
                <a:solidFill>
                  <a:srgbClr val="0070C0"/>
                </a:solidFill>
                <a:effectLst/>
                <a:latin typeface="Roboto" panose="02000000000000000000" pitchFamily="2" charset="0"/>
              </a:rPr>
              <a:t>print_random_quote</a:t>
            </a:r>
            <a:endParaRPr lang="en-US" sz="1200" dirty="0"/>
          </a:p>
        </p:txBody>
      </p:sp>
      <p:sp>
        <p:nvSpPr>
          <p:cNvPr id="4" name="TextBox 3">
            <a:extLst>
              <a:ext uri="{FF2B5EF4-FFF2-40B4-BE49-F238E27FC236}">
                <a16:creationId xmlns:a16="http://schemas.microsoft.com/office/drawing/2014/main" id="{90B2A02C-69ED-93B3-FB58-09DD75ACC35B}"/>
              </a:ext>
            </a:extLst>
          </p:cNvPr>
          <p:cNvSpPr txBox="1"/>
          <p:nvPr/>
        </p:nvSpPr>
        <p:spPr>
          <a:xfrm>
            <a:off x="244011" y="252904"/>
            <a:ext cx="8589196" cy="400110"/>
          </a:xfrm>
          <a:prstGeom prst="rect">
            <a:avLst/>
          </a:prstGeom>
          <a:solidFill>
            <a:schemeClr val="accent5">
              <a:lumMod val="60000"/>
              <a:lumOff val="40000"/>
            </a:schemeClr>
          </a:solidFill>
        </p:spPr>
        <p:txBody>
          <a:bodyPr wrap="square" rtlCol="0">
            <a:spAutoFit/>
          </a:bodyPr>
          <a:lstStyle/>
          <a:p>
            <a:r>
              <a:rPr lang="en-US" sz="2000" dirty="0"/>
              <a:t>Apache Airflow</a:t>
            </a:r>
          </a:p>
        </p:txBody>
      </p:sp>
      <p:pic>
        <p:nvPicPr>
          <p:cNvPr id="5" name="Picture 4">
            <a:extLst>
              <a:ext uri="{FF2B5EF4-FFF2-40B4-BE49-F238E27FC236}">
                <a16:creationId xmlns:a16="http://schemas.microsoft.com/office/drawing/2014/main" id="{C8A1BDE5-8B35-F1B6-AB24-6EB0E92AEADE}"/>
              </a:ext>
            </a:extLst>
          </p:cNvPr>
          <p:cNvPicPr>
            <a:picLocks noChangeAspect="1"/>
          </p:cNvPicPr>
          <p:nvPr/>
        </p:nvPicPr>
        <p:blipFill>
          <a:blip r:embed="rId2"/>
          <a:stretch>
            <a:fillRect/>
          </a:stretch>
        </p:blipFill>
        <p:spPr>
          <a:xfrm>
            <a:off x="4945293" y="1603090"/>
            <a:ext cx="4572000" cy="2891539"/>
          </a:xfrm>
          <a:prstGeom prst="rect">
            <a:avLst/>
          </a:prstGeom>
        </p:spPr>
      </p:pic>
    </p:spTree>
    <p:extLst>
      <p:ext uri="{BB962C8B-B14F-4D97-AF65-F5344CB8AC3E}">
        <p14:creationId xmlns:p14="http://schemas.microsoft.com/office/powerpoint/2010/main" val="27105029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0FA65ED-F0D2-E91C-4D78-5537B90221B3}"/>
              </a:ext>
            </a:extLst>
          </p:cNvPr>
          <p:cNvSpPr txBox="1"/>
          <p:nvPr/>
        </p:nvSpPr>
        <p:spPr>
          <a:xfrm>
            <a:off x="169525" y="793233"/>
            <a:ext cx="5666196" cy="4339650"/>
          </a:xfrm>
          <a:prstGeom prst="rect">
            <a:avLst/>
          </a:prstGeom>
          <a:noFill/>
        </p:spPr>
        <p:txBody>
          <a:bodyPr wrap="square">
            <a:spAutoFit/>
          </a:bodyPr>
          <a:lstStyle/>
          <a:p>
            <a:pPr marL="171450" indent="-171450">
              <a:spcBef>
                <a:spcPts val="600"/>
              </a:spcBef>
              <a:spcAft>
                <a:spcPts val="600"/>
              </a:spcAft>
              <a:buFont typeface="Arial" panose="020B0604020202020204" pitchFamily="34" charset="0"/>
              <a:buChar char="•"/>
            </a:pPr>
            <a:r>
              <a:rPr lang="en-US" sz="1200" dirty="0"/>
              <a:t>It will take 5 mins for the DAG to be visible in the Airflow User Interface</a:t>
            </a:r>
          </a:p>
          <a:p>
            <a:pPr marL="171450" indent="-171450">
              <a:spcBef>
                <a:spcPts val="600"/>
              </a:spcBef>
              <a:spcAft>
                <a:spcPts val="600"/>
              </a:spcAft>
              <a:buFont typeface="Arial" panose="020B0604020202020204" pitchFamily="34" charset="0"/>
              <a:buChar char="•"/>
            </a:pPr>
            <a:r>
              <a:rPr lang="en-US" sz="1200" dirty="0"/>
              <a:t>Refresh the page to see the DAG named as ‘</a:t>
            </a:r>
            <a:r>
              <a:rPr lang="en-US" sz="1200" dirty="0" err="1"/>
              <a:t>welcome_dag</a:t>
            </a:r>
            <a:r>
              <a:rPr lang="en-US" sz="1200" dirty="0"/>
              <a:t>’</a:t>
            </a:r>
          </a:p>
          <a:p>
            <a:pPr marL="171450" indent="-171450">
              <a:spcBef>
                <a:spcPts val="600"/>
              </a:spcBef>
              <a:spcAft>
                <a:spcPts val="600"/>
              </a:spcAft>
              <a:buFont typeface="Arial" panose="020B0604020202020204" pitchFamily="34" charset="0"/>
              <a:buChar char="•"/>
            </a:pPr>
            <a:r>
              <a:rPr lang="en-US" sz="1200" dirty="0"/>
              <a:t>As defined: it is scheduled to run at 11pm</a:t>
            </a:r>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r>
              <a:rPr lang="en-US" sz="1200" dirty="0"/>
              <a:t>Currently manually trigger the DAG</a:t>
            </a:r>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r>
              <a:rPr lang="en-US" sz="1200" dirty="0"/>
              <a:t>Click Graph and 3 tasks should be completed successfully</a:t>
            </a:r>
          </a:p>
        </p:txBody>
      </p:sp>
      <p:sp>
        <p:nvSpPr>
          <p:cNvPr id="4" name="TextBox 3">
            <a:extLst>
              <a:ext uri="{FF2B5EF4-FFF2-40B4-BE49-F238E27FC236}">
                <a16:creationId xmlns:a16="http://schemas.microsoft.com/office/drawing/2014/main" id="{90B2A02C-69ED-93B3-FB58-09DD75ACC35B}"/>
              </a:ext>
            </a:extLst>
          </p:cNvPr>
          <p:cNvSpPr txBox="1"/>
          <p:nvPr/>
        </p:nvSpPr>
        <p:spPr>
          <a:xfrm>
            <a:off x="244011" y="252904"/>
            <a:ext cx="8589196" cy="400110"/>
          </a:xfrm>
          <a:prstGeom prst="rect">
            <a:avLst/>
          </a:prstGeom>
          <a:solidFill>
            <a:schemeClr val="accent5">
              <a:lumMod val="60000"/>
              <a:lumOff val="40000"/>
            </a:schemeClr>
          </a:solidFill>
        </p:spPr>
        <p:txBody>
          <a:bodyPr wrap="square" rtlCol="0">
            <a:spAutoFit/>
          </a:bodyPr>
          <a:lstStyle/>
          <a:p>
            <a:r>
              <a:rPr lang="en-US" sz="2000" dirty="0"/>
              <a:t>Apache Airflow</a:t>
            </a:r>
          </a:p>
        </p:txBody>
      </p:sp>
      <p:pic>
        <p:nvPicPr>
          <p:cNvPr id="7" name="Picture 6">
            <a:extLst>
              <a:ext uri="{FF2B5EF4-FFF2-40B4-BE49-F238E27FC236}">
                <a16:creationId xmlns:a16="http://schemas.microsoft.com/office/drawing/2014/main" id="{DBADA85D-37CB-57F6-CF06-6C659F1CD8DE}"/>
              </a:ext>
            </a:extLst>
          </p:cNvPr>
          <p:cNvPicPr>
            <a:picLocks/>
          </p:cNvPicPr>
          <p:nvPr/>
        </p:nvPicPr>
        <p:blipFill>
          <a:blip r:embed="rId2"/>
          <a:stretch>
            <a:fillRect/>
          </a:stretch>
        </p:blipFill>
        <p:spPr>
          <a:xfrm>
            <a:off x="6141375" y="690493"/>
            <a:ext cx="5486400" cy="1828800"/>
          </a:xfrm>
          <a:prstGeom prst="rect">
            <a:avLst/>
          </a:prstGeom>
        </p:spPr>
      </p:pic>
      <p:pic>
        <p:nvPicPr>
          <p:cNvPr id="9" name="Picture 8">
            <a:extLst>
              <a:ext uri="{FF2B5EF4-FFF2-40B4-BE49-F238E27FC236}">
                <a16:creationId xmlns:a16="http://schemas.microsoft.com/office/drawing/2014/main" id="{0785BCB6-78A0-731F-EF06-9F3420D53D65}"/>
              </a:ext>
            </a:extLst>
          </p:cNvPr>
          <p:cNvPicPr>
            <a:picLocks/>
          </p:cNvPicPr>
          <p:nvPr/>
        </p:nvPicPr>
        <p:blipFill>
          <a:blip r:embed="rId3"/>
          <a:stretch>
            <a:fillRect/>
          </a:stretch>
        </p:blipFill>
        <p:spPr>
          <a:xfrm>
            <a:off x="220894" y="2850343"/>
            <a:ext cx="1828800" cy="1371600"/>
          </a:xfrm>
          <a:prstGeom prst="rect">
            <a:avLst/>
          </a:prstGeom>
        </p:spPr>
      </p:pic>
      <p:pic>
        <p:nvPicPr>
          <p:cNvPr id="12" name="Picture 11">
            <a:extLst>
              <a:ext uri="{FF2B5EF4-FFF2-40B4-BE49-F238E27FC236}">
                <a16:creationId xmlns:a16="http://schemas.microsoft.com/office/drawing/2014/main" id="{20674A73-476B-6CA4-57DA-810F8DBAB544}"/>
              </a:ext>
            </a:extLst>
          </p:cNvPr>
          <p:cNvPicPr>
            <a:picLocks noChangeAspect="1"/>
          </p:cNvPicPr>
          <p:nvPr/>
        </p:nvPicPr>
        <p:blipFill>
          <a:blip r:embed="rId4"/>
          <a:stretch>
            <a:fillRect/>
          </a:stretch>
        </p:blipFill>
        <p:spPr>
          <a:xfrm>
            <a:off x="2702103" y="2850343"/>
            <a:ext cx="4878899" cy="1371600"/>
          </a:xfrm>
          <a:prstGeom prst="rect">
            <a:avLst/>
          </a:prstGeom>
        </p:spPr>
      </p:pic>
      <p:sp>
        <p:nvSpPr>
          <p:cNvPr id="13" name="Arrow: Right 12">
            <a:extLst>
              <a:ext uri="{FF2B5EF4-FFF2-40B4-BE49-F238E27FC236}">
                <a16:creationId xmlns:a16="http://schemas.microsoft.com/office/drawing/2014/main" id="{D72D0A18-7E2A-DD41-75FC-8C0148F370A5}"/>
              </a:ext>
            </a:extLst>
          </p:cNvPr>
          <p:cNvSpPr/>
          <p:nvPr/>
        </p:nvSpPr>
        <p:spPr>
          <a:xfrm>
            <a:off x="2185184" y="3429000"/>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FF05726-C1E9-2335-F80C-0FF09AA80F9E}"/>
              </a:ext>
            </a:extLst>
          </p:cNvPr>
          <p:cNvPicPr>
            <a:picLocks/>
          </p:cNvPicPr>
          <p:nvPr/>
        </p:nvPicPr>
        <p:blipFill>
          <a:blip r:embed="rId5"/>
          <a:stretch>
            <a:fillRect/>
          </a:stretch>
        </p:blipFill>
        <p:spPr>
          <a:xfrm>
            <a:off x="169525" y="5308140"/>
            <a:ext cx="3200400" cy="1371600"/>
          </a:xfrm>
          <a:prstGeom prst="rect">
            <a:avLst/>
          </a:prstGeom>
        </p:spPr>
      </p:pic>
      <p:pic>
        <p:nvPicPr>
          <p:cNvPr id="17" name="Picture 16">
            <a:extLst>
              <a:ext uri="{FF2B5EF4-FFF2-40B4-BE49-F238E27FC236}">
                <a16:creationId xmlns:a16="http://schemas.microsoft.com/office/drawing/2014/main" id="{39565AAD-25F2-0AE9-A925-E2135EAD978D}"/>
              </a:ext>
            </a:extLst>
          </p:cNvPr>
          <p:cNvPicPr>
            <a:picLocks/>
          </p:cNvPicPr>
          <p:nvPr/>
        </p:nvPicPr>
        <p:blipFill>
          <a:blip r:embed="rId6"/>
          <a:stretch>
            <a:fillRect/>
          </a:stretch>
        </p:blipFill>
        <p:spPr>
          <a:xfrm>
            <a:off x="4078841" y="5308140"/>
            <a:ext cx="5486400" cy="1371600"/>
          </a:xfrm>
          <a:prstGeom prst="rect">
            <a:avLst/>
          </a:prstGeom>
          <a:ln>
            <a:noFill/>
          </a:ln>
          <a:effectLst>
            <a:outerShdw blurRad="292100" dist="139700" dir="2700000" algn="tl" rotWithShape="0">
              <a:srgbClr val="333333">
                <a:alpha val="65000"/>
              </a:srgbClr>
            </a:outerShdw>
          </a:effectLst>
        </p:spPr>
      </p:pic>
      <p:sp>
        <p:nvSpPr>
          <p:cNvPr id="18" name="Arrow: Right 17">
            <a:extLst>
              <a:ext uri="{FF2B5EF4-FFF2-40B4-BE49-F238E27FC236}">
                <a16:creationId xmlns:a16="http://schemas.microsoft.com/office/drawing/2014/main" id="{9FCEF159-ED33-2EDD-A5F7-C6B204ABEE7F}"/>
              </a:ext>
            </a:extLst>
          </p:cNvPr>
          <p:cNvSpPr/>
          <p:nvPr/>
        </p:nvSpPr>
        <p:spPr>
          <a:xfrm>
            <a:off x="3486791" y="5793885"/>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73535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0FA65ED-F0D2-E91C-4D78-5537B90221B3}"/>
              </a:ext>
            </a:extLst>
          </p:cNvPr>
          <p:cNvSpPr txBox="1"/>
          <p:nvPr/>
        </p:nvSpPr>
        <p:spPr>
          <a:xfrm>
            <a:off x="169525" y="793233"/>
            <a:ext cx="5666196" cy="5693866"/>
          </a:xfrm>
          <a:prstGeom prst="rect">
            <a:avLst/>
          </a:prstGeom>
          <a:noFill/>
        </p:spPr>
        <p:txBody>
          <a:bodyPr wrap="square">
            <a:spAutoFit/>
          </a:bodyPr>
          <a:lstStyle/>
          <a:p>
            <a:pPr marL="171450" indent="-171450">
              <a:spcBef>
                <a:spcPts val="600"/>
              </a:spcBef>
              <a:spcAft>
                <a:spcPts val="600"/>
              </a:spcAft>
              <a:buFont typeface="Arial" panose="020B0604020202020204" pitchFamily="34" charset="0"/>
              <a:buChar char="•"/>
            </a:pPr>
            <a:r>
              <a:rPr lang="en-US" sz="1200" dirty="0"/>
              <a:t>Check Logs for the executed Tasks:</a:t>
            </a:r>
          </a:p>
          <a:p>
            <a:pPr marL="685800" lvl="1" indent="-228600">
              <a:spcBef>
                <a:spcPts val="600"/>
              </a:spcBef>
              <a:spcAft>
                <a:spcPts val="600"/>
              </a:spcAft>
              <a:buFont typeface="Arial" panose="020B0604020202020204" pitchFamily="34" charset="0"/>
              <a:buChar char="•"/>
            </a:pPr>
            <a:r>
              <a:rPr lang="en-US" sz="1200" dirty="0"/>
              <a:t>Click &gt; </a:t>
            </a:r>
            <a:r>
              <a:rPr lang="en-US" sz="1200" dirty="0" err="1"/>
              <a:t>print_welcome</a:t>
            </a:r>
            <a:r>
              <a:rPr lang="en-US" sz="1200" dirty="0"/>
              <a:t> &gt; Logs</a:t>
            </a:r>
          </a:p>
          <a:p>
            <a:pPr marL="628650" lvl="1" indent="-171450">
              <a:spcBef>
                <a:spcPts val="600"/>
              </a:spcBef>
              <a:spcAft>
                <a:spcPts val="600"/>
              </a:spcAft>
              <a:buFont typeface="Arial" panose="020B0604020202020204" pitchFamily="34" charset="0"/>
              <a:buChar char="•"/>
            </a:pPr>
            <a:endParaRPr lang="en-US" sz="1200" dirty="0"/>
          </a:p>
          <a:p>
            <a:pPr marL="628650" lvl="1" indent="-171450">
              <a:spcBef>
                <a:spcPts val="600"/>
              </a:spcBef>
              <a:spcAft>
                <a:spcPts val="600"/>
              </a:spcAft>
              <a:buFont typeface="Arial" panose="020B0604020202020204" pitchFamily="34" charset="0"/>
              <a:buChar char="•"/>
            </a:pPr>
            <a:endParaRPr lang="en-US" sz="1200" dirty="0"/>
          </a:p>
          <a:p>
            <a:pPr marL="628650" lvl="1" indent="-171450">
              <a:spcBef>
                <a:spcPts val="600"/>
              </a:spcBef>
              <a:spcAft>
                <a:spcPts val="600"/>
              </a:spcAft>
              <a:buFont typeface="Arial" panose="020B0604020202020204" pitchFamily="34" charset="0"/>
              <a:buChar char="•"/>
            </a:pPr>
            <a:endParaRPr lang="en-US" sz="1200" dirty="0"/>
          </a:p>
          <a:p>
            <a:pPr marL="628650" lvl="1" indent="-171450">
              <a:spcBef>
                <a:spcPts val="600"/>
              </a:spcBef>
              <a:spcAft>
                <a:spcPts val="600"/>
              </a:spcAft>
              <a:buFont typeface="Arial" panose="020B0604020202020204" pitchFamily="34" charset="0"/>
              <a:buChar char="•"/>
            </a:pPr>
            <a:endParaRPr lang="en-US" sz="1200" dirty="0"/>
          </a:p>
          <a:p>
            <a:pPr marL="628650" lvl="1" indent="-171450">
              <a:spcBef>
                <a:spcPts val="600"/>
              </a:spcBef>
              <a:spcAft>
                <a:spcPts val="600"/>
              </a:spcAft>
              <a:buFont typeface="Arial" panose="020B0604020202020204" pitchFamily="34" charset="0"/>
              <a:buChar char="•"/>
            </a:pPr>
            <a:endParaRPr lang="en-US" sz="1200" dirty="0"/>
          </a:p>
          <a:p>
            <a:pPr marL="685800" lvl="1" indent="-228600">
              <a:spcBef>
                <a:spcPts val="600"/>
              </a:spcBef>
              <a:spcAft>
                <a:spcPts val="600"/>
              </a:spcAft>
              <a:buFont typeface="Arial" panose="020B0604020202020204" pitchFamily="34" charset="0"/>
              <a:buChar char="•"/>
            </a:pPr>
            <a:r>
              <a:rPr lang="en-US" sz="1200" dirty="0"/>
              <a:t>Click &gt; </a:t>
            </a:r>
            <a:r>
              <a:rPr lang="en-US" sz="1200" dirty="0" err="1"/>
              <a:t>print_date</a:t>
            </a:r>
            <a:r>
              <a:rPr lang="en-US" sz="1200" dirty="0"/>
              <a:t> &gt; Logs</a:t>
            </a:r>
          </a:p>
          <a:p>
            <a:pPr marL="685800" lvl="1" indent="-228600">
              <a:spcBef>
                <a:spcPts val="600"/>
              </a:spcBef>
              <a:spcAft>
                <a:spcPts val="600"/>
              </a:spcAft>
              <a:buFont typeface="Arial" panose="020B0604020202020204" pitchFamily="34" charset="0"/>
              <a:buChar char="•"/>
            </a:pPr>
            <a:endParaRPr lang="en-US" sz="1200" dirty="0"/>
          </a:p>
          <a:p>
            <a:pPr marL="685800" lvl="1" indent="-228600">
              <a:spcBef>
                <a:spcPts val="600"/>
              </a:spcBef>
              <a:spcAft>
                <a:spcPts val="600"/>
              </a:spcAft>
              <a:buFont typeface="Arial" panose="020B0604020202020204" pitchFamily="34" charset="0"/>
              <a:buChar char="•"/>
            </a:pPr>
            <a:endParaRPr lang="en-US" sz="1200" dirty="0"/>
          </a:p>
          <a:p>
            <a:pPr marL="685800" lvl="1" indent="-228600">
              <a:spcBef>
                <a:spcPts val="600"/>
              </a:spcBef>
              <a:spcAft>
                <a:spcPts val="600"/>
              </a:spcAft>
              <a:buFont typeface="Arial" panose="020B0604020202020204" pitchFamily="34" charset="0"/>
              <a:buChar char="•"/>
            </a:pPr>
            <a:endParaRPr lang="en-US" sz="1200" dirty="0"/>
          </a:p>
          <a:p>
            <a:pPr marL="685800" lvl="1" indent="-228600">
              <a:spcBef>
                <a:spcPts val="600"/>
              </a:spcBef>
              <a:spcAft>
                <a:spcPts val="600"/>
              </a:spcAft>
              <a:buFont typeface="Arial" panose="020B0604020202020204" pitchFamily="34" charset="0"/>
              <a:buChar char="•"/>
            </a:pPr>
            <a:endParaRPr lang="en-US" sz="1200" dirty="0"/>
          </a:p>
          <a:p>
            <a:pPr marL="685800" lvl="1" indent="-228600">
              <a:spcBef>
                <a:spcPts val="600"/>
              </a:spcBef>
              <a:spcAft>
                <a:spcPts val="600"/>
              </a:spcAft>
              <a:buFont typeface="Arial" panose="020B0604020202020204" pitchFamily="34" charset="0"/>
              <a:buChar char="•"/>
            </a:pPr>
            <a:endParaRPr lang="en-US" sz="1200" dirty="0"/>
          </a:p>
          <a:p>
            <a:pPr marL="685800" lvl="1" indent="-228600">
              <a:spcBef>
                <a:spcPts val="600"/>
              </a:spcBef>
              <a:spcAft>
                <a:spcPts val="600"/>
              </a:spcAft>
              <a:buFont typeface="Arial" panose="020B0604020202020204" pitchFamily="34" charset="0"/>
              <a:buChar char="•"/>
            </a:pPr>
            <a:endParaRPr lang="en-US" sz="1200" dirty="0"/>
          </a:p>
          <a:p>
            <a:pPr marL="685800" lvl="1" indent="-228600">
              <a:spcBef>
                <a:spcPts val="600"/>
              </a:spcBef>
              <a:spcAft>
                <a:spcPts val="600"/>
              </a:spcAft>
              <a:buFont typeface="Arial" panose="020B0604020202020204" pitchFamily="34" charset="0"/>
              <a:buChar char="•"/>
            </a:pPr>
            <a:r>
              <a:rPr lang="en-US" sz="1200" dirty="0"/>
              <a:t>Click &gt; </a:t>
            </a:r>
            <a:r>
              <a:rPr lang="en-US" sz="1200" dirty="0" err="1"/>
              <a:t>print_date</a:t>
            </a:r>
            <a:r>
              <a:rPr lang="en-US" sz="1200" dirty="0"/>
              <a:t> &gt; Logs</a:t>
            </a:r>
          </a:p>
          <a:p>
            <a:pPr marL="685800" lvl="1" indent="-22860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p:txBody>
      </p:sp>
      <p:sp>
        <p:nvSpPr>
          <p:cNvPr id="4" name="TextBox 3">
            <a:extLst>
              <a:ext uri="{FF2B5EF4-FFF2-40B4-BE49-F238E27FC236}">
                <a16:creationId xmlns:a16="http://schemas.microsoft.com/office/drawing/2014/main" id="{90B2A02C-69ED-93B3-FB58-09DD75ACC35B}"/>
              </a:ext>
            </a:extLst>
          </p:cNvPr>
          <p:cNvSpPr txBox="1"/>
          <p:nvPr/>
        </p:nvSpPr>
        <p:spPr>
          <a:xfrm>
            <a:off x="244011" y="252904"/>
            <a:ext cx="8589196" cy="400110"/>
          </a:xfrm>
          <a:prstGeom prst="rect">
            <a:avLst/>
          </a:prstGeom>
          <a:solidFill>
            <a:schemeClr val="accent5">
              <a:lumMod val="60000"/>
              <a:lumOff val="40000"/>
            </a:schemeClr>
          </a:solidFill>
        </p:spPr>
        <p:txBody>
          <a:bodyPr wrap="square" rtlCol="0">
            <a:spAutoFit/>
          </a:bodyPr>
          <a:lstStyle/>
          <a:p>
            <a:r>
              <a:rPr lang="en-US" sz="2000" dirty="0"/>
              <a:t>Apache Airflow</a:t>
            </a:r>
          </a:p>
        </p:txBody>
      </p:sp>
      <p:pic>
        <p:nvPicPr>
          <p:cNvPr id="3" name="Picture 2">
            <a:extLst>
              <a:ext uri="{FF2B5EF4-FFF2-40B4-BE49-F238E27FC236}">
                <a16:creationId xmlns:a16="http://schemas.microsoft.com/office/drawing/2014/main" id="{5F49B203-B88E-2B5A-D68E-0929AD299DC2}"/>
              </a:ext>
            </a:extLst>
          </p:cNvPr>
          <p:cNvPicPr>
            <a:picLocks/>
          </p:cNvPicPr>
          <p:nvPr/>
        </p:nvPicPr>
        <p:blipFill>
          <a:blip r:embed="rId2"/>
          <a:stretch>
            <a:fillRect/>
          </a:stretch>
        </p:blipFill>
        <p:spPr>
          <a:xfrm>
            <a:off x="3002623" y="653014"/>
            <a:ext cx="2286000" cy="1828800"/>
          </a:xfrm>
          <a:prstGeom prst="rect">
            <a:avLst/>
          </a:prstGeom>
        </p:spPr>
      </p:pic>
      <p:sp>
        <p:nvSpPr>
          <p:cNvPr id="8" name="Arrow: Right 7">
            <a:extLst>
              <a:ext uri="{FF2B5EF4-FFF2-40B4-BE49-F238E27FC236}">
                <a16:creationId xmlns:a16="http://schemas.microsoft.com/office/drawing/2014/main" id="{A8274306-AA45-FAAD-ACCB-556FE690AB49}"/>
              </a:ext>
            </a:extLst>
          </p:cNvPr>
          <p:cNvSpPr/>
          <p:nvPr/>
        </p:nvSpPr>
        <p:spPr>
          <a:xfrm>
            <a:off x="5617493" y="1306760"/>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F35063E-FEAB-C5E1-CB8A-800F422D2CD4}"/>
              </a:ext>
            </a:extLst>
          </p:cNvPr>
          <p:cNvPicPr>
            <a:picLocks/>
          </p:cNvPicPr>
          <p:nvPr/>
        </p:nvPicPr>
        <p:blipFill>
          <a:blip r:embed="rId3"/>
          <a:stretch>
            <a:fillRect/>
          </a:stretch>
        </p:blipFill>
        <p:spPr>
          <a:xfrm>
            <a:off x="3227368" y="3004485"/>
            <a:ext cx="2286000" cy="1828800"/>
          </a:xfrm>
          <a:prstGeom prst="rect">
            <a:avLst/>
          </a:prstGeom>
        </p:spPr>
      </p:pic>
      <p:grpSp>
        <p:nvGrpSpPr>
          <p:cNvPr id="35" name="Group 34">
            <a:extLst>
              <a:ext uri="{FF2B5EF4-FFF2-40B4-BE49-F238E27FC236}">
                <a16:creationId xmlns:a16="http://schemas.microsoft.com/office/drawing/2014/main" id="{4A3AA735-9067-FD70-E31D-C5714AD9556E}"/>
              </a:ext>
            </a:extLst>
          </p:cNvPr>
          <p:cNvGrpSpPr/>
          <p:nvPr/>
        </p:nvGrpSpPr>
        <p:grpSpPr>
          <a:xfrm>
            <a:off x="6150364" y="789833"/>
            <a:ext cx="4753443" cy="1828800"/>
            <a:chOff x="6150364" y="789833"/>
            <a:chExt cx="4753443" cy="1828800"/>
          </a:xfrm>
        </p:grpSpPr>
        <p:pic>
          <p:nvPicPr>
            <p:cNvPr id="6" name="Picture 5">
              <a:extLst>
                <a:ext uri="{FF2B5EF4-FFF2-40B4-BE49-F238E27FC236}">
                  <a16:creationId xmlns:a16="http://schemas.microsoft.com/office/drawing/2014/main" id="{3A876D79-B7DF-7B37-0C9B-2357437CDA19}"/>
                </a:ext>
              </a:extLst>
            </p:cNvPr>
            <p:cNvPicPr>
              <a:picLocks/>
            </p:cNvPicPr>
            <p:nvPr/>
          </p:nvPicPr>
          <p:blipFill>
            <a:blip r:embed="rId4"/>
            <a:stretch>
              <a:fillRect/>
            </a:stretch>
          </p:blipFill>
          <p:spPr>
            <a:xfrm>
              <a:off x="6150364" y="789833"/>
              <a:ext cx="2743200" cy="1828800"/>
            </a:xfrm>
            <a:prstGeom prst="rect">
              <a:avLst/>
            </a:prstGeom>
          </p:spPr>
        </p:pic>
        <p:grpSp>
          <p:nvGrpSpPr>
            <p:cNvPr id="21" name="Group 20">
              <a:extLst>
                <a:ext uri="{FF2B5EF4-FFF2-40B4-BE49-F238E27FC236}">
                  <a16:creationId xmlns:a16="http://schemas.microsoft.com/office/drawing/2014/main" id="{65D858A0-C44B-76C5-D2FA-28F88A3FBADD}"/>
                </a:ext>
              </a:extLst>
            </p:cNvPr>
            <p:cNvGrpSpPr/>
            <p:nvPr/>
          </p:nvGrpSpPr>
          <p:grpSpPr>
            <a:xfrm>
              <a:off x="8781191" y="2156968"/>
              <a:ext cx="2122616" cy="461665"/>
              <a:chOff x="8830933" y="2343314"/>
              <a:chExt cx="2122616" cy="461665"/>
            </a:xfrm>
          </p:grpSpPr>
          <p:sp>
            <p:nvSpPr>
              <p:cNvPr id="16" name="TextBox 15">
                <a:extLst>
                  <a:ext uri="{FF2B5EF4-FFF2-40B4-BE49-F238E27FC236}">
                    <a16:creationId xmlns:a16="http://schemas.microsoft.com/office/drawing/2014/main" id="{42842DAB-568B-13F7-0B86-842FC1BFEBDB}"/>
                  </a:ext>
                </a:extLst>
              </p:cNvPr>
              <p:cNvSpPr txBox="1"/>
              <p:nvPr/>
            </p:nvSpPr>
            <p:spPr>
              <a:xfrm>
                <a:off x="9099479" y="2343314"/>
                <a:ext cx="1854070" cy="461665"/>
              </a:xfrm>
              <a:prstGeom prst="rect">
                <a:avLst/>
              </a:prstGeom>
              <a:solidFill>
                <a:srgbClr val="FFC000"/>
              </a:solidFill>
            </p:spPr>
            <p:txBody>
              <a:bodyPr wrap="square" rtlCol="0">
                <a:spAutoFit/>
              </a:bodyPr>
              <a:lstStyle/>
              <a:p>
                <a:r>
                  <a:rPr lang="en-US" sz="1200" dirty="0"/>
                  <a:t>WORKS as Expected</a:t>
                </a:r>
              </a:p>
              <a:p>
                <a:r>
                  <a:rPr lang="en-US" sz="1200" dirty="0"/>
                  <a:t>- Shows welcome message</a:t>
                </a:r>
              </a:p>
            </p:txBody>
          </p:sp>
          <p:cxnSp>
            <p:nvCxnSpPr>
              <p:cNvPr id="20" name="Connector: Curved 19">
                <a:extLst>
                  <a:ext uri="{FF2B5EF4-FFF2-40B4-BE49-F238E27FC236}">
                    <a16:creationId xmlns:a16="http://schemas.microsoft.com/office/drawing/2014/main" id="{4A33254A-EBF0-D5A3-F1E0-DA13D673C461}"/>
                  </a:ext>
                </a:extLst>
              </p:cNvPr>
              <p:cNvCxnSpPr>
                <a:cxnSpLocks/>
                <a:stCxn id="16" idx="1"/>
              </p:cNvCxnSpPr>
              <p:nvPr/>
            </p:nvCxnSpPr>
            <p:spPr>
              <a:xfrm rot="10800000" flipV="1">
                <a:off x="8830933" y="2574146"/>
                <a:ext cx="268546" cy="94013"/>
              </a:xfrm>
              <a:prstGeom prst="curved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4" name="Arrow: Right 23">
            <a:extLst>
              <a:ext uri="{FF2B5EF4-FFF2-40B4-BE49-F238E27FC236}">
                <a16:creationId xmlns:a16="http://schemas.microsoft.com/office/drawing/2014/main" id="{0C5DC233-F716-D433-F813-6BB164329BDC}"/>
              </a:ext>
            </a:extLst>
          </p:cNvPr>
          <p:cNvSpPr/>
          <p:nvPr/>
        </p:nvSpPr>
        <p:spPr>
          <a:xfrm>
            <a:off x="5584431" y="3705810"/>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B94AB929-A5EF-702D-5548-FB9A91A04989}"/>
              </a:ext>
            </a:extLst>
          </p:cNvPr>
          <p:cNvGrpSpPr/>
          <p:nvPr/>
        </p:nvGrpSpPr>
        <p:grpSpPr>
          <a:xfrm>
            <a:off x="6150364" y="3004485"/>
            <a:ext cx="4753443" cy="1828800"/>
            <a:chOff x="6150364" y="3004485"/>
            <a:chExt cx="4753443" cy="1828800"/>
          </a:xfrm>
        </p:grpSpPr>
        <p:pic>
          <p:nvPicPr>
            <p:cNvPr id="23" name="Picture 22">
              <a:extLst>
                <a:ext uri="{FF2B5EF4-FFF2-40B4-BE49-F238E27FC236}">
                  <a16:creationId xmlns:a16="http://schemas.microsoft.com/office/drawing/2014/main" id="{5D95FD12-B4D8-AAC8-C4AA-DE336378C196}"/>
                </a:ext>
              </a:extLst>
            </p:cNvPr>
            <p:cNvPicPr>
              <a:picLocks/>
            </p:cNvPicPr>
            <p:nvPr/>
          </p:nvPicPr>
          <p:blipFill>
            <a:blip r:embed="rId5"/>
            <a:stretch>
              <a:fillRect/>
            </a:stretch>
          </p:blipFill>
          <p:spPr>
            <a:xfrm>
              <a:off x="6150364" y="3004485"/>
              <a:ext cx="2743200" cy="1828800"/>
            </a:xfrm>
            <a:prstGeom prst="rect">
              <a:avLst/>
            </a:prstGeom>
          </p:spPr>
        </p:pic>
        <p:grpSp>
          <p:nvGrpSpPr>
            <p:cNvPr id="25" name="Group 24">
              <a:extLst>
                <a:ext uri="{FF2B5EF4-FFF2-40B4-BE49-F238E27FC236}">
                  <a16:creationId xmlns:a16="http://schemas.microsoft.com/office/drawing/2014/main" id="{78396958-CBD1-5F76-0AFB-2D5315437B4C}"/>
                </a:ext>
              </a:extLst>
            </p:cNvPr>
            <p:cNvGrpSpPr/>
            <p:nvPr/>
          </p:nvGrpSpPr>
          <p:grpSpPr>
            <a:xfrm>
              <a:off x="8833207" y="4371620"/>
              <a:ext cx="2070600" cy="461665"/>
              <a:chOff x="8540179" y="2343314"/>
              <a:chExt cx="2070600" cy="461665"/>
            </a:xfrm>
          </p:grpSpPr>
          <p:sp>
            <p:nvSpPr>
              <p:cNvPr id="26" name="TextBox 25">
                <a:extLst>
                  <a:ext uri="{FF2B5EF4-FFF2-40B4-BE49-F238E27FC236}">
                    <a16:creationId xmlns:a16="http://schemas.microsoft.com/office/drawing/2014/main" id="{64E5BA8F-0373-27AD-E434-A43C592F3E25}"/>
                  </a:ext>
                </a:extLst>
              </p:cNvPr>
              <p:cNvSpPr txBox="1"/>
              <p:nvPr/>
            </p:nvSpPr>
            <p:spPr>
              <a:xfrm>
                <a:off x="9099479" y="2343314"/>
                <a:ext cx="1511300" cy="461665"/>
              </a:xfrm>
              <a:prstGeom prst="rect">
                <a:avLst/>
              </a:prstGeom>
              <a:solidFill>
                <a:srgbClr val="FFC000"/>
              </a:solidFill>
            </p:spPr>
            <p:txBody>
              <a:bodyPr wrap="square" rtlCol="0">
                <a:spAutoFit/>
              </a:bodyPr>
              <a:lstStyle/>
              <a:p>
                <a:r>
                  <a:rPr lang="en-US" sz="1200" dirty="0"/>
                  <a:t>WORKS as Expected</a:t>
                </a:r>
              </a:p>
              <a:p>
                <a:r>
                  <a:rPr lang="en-US" sz="1200" dirty="0"/>
                  <a:t>- Shows todays date</a:t>
                </a:r>
              </a:p>
            </p:txBody>
          </p:sp>
          <p:cxnSp>
            <p:nvCxnSpPr>
              <p:cNvPr id="27" name="Connector: Curved 26">
                <a:extLst>
                  <a:ext uri="{FF2B5EF4-FFF2-40B4-BE49-F238E27FC236}">
                    <a16:creationId xmlns:a16="http://schemas.microsoft.com/office/drawing/2014/main" id="{0627A047-73FE-350D-6AB0-691B07059991}"/>
                  </a:ext>
                </a:extLst>
              </p:cNvPr>
              <p:cNvCxnSpPr>
                <a:cxnSpLocks/>
                <a:stCxn id="26" idx="1"/>
              </p:cNvCxnSpPr>
              <p:nvPr/>
            </p:nvCxnSpPr>
            <p:spPr>
              <a:xfrm rot="10800000" flipV="1">
                <a:off x="8540179" y="2574146"/>
                <a:ext cx="559300" cy="152427"/>
              </a:xfrm>
              <a:prstGeom prst="curved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2" name="Group 41">
            <a:extLst>
              <a:ext uri="{FF2B5EF4-FFF2-40B4-BE49-F238E27FC236}">
                <a16:creationId xmlns:a16="http://schemas.microsoft.com/office/drawing/2014/main" id="{259FC047-F465-4B03-456B-2861D80D4BF0}"/>
              </a:ext>
            </a:extLst>
          </p:cNvPr>
          <p:cNvGrpSpPr/>
          <p:nvPr/>
        </p:nvGrpSpPr>
        <p:grpSpPr>
          <a:xfrm>
            <a:off x="6226143" y="5001180"/>
            <a:ext cx="4798729" cy="1828800"/>
            <a:chOff x="6226143" y="5001180"/>
            <a:chExt cx="4798729" cy="1828800"/>
          </a:xfrm>
        </p:grpSpPr>
        <p:pic>
          <p:nvPicPr>
            <p:cNvPr id="40" name="Picture 39">
              <a:extLst>
                <a:ext uri="{FF2B5EF4-FFF2-40B4-BE49-F238E27FC236}">
                  <a16:creationId xmlns:a16="http://schemas.microsoft.com/office/drawing/2014/main" id="{63AF0AD3-2481-4257-43F0-574AC238F671}"/>
                </a:ext>
              </a:extLst>
            </p:cNvPr>
            <p:cNvPicPr>
              <a:picLocks/>
            </p:cNvPicPr>
            <p:nvPr/>
          </p:nvPicPr>
          <p:blipFill>
            <a:blip r:embed="rId6"/>
            <a:stretch>
              <a:fillRect/>
            </a:stretch>
          </p:blipFill>
          <p:spPr>
            <a:xfrm>
              <a:off x="6226143" y="5001180"/>
              <a:ext cx="2743200" cy="1828800"/>
            </a:xfrm>
            <a:prstGeom prst="rect">
              <a:avLst/>
            </a:prstGeom>
          </p:spPr>
        </p:pic>
        <p:grpSp>
          <p:nvGrpSpPr>
            <p:cNvPr id="31" name="Group 30">
              <a:extLst>
                <a:ext uri="{FF2B5EF4-FFF2-40B4-BE49-F238E27FC236}">
                  <a16:creationId xmlns:a16="http://schemas.microsoft.com/office/drawing/2014/main" id="{299F9A33-D3E1-490A-5715-C6FF92A4CB80}"/>
                </a:ext>
              </a:extLst>
            </p:cNvPr>
            <p:cNvGrpSpPr/>
            <p:nvPr/>
          </p:nvGrpSpPr>
          <p:grpSpPr>
            <a:xfrm>
              <a:off x="8781191" y="6343917"/>
              <a:ext cx="2243681" cy="461665"/>
              <a:chOff x="8540184" y="2343314"/>
              <a:chExt cx="2243681" cy="461665"/>
            </a:xfrm>
          </p:grpSpPr>
          <p:sp>
            <p:nvSpPr>
              <p:cNvPr id="32" name="TextBox 31">
                <a:extLst>
                  <a:ext uri="{FF2B5EF4-FFF2-40B4-BE49-F238E27FC236}">
                    <a16:creationId xmlns:a16="http://schemas.microsoft.com/office/drawing/2014/main" id="{0CE4D15C-C613-9E6C-4288-E7D22AAC4DE2}"/>
                  </a:ext>
                </a:extLst>
              </p:cNvPr>
              <p:cNvSpPr txBox="1"/>
              <p:nvPr/>
            </p:nvSpPr>
            <p:spPr>
              <a:xfrm>
                <a:off x="9099478" y="2343314"/>
                <a:ext cx="1684387" cy="461665"/>
              </a:xfrm>
              <a:prstGeom prst="rect">
                <a:avLst/>
              </a:prstGeom>
              <a:solidFill>
                <a:srgbClr val="FFC000"/>
              </a:solidFill>
            </p:spPr>
            <p:txBody>
              <a:bodyPr wrap="square" rtlCol="0">
                <a:spAutoFit/>
              </a:bodyPr>
              <a:lstStyle/>
              <a:p>
                <a:r>
                  <a:rPr lang="en-US" sz="1200" dirty="0"/>
                  <a:t>WORKS as Expected</a:t>
                </a:r>
              </a:p>
              <a:p>
                <a:r>
                  <a:rPr lang="en-US" sz="1200" dirty="0"/>
                  <a:t>- Shows random quote</a:t>
                </a:r>
              </a:p>
            </p:txBody>
          </p:sp>
          <p:cxnSp>
            <p:nvCxnSpPr>
              <p:cNvPr id="33" name="Connector: Curved 32">
                <a:extLst>
                  <a:ext uri="{FF2B5EF4-FFF2-40B4-BE49-F238E27FC236}">
                    <a16:creationId xmlns:a16="http://schemas.microsoft.com/office/drawing/2014/main" id="{CBB59C88-4375-88EE-BB87-0F89A0DB6953}"/>
                  </a:ext>
                </a:extLst>
              </p:cNvPr>
              <p:cNvCxnSpPr>
                <a:cxnSpLocks/>
                <a:stCxn id="32" idx="1"/>
              </p:cNvCxnSpPr>
              <p:nvPr/>
            </p:nvCxnSpPr>
            <p:spPr>
              <a:xfrm rot="10800000" flipV="1">
                <a:off x="8540184" y="2574146"/>
                <a:ext cx="559295" cy="152423"/>
              </a:xfrm>
              <a:prstGeom prst="curvedConnector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37" name="Picture 36">
            <a:extLst>
              <a:ext uri="{FF2B5EF4-FFF2-40B4-BE49-F238E27FC236}">
                <a16:creationId xmlns:a16="http://schemas.microsoft.com/office/drawing/2014/main" id="{481F1105-5257-D5BA-29C2-41D13B2AE60B}"/>
              </a:ext>
            </a:extLst>
          </p:cNvPr>
          <p:cNvPicPr>
            <a:picLocks/>
          </p:cNvPicPr>
          <p:nvPr/>
        </p:nvPicPr>
        <p:blipFill>
          <a:blip r:embed="rId7"/>
          <a:stretch>
            <a:fillRect/>
          </a:stretch>
        </p:blipFill>
        <p:spPr>
          <a:xfrm>
            <a:off x="3227368" y="4976782"/>
            <a:ext cx="2286000" cy="1828800"/>
          </a:xfrm>
          <a:prstGeom prst="rect">
            <a:avLst/>
          </a:prstGeom>
        </p:spPr>
      </p:pic>
      <p:sp>
        <p:nvSpPr>
          <p:cNvPr id="38" name="Arrow: Right 37">
            <a:extLst>
              <a:ext uri="{FF2B5EF4-FFF2-40B4-BE49-F238E27FC236}">
                <a16:creationId xmlns:a16="http://schemas.microsoft.com/office/drawing/2014/main" id="{B1A8AFCF-E5C4-04CA-63D7-EE5CEEB7DEC7}"/>
              </a:ext>
            </a:extLst>
          </p:cNvPr>
          <p:cNvSpPr/>
          <p:nvPr/>
        </p:nvSpPr>
        <p:spPr>
          <a:xfrm>
            <a:off x="5584430" y="5715525"/>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6306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0FA65ED-F0D2-E91C-4D78-5537B90221B3}"/>
              </a:ext>
            </a:extLst>
          </p:cNvPr>
          <p:cNvSpPr txBox="1"/>
          <p:nvPr/>
        </p:nvSpPr>
        <p:spPr>
          <a:xfrm>
            <a:off x="169524" y="793233"/>
            <a:ext cx="5539267" cy="3662541"/>
          </a:xfrm>
          <a:prstGeom prst="rect">
            <a:avLst/>
          </a:prstGeom>
          <a:noFill/>
        </p:spPr>
        <p:txBody>
          <a:bodyPr wrap="square">
            <a:spAutoFit/>
          </a:bodyPr>
          <a:lstStyle/>
          <a:p>
            <a:pPr>
              <a:spcBef>
                <a:spcPts val="600"/>
              </a:spcBef>
              <a:spcAft>
                <a:spcPts val="600"/>
              </a:spcAft>
            </a:pPr>
            <a:r>
              <a:rPr lang="en-US" sz="1200" b="1" dirty="0"/>
              <a:t>Custom Operators:</a:t>
            </a:r>
          </a:p>
          <a:p>
            <a:pPr marL="628650" lvl="1" indent="-171450">
              <a:spcBef>
                <a:spcPts val="600"/>
              </a:spcBef>
              <a:spcAft>
                <a:spcPts val="600"/>
              </a:spcAft>
              <a:buFont typeface="Arial" panose="020B0604020202020204" pitchFamily="34" charset="0"/>
              <a:buChar char="•"/>
            </a:pPr>
            <a:r>
              <a:rPr lang="en-US" sz="1200" dirty="0">
                <a:hlinkClick r:id="rId2"/>
              </a:rPr>
              <a:t>https://www.youtube.com/watch?v=fLEViuvdbPo</a:t>
            </a:r>
            <a:endParaRPr lang="en-US" sz="1200" dirty="0"/>
          </a:p>
          <a:p>
            <a:pPr marL="628650" lvl="1" indent="-171450">
              <a:spcBef>
                <a:spcPts val="600"/>
              </a:spcBef>
              <a:spcAft>
                <a:spcPts val="600"/>
              </a:spcAft>
              <a:buFont typeface="Arial" panose="020B0604020202020204" pitchFamily="34" charset="0"/>
              <a:buChar char="•"/>
            </a:pPr>
            <a:endParaRPr lang="en-US" sz="1200" dirty="0"/>
          </a:p>
          <a:p>
            <a:pPr>
              <a:spcBef>
                <a:spcPts val="600"/>
              </a:spcBef>
              <a:spcAft>
                <a:spcPts val="600"/>
              </a:spcAft>
            </a:pPr>
            <a:r>
              <a:rPr lang="en-US" sz="1200" b="1" i="0" dirty="0">
                <a:solidFill>
                  <a:srgbClr val="212529"/>
                </a:solidFill>
                <a:effectLst/>
                <a:latin typeface="futura-pt"/>
              </a:rPr>
              <a:t>Scheduling Options</a:t>
            </a:r>
          </a:p>
          <a:p>
            <a:pPr marL="628650" lvl="1" indent="-171450">
              <a:spcBef>
                <a:spcPts val="600"/>
              </a:spcBef>
              <a:spcAft>
                <a:spcPts val="600"/>
              </a:spcAft>
              <a:buFont typeface="Arial" panose="020B0604020202020204" pitchFamily="34" charset="0"/>
              <a:buChar char="•"/>
            </a:pPr>
            <a:r>
              <a:rPr lang="en-US" sz="1200" dirty="0">
                <a:hlinkClick r:id="rId3"/>
              </a:rPr>
              <a:t>https://www.youtube.com/watch?v=kPI2mPs-eQA</a:t>
            </a:r>
            <a:endParaRPr lang="en-US" sz="1200" dirty="0"/>
          </a:p>
          <a:p>
            <a:pPr marL="628650" lvl="1" indent="-171450">
              <a:spcBef>
                <a:spcPts val="600"/>
              </a:spcBef>
              <a:spcAft>
                <a:spcPts val="600"/>
              </a:spcAft>
              <a:buFont typeface="Arial" panose="020B0604020202020204" pitchFamily="34" charset="0"/>
              <a:buChar char="•"/>
            </a:pPr>
            <a:r>
              <a:rPr lang="en-US" sz="1200" dirty="0">
                <a:hlinkClick r:id="rId4"/>
              </a:rPr>
              <a:t>https://www.youtube.com/watch?v=DYC4-xElccE</a:t>
            </a:r>
            <a:endParaRPr lang="en-US" sz="1200" dirty="0"/>
          </a:p>
          <a:p>
            <a:pPr marL="628650" lvl="1" indent="-171450">
              <a:spcBef>
                <a:spcPts val="600"/>
              </a:spcBef>
              <a:spcAft>
                <a:spcPts val="600"/>
              </a:spcAft>
              <a:buFont typeface="Arial" panose="020B0604020202020204" pitchFamily="34" charset="0"/>
              <a:buChar char="•"/>
            </a:pPr>
            <a:r>
              <a:rPr lang="en-US" sz="1200" dirty="0">
                <a:hlinkClick r:id="rId5"/>
              </a:rPr>
              <a:t>https://www.youtube.com/watch?v=bwi_xkTmv4I</a:t>
            </a:r>
            <a:endParaRPr lang="en-US" sz="1200" dirty="0"/>
          </a:p>
          <a:p>
            <a:pPr marL="628650" lvl="1" indent="-171450">
              <a:spcBef>
                <a:spcPts val="600"/>
              </a:spcBef>
              <a:spcAft>
                <a:spcPts val="600"/>
              </a:spcAft>
              <a:buFont typeface="Arial" panose="020B0604020202020204" pitchFamily="34" charset="0"/>
              <a:buChar char="•"/>
            </a:pPr>
            <a:endParaRPr lang="en-US" sz="1200" dirty="0"/>
          </a:p>
          <a:p>
            <a:pPr>
              <a:spcBef>
                <a:spcPts val="600"/>
              </a:spcBef>
              <a:spcAft>
                <a:spcPts val="600"/>
              </a:spcAft>
            </a:pPr>
            <a:r>
              <a:rPr lang="en-US" sz="1200" b="1" dirty="0"/>
              <a:t>Plugins</a:t>
            </a:r>
            <a:r>
              <a:rPr lang="en-US" sz="1200" dirty="0"/>
              <a:t>:</a:t>
            </a:r>
          </a:p>
          <a:p>
            <a:pPr marL="628650" lvl="1" indent="-171450">
              <a:spcBef>
                <a:spcPts val="600"/>
              </a:spcBef>
              <a:spcAft>
                <a:spcPts val="600"/>
              </a:spcAft>
              <a:buFont typeface="Arial" panose="020B0604020202020204" pitchFamily="34" charset="0"/>
              <a:buChar char="•"/>
            </a:pPr>
            <a:r>
              <a:rPr lang="en-US" sz="1200" dirty="0"/>
              <a:t>https://www.youtube.com/watch?v=Ej2Nl4sNstw</a:t>
            </a:r>
          </a:p>
          <a:p>
            <a:pPr marL="171450" indent="-171450">
              <a:spcBef>
                <a:spcPts val="600"/>
              </a:spcBef>
              <a:spcAft>
                <a:spcPts val="600"/>
              </a:spcAft>
              <a:buFont typeface="Arial" panose="020B0604020202020204" pitchFamily="34" charset="0"/>
              <a:buChar char="•"/>
            </a:pPr>
            <a:endParaRPr lang="en-US" sz="1200" dirty="0"/>
          </a:p>
        </p:txBody>
      </p:sp>
      <p:sp>
        <p:nvSpPr>
          <p:cNvPr id="4" name="TextBox 3">
            <a:extLst>
              <a:ext uri="{FF2B5EF4-FFF2-40B4-BE49-F238E27FC236}">
                <a16:creationId xmlns:a16="http://schemas.microsoft.com/office/drawing/2014/main" id="{90B2A02C-69ED-93B3-FB58-09DD75ACC35B}"/>
              </a:ext>
            </a:extLst>
          </p:cNvPr>
          <p:cNvSpPr txBox="1"/>
          <p:nvPr/>
        </p:nvSpPr>
        <p:spPr>
          <a:xfrm>
            <a:off x="244011" y="252904"/>
            <a:ext cx="8589196" cy="400110"/>
          </a:xfrm>
          <a:prstGeom prst="rect">
            <a:avLst/>
          </a:prstGeom>
          <a:solidFill>
            <a:schemeClr val="accent5">
              <a:lumMod val="60000"/>
              <a:lumOff val="40000"/>
            </a:schemeClr>
          </a:solidFill>
        </p:spPr>
        <p:txBody>
          <a:bodyPr wrap="square" rtlCol="0">
            <a:spAutoFit/>
          </a:bodyPr>
          <a:lstStyle/>
          <a:p>
            <a:r>
              <a:rPr lang="en-US" sz="2000" dirty="0"/>
              <a:t>Apache Airflow</a:t>
            </a:r>
          </a:p>
        </p:txBody>
      </p:sp>
      <p:sp>
        <p:nvSpPr>
          <p:cNvPr id="3" name="TextBox 2">
            <a:extLst>
              <a:ext uri="{FF2B5EF4-FFF2-40B4-BE49-F238E27FC236}">
                <a16:creationId xmlns:a16="http://schemas.microsoft.com/office/drawing/2014/main" id="{CF8F56B0-6286-D2FF-F9A8-B8EEA3122C62}"/>
              </a:ext>
            </a:extLst>
          </p:cNvPr>
          <p:cNvSpPr txBox="1"/>
          <p:nvPr/>
        </p:nvSpPr>
        <p:spPr>
          <a:xfrm>
            <a:off x="5924872" y="1985831"/>
            <a:ext cx="6097604" cy="1477328"/>
          </a:xfrm>
          <a:prstGeom prst="rect">
            <a:avLst/>
          </a:prstGeom>
          <a:solidFill>
            <a:srgbClr val="FFC000"/>
          </a:solidFill>
        </p:spPr>
        <p:txBody>
          <a:bodyPr wrap="square">
            <a:spAutoFit/>
          </a:bodyPr>
          <a:lstStyle/>
          <a:p>
            <a:r>
              <a:rPr lang="en-US" b="1" dirty="0"/>
              <a:t>Airflow Tutorial:</a:t>
            </a:r>
          </a:p>
          <a:p>
            <a:pPr marL="285750" indent="-285750">
              <a:buFont typeface="Arial" panose="020B0604020202020204" pitchFamily="34" charset="0"/>
              <a:buChar char="•"/>
            </a:pPr>
            <a:r>
              <a:rPr lang="en-US" dirty="0"/>
              <a:t>https://www.youtube.com/watch?v=vfDB9fpH4tI&amp;list=PLc2EZr8W2QIAI0cS1nZGNxoLzppb7XbqM&amp;index=10</a:t>
            </a:r>
          </a:p>
          <a:p>
            <a:pPr marL="285750" indent="-285750">
              <a:buFont typeface="Arial" panose="020B0604020202020204" pitchFamily="34" charset="0"/>
              <a:buChar char="•"/>
            </a:pPr>
            <a:r>
              <a:rPr lang="en-US" dirty="0"/>
              <a:t>https://www.youtube.com/@SleekData</a:t>
            </a:r>
          </a:p>
          <a:p>
            <a:pPr marL="285750" indent="-285750">
              <a:buFont typeface="Arial" panose="020B0604020202020204" pitchFamily="34" charset="0"/>
              <a:buChar char="•"/>
            </a:pPr>
            <a:r>
              <a:rPr lang="en-US" dirty="0"/>
              <a:t>https://www.youtube.com/watch?v=OuRiX1XQgyY</a:t>
            </a:r>
          </a:p>
        </p:txBody>
      </p:sp>
    </p:spTree>
    <p:extLst>
      <p:ext uri="{BB962C8B-B14F-4D97-AF65-F5344CB8AC3E}">
        <p14:creationId xmlns:p14="http://schemas.microsoft.com/office/powerpoint/2010/main" val="35898970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1620748" y="3028890"/>
            <a:ext cx="8589196" cy="400110"/>
          </a:xfrm>
          <a:prstGeom prst="rect">
            <a:avLst/>
          </a:prstGeom>
          <a:solidFill>
            <a:schemeClr val="accent4">
              <a:lumMod val="40000"/>
              <a:lumOff val="60000"/>
            </a:schemeClr>
          </a:solidFill>
        </p:spPr>
        <p:txBody>
          <a:bodyPr wrap="square" rtlCol="0">
            <a:spAutoFit/>
          </a:bodyPr>
          <a:lstStyle>
            <a:defPPr>
              <a:defRPr lang="en-US"/>
            </a:defPPr>
            <a:lvl1pPr>
              <a:defRPr sz="2000"/>
            </a:lvl1pPr>
          </a:lstStyle>
          <a:p>
            <a:pPr algn="ctr"/>
            <a:r>
              <a:rPr lang="en-US" b="1" dirty="0"/>
              <a:t>Kubernetes</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spTree>
    <p:extLst>
      <p:ext uri="{BB962C8B-B14F-4D97-AF65-F5344CB8AC3E}">
        <p14:creationId xmlns:p14="http://schemas.microsoft.com/office/powerpoint/2010/main" val="24643288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Kubernetes</a:t>
            </a:r>
          </a:p>
        </p:txBody>
      </p:sp>
      <p:sp>
        <p:nvSpPr>
          <p:cNvPr id="5" name="TextBox 4">
            <a:extLst>
              <a:ext uri="{FF2B5EF4-FFF2-40B4-BE49-F238E27FC236}">
                <a16:creationId xmlns:a16="http://schemas.microsoft.com/office/drawing/2014/main" id="{F5221A51-C9F8-F0C6-1073-6090C1D0DC8A}"/>
              </a:ext>
            </a:extLst>
          </p:cNvPr>
          <p:cNvSpPr txBox="1"/>
          <p:nvPr/>
        </p:nvSpPr>
        <p:spPr>
          <a:xfrm>
            <a:off x="113097" y="6559376"/>
            <a:ext cx="6097604" cy="338554"/>
          </a:xfrm>
          <a:prstGeom prst="rect">
            <a:avLst/>
          </a:prstGeom>
          <a:noFill/>
        </p:spPr>
        <p:txBody>
          <a:bodyPr wrap="square">
            <a:spAutoFit/>
          </a:bodyPr>
          <a:lstStyle/>
          <a:p>
            <a:r>
              <a:rPr lang="en-US" sz="800" dirty="0"/>
              <a:t>Ref: </a:t>
            </a:r>
            <a:r>
              <a:rPr lang="en-US" sz="800" dirty="0">
                <a:hlinkClick r:id="rId2"/>
              </a:rPr>
              <a:t>https://www.youtube.com/watch?v=huiQd2QojXY</a:t>
            </a:r>
            <a:r>
              <a:rPr lang="en-US" sz="800" dirty="0"/>
              <a:t>; </a:t>
            </a:r>
            <a:r>
              <a:rPr lang="en-US" sz="800" dirty="0">
                <a:hlinkClick r:id="rId3"/>
              </a:rPr>
              <a:t>https://www.youtube.com/watch?v=t_wtaOTaPuE</a:t>
            </a:r>
            <a:r>
              <a:rPr lang="en-US" sz="800" dirty="0"/>
              <a:t>; </a:t>
            </a:r>
          </a:p>
          <a:p>
            <a:endParaRPr lang="en-US" sz="800" dirty="0"/>
          </a:p>
        </p:txBody>
      </p:sp>
      <p:sp>
        <p:nvSpPr>
          <p:cNvPr id="7" name="TextBox 6">
            <a:extLst>
              <a:ext uri="{FF2B5EF4-FFF2-40B4-BE49-F238E27FC236}">
                <a16:creationId xmlns:a16="http://schemas.microsoft.com/office/drawing/2014/main" id="{2E28EA0F-5C7D-3456-0829-808A0AF97C0E}"/>
              </a:ext>
            </a:extLst>
          </p:cNvPr>
          <p:cNvSpPr txBox="1"/>
          <p:nvPr/>
        </p:nvSpPr>
        <p:spPr>
          <a:xfrm>
            <a:off x="244011" y="1625951"/>
            <a:ext cx="8589196" cy="4247317"/>
          </a:xfrm>
          <a:prstGeom prst="rect">
            <a:avLst/>
          </a:prstGeom>
          <a:noFill/>
        </p:spPr>
        <p:txBody>
          <a:bodyPr wrap="square">
            <a:spAutoFit/>
          </a:bodyPr>
          <a:lstStyle/>
          <a:p>
            <a:r>
              <a:rPr lang="en-US" dirty="0">
                <a:hlinkClick r:id="rId4"/>
              </a:rPr>
              <a:t>https://github.com/marcel-dempers/docker-development-youtube-series</a:t>
            </a:r>
            <a:endParaRPr lang="en-US" dirty="0"/>
          </a:p>
          <a:p>
            <a:r>
              <a:rPr lang="en-US" dirty="0"/>
              <a:t>1. </a:t>
            </a:r>
            <a:r>
              <a:rPr lang="en-US" b="0" i="0" dirty="0">
                <a:solidFill>
                  <a:srgbClr val="131313"/>
                </a:solidFill>
                <a:effectLst/>
                <a:latin typeface="Roboto" panose="02000000000000000000" pitchFamily="2" charset="0"/>
              </a:rPr>
              <a:t>how to install Kubernetes on Windows</a:t>
            </a:r>
            <a:endParaRPr lang="en-US" dirty="0"/>
          </a:p>
          <a:p>
            <a:r>
              <a:rPr lang="en-US" dirty="0">
                <a:hlinkClick r:id="rId5"/>
              </a:rPr>
              <a:t>https://www.youtube.com/watch?v=8h4FoWK7tIA</a:t>
            </a:r>
            <a:endParaRPr lang="en-US" dirty="0"/>
          </a:p>
          <a:p>
            <a:r>
              <a:rPr lang="en-US" dirty="0"/>
              <a:t>2. </a:t>
            </a:r>
            <a:r>
              <a:rPr lang="en-US" b="0" i="0" dirty="0">
                <a:solidFill>
                  <a:srgbClr val="131313"/>
                </a:solidFill>
                <a:effectLst/>
                <a:latin typeface="Roboto" panose="02000000000000000000" pitchFamily="2" charset="0"/>
              </a:rPr>
              <a:t>how to use KUBECTL</a:t>
            </a:r>
            <a:endParaRPr lang="en-US" dirty="0"/>
          </a:p>
          <a:p>
            <a:r>
              <a:rPr lang="en-US" dirty="0">
                <a:hlinkClick r:id="rId6"/>
              </a:rPr>
              <a:t>https://www.youtube.com/watch?v=feLpGydQVio</a:t>
            </a:r>
            <a:endParaRPr lang="en-US" dirty="0"/>
          </a:p>
          <a:p>
            <a:r>
              <a:rPr lang="en-US" dirty="0"/>
              <a:t>3. </a:t>
            </a:r>
            <a:r>
              <a:rPr lang="en-US" b="0" i="0" dirty="0">
                <a:solidFill>
                  <a:srgbClr val="131313"/>
                </a:solidFill>
                <a:effectLst/>
                <a:latin typeface="Roboto" panose="02000000000000000000" pitchFamily="2" charset="0"/>
              </a:rPr>
              <a:t>how to do deployments</a:t>
            </a:r>
            <a:endParaRPr lang="en-US" dirty="0"/>
          </a:p>
          <a:p>
            <a:r>
              <a:rPr lang="en-US" dirty="0">
                <a:hlinkClick r:id="rId7"/>
              </a:rPr>
              <a:t>https://www.youtube.com/watch?v=DMpEZEakYVc</a:t>
            </a:r>
            <a:endParaRPr lang="en-US" dirty="0"/>
          </a:p>
          <a:p>
            <a:r>
              <a:rPr lang="en-US" dirty="0"/>
              <a:t>4. </a:t>
            </a:r>
            <a:r>
              <a:rPr lang="en-US" b="0" i="0" dirty="0">
                <a:solidFill>
                  <a:srgbClr val="131313"/>
                </a:solidFill>
                <a:effectLst/>
                <a:latin typeface="Roboto" panose="02000000000000000000" pitchFamily="2" charset="0"/>
              </a:rPr>
              <a:t>how to manage application configurations</a:t>
            </a:r>
            <a:endParaRPr lang="en-US" dirty="0"/>
          </a:p>
          <a:p>
            <a:r>
              <a:rPr lang="en-US" dirty="0">
                <a:hlinkClick r:id="rId8"/>
              </a:rPr>
              <a:t>https://www.youtube.com/watch?v=o-gXx7r7Rz4</a:t>
            </a:r>
            <a:endParaRPr lang="en-US" dirty="0"/>
          </a:p>
          <a:p>
            <a:r>
              <a:rPr lang="en-US" dirty="0"/>
              <a:t>5. </a:t>
            </a:r>
            <a:r>
              <a:rPr lang="en-US" b="0" i="0" dirty="0">
                <a:solidFill>
                  <a:srgbClr val="131313"/>
                </a:solidFill>
                <a:effectLst/>
                <a:latin typeface="Roboto" panose="02000000000000000000" pitchFamily="2" charset="0"/>
              </a:rPr>
              <a:t>secret management explained</a:t>
            </a:r>
          </a:p>
          <a:p>
            <a:r>
              <a:rPr lang="en-US" dirty="0">
                <a:solidFill>
                  <a:srgbClr val="131313"/>
                </a:solidFill>
                <a:latin typeface="Roboto" panose="02000000000000000000" pitchFamily="2" charset="0"/>
                <a:hlinkClick r:id="rId9"/>
              </a:rPr>
              <a:t>https://www.youtube.com/watch?v=o36yTfGDmZ0</a:t>
            </a:r>
            <a:endParaRPr lang="en-US" dirty="0">
              <a:solidFill>
                <a:srgbClr val="131313"/>
              </a:solidFill>
              <a:latin typeface="Roboto" panose="02000000000000000000" pitchFamily="2" charset="0"/>
            </a:endParaRPr>
          </a:p>
          <a:p>
            <a:r>
              <a:rPr lang="en-US" dirty="0">
                <a:solidFill>
                  <a:srgbClr val="131313"/>
                </a:solidFill>
                <a:latin typeface="Roboto" panose="02000000000000000000" pitchFamily="2" charset="0"/>
              </a:rPr>
              <a:t>6. </a:t>
            </a:r>
            <a:r>
              <a:rPr lang="en-US" b="0" i="0" dirty="0">
                <a:solidFill>
                  <a:srgbClr val="131313"/>
                </a:solidFill>
                <a:effectLst/>
                <a:latin typeface="Roboto" panose="02000000000000000000" pitchFamily="2" charset="0"/>
              </a:rPr>
              <a:t>Load Balancing and Service Discovery</a:t>
            </a:r>
          </a:p>
          <a:p>
            <a:r>
              <a:rPr lang="en-US" dirty="0">
                <a:solidFill>
                  <a:srgbClr val="131313"/>
                </a:solidFill>
                <a:latin typeface="Roboto" panose="02000000000000000000" pitchFamily="2" charset="0"/>
                <a:hlinkClick r:id="rId10"/>
              </a:rPr>
              <a:t>https://www.youtube.com/watch?v=xhva6DeKqVU</a:t>
            </a:r>
            <a:endParaRPr lang="en-US" dirty="0">
              <a:solidFill>
                <a:srgbClr val="131313"/>
              </a:solidFill>
              <a:latin typeface="Roboto" panose="02000000000000000000" pitchFamily="2" charset="0"/>
            </a:endParaRPr>
          </a:p>
          <a:p>
            <a:r>
              <a:rPr lang="en-US" dirty="0">
                <a:solidFill>
                  <a:srgbClr val="131313"/>
                </a:solidFill>
                <a:latin typeface="Roboto" panose="02000000000000000000" pitchFamily="2" charset="0"/>
              </a:rPr>
              <a:t>7. </a:t>
            </a:r>
            <a:r>
              <a:rPr lang="en-US" b="0" i="0" dirty="0">
                <a:solidFill>
                  <a:srgbClr val="131313"/>
                </a:solidFill>
                <a:effectLst/>
                <a:latin typeface="Roboto" panose="02000000000000000000" pitchFamily="2" charset="0"/>
              </a:rPr>
              <a:t>Ingress and Traffic Management</a:t>
            </a:r>
          </a:p>
          <a:p>
            <a:r>
              <a:rPr lang="en-US" dirty="0">
                <a:hlinkClick r:id="rId11"/>
              </a:rPr>
              <a:t>https://www.youtube.com/watch?v=izWCkcJAzBw</a:t>
            </a:r>
            <a:endParaRPr lang="en-US" dirty="0">
              <a:solidFill>
                <a:srgbClr val="131313"/>
              </a:solidFill>
              <a:latin typeface="Roboto" panose="02000000000000000000" pitchFamily="2" charset="0"/>
            </a:endParaRPr>
          </a:p>
        </p:txBody>
      </p:sp>
    </p:spTree>
    <p:extLst>
      <p:ext uri="{BB962C8B-B14F-4D97-AF65-F5344CB8AC3E}">
        <p14:creationId xmlns:p14="http://schemas.microsoft.com/office/powerpoint/2010/main" val="16537905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Kubernetes</a:t>
            </a:r>
          </a:p>
        </p:txBody>
      </p:sp>
      <p:sp>
        <p:nvSpPr>
          <p:cNvPr id="2" name="TextBox 1">
            <a:extLst>
              <a:ext uri="{FF2B5EF4-FFF2-40B4-BE49-F238E27FC236}">
                <a16:creationId xmlns:a16="http://schemas.microsoft.com/office/drawing/2014/main" id="{35A817A8-947C-8B58-F71C-23C50CB04FA8}"/>
              </a:ext>
            </a:extLst>
          </p:cNvPr>
          <p:cNvSpPr txBox="1"/>
          <p:nvPr/>
        </p:nvSpPr>
        <p:spPr>
          <a:xfrm>
            <a:off x="244011" y="914400"/>
            <a:ext cx="4828503" cy="1631216"/>
          </a:xfrm>
          <a:prstGeom prst="rect">
            <a:avLst/>
          </a:prstGeom>
          <a:noFill/>
        </p:spPr>
        <p:txBody>
          <a:bodyPr wrap="square" rtlCol="0">
            <a:spAutoFit/>
          </a:bodyPr>
          <a:lstStyle/>
          <a:p>
            <a:pPr>
              <a:spcBef>
                <a:spcPts val="600"/>
              </a:spcBef>
              <a:spcAft>
                <a:spcPts val="600"/>
              </a:spcAft>
            </a:pPr>
            <a:r>
              <a:rPr lang="en-US" sz="1200" b="1" dirty="0"/>
              <a:t>Prerequisites:</a:t>
            </a:r>
          </a:p>
          <a:p>
            <a:pPr marL="228600" indent="-228600">
              <a:spcBef>
                <a:spcPts val="600"/>
              </a:spcBef>
              <a:spcAft>
                <a:spcPts val="600"/>
              </a:spcAft>
              <a:buFont typeface="+mj-lt"/>
              <a:buAutoNum type="arabicPeriod"/>
            </a:pPr>
            <a:r>
              <a:rPr lang="en-US" sz="1200" dirty="0"/>
              <a:t>Docker installed</a:t>
            </a:r>
          </a:p>
          <a:p>
            <a:pPr marL="228600" indent="-228600">
              <a:spcBef>
                <a:spcPts val="600"/>
              </a:spcBef>
              <a:spcAft>
                <a:spcPts val="600"/>
              </a:spcAft>
              <a:buFont typeface="+mj-lt"/>
              <a:buAutoNum type="arabicPeriod"/>
            </a:pPr>
            <a:r>
              <a:rPr lang="en-US" sz="1200" dirty="0" err="1"/>
              <a:t>Kubectl</a:t>
            </a:r>
            <a:r>
              <a:rPr lang="en-US" sz="1200" dirty="0"/>
              <a:t> installed</a:t>
            </a:r>
          </a:p>
          <a:p>
            <a:pPr marL="228600" indent="-228600">
              <a:spcBef>
                <a:spcPts val="600"/>
              </a:spcBef>
              <a:spcAft>
                <a:spcPts val="600"/>
              </a:spcAft>
              <a:buFont typeface="+mj-lt"/>
              <a:buAutoNum type="arabicPeriod"/>
            </a:pPr>
            <a:r>
              <a:rPr lang="en-US" sz="1200" dirty="0"/>
              <a:t>Kubernetes cluster on windows</a:t>
            </a:r>
          </a:p>
          <a:p>
            <a:pPr marL="171450" indent="-171450">
              <a:spcBef>
                <a:spcPts val="600"/>
              </a:spcBef>
              <a:spcAft>
                <a:spcPts val="600"/>
              </a:spcAft>
              <a:buFont typeface="Arial" panose="020B0604020202020204" pitchFamily="34" charset="0"/>
              <a:buChar char="•"/>
            </a:pPr>
            <a:endParaRPr lang="en-US" sz="1200" dirty="0">
              <a:solidFill>
                <a:srgbClr val="161616"/>
              </a:solidFill>
            </a:endParaRPr>
          </a:p>
        </p:txBody>
      </p:sp>
      <p:sp>
        <p:nvSpPr>
          <p:cNvPr id="5" name="TextBox 4">
            <a:extLst>
              <a:ext uri="{FF2B5EF4-FFF2-40B4-BE49-F238E27FC236}">
                <a16:creationId xmlns:a16="http://schemas.microsoft.com/office/drawing/2014/main" id="{F5221A51-C9F8-F0C6-1073-6090C1D0DC8A}"/>
              </a:ext>
            </a:extLst>
          </p:cNvPr>
          <p:cNvSpPr txBox="1"/>
          <p:nvPr/>
        </p:nvSpPr>
        <p:spPr>
          <a:xfrm>
            <a:off x="113097" y="6559376"/>
            <a:ext cx="6097604" cy="338554"/>
          </a:xfrm>
          <a:prstGeom prst="rect">
            <a:avLst/>
          </a:prstGeom>
          <a:noFill/>
        </p:spPr>
        <p:txBody>
          <a:bodyPr wrap="square">
            <a:spAutoFit/>
          </a:bodyPr>
          <a:lstStyle/>
          <a:p>
            <a:r>
              <a:rPr lang="en-US" sz="800" dirty="0"/>
              <a:t>Ref: </a:t>
            </a:r>
            <a:r>
              <a:rPr lang="en-US" sz="800" dirty="0">
                <a:hlinkClick r:id="rId2"/>
              </a:rPr>
              <a:t>https://www.youtube.com/watch?v=8h4FoWK7tIA</a:t>
            </a:r>
            <a:endParaRPr lang="en-US" sz="800" dirty="0"/>
          </a:p>
          <a:p>
            <a:endParaRPr lang="en-US" sz="800" dirty="0"/>
          </a:p>
        </p:txBody>
      </p:sp>
      <p:sp>
        <p:nvSpPr>
          <p:cNvPr id="3" name="TextBox 2">
            <a:extLst>
              <a:ext uri="{FF2B5EF4-FFF2-40B4-BE49-F238E27FC236}">
                <a16:creationId xmlns:a16="http://schemas.microsoft.com/office/drawing/2014/main" id="{15EC1410-2BEA-5275-878A-C7A1A6345C7D}"/>
              </a:ext>
            </a:extLst>
          </p:cNvPr>
          <p:cNvSpPr txBox="1"/>
          <p:nvPr/>
        </p:nvSpPr>
        <p:spPr>
          <a:xfrm>
            <a:off x="244011" y="2472089"/>
            <a:ext cx="4828503" cy="1969770"/>
          </a:xfrm>
          <a:prstGeom prst="rect">
            <a:avLst/>
          </a:prstGeom>
          <a:noFill/>
        </p:spPr>
        <p:txBody>
          <a:bodyPr wrap="square" rtlCol="0">
            <a:spAutoFit/>
          </a:bodyPr>
          <a:lstStyle/>
          <a:p>
            <a:pPr>
              <a:spcBef>
                <a:spcPts val="600"/>
              </a:spcBef>
              <a:spcAft>
                <a:spcPts val="600"/>
              </a:spcAft>
            </a:pPr>
            <a:r>
              <a:rPr lang="en-US" sz="1200" b="1" dirty="0"/>
              <a:t>Enable Hyper-V on Windows: </a:t>
            </a:r>
            <a:r>
              <a:rPr lang="en-US" sz="1200" dirty="0"/>
              <a:t>to run Linux VM behind the scene</a:t>
            </a:r>
          </a:p>
          <a:p>
            <a:pPr marL="171450" indent="-171450">
              <a:spcBef>
                <a:spcPts val="600"/>
              </a:spcBef>
              <a:spcAft>
                <a:spcPts val="600"/>
              </a:spcAft>
              <a:buFont typeface="Arial" panose="020B0604020202020204" pitchFamily="34" charset="0"/>
              <a:buChar char="•"/>
            </a:pPr>
            <a:r>
              <a:rPr lang="en-US" sz="1200" dirty="0"/>
              <a:t>Go to Control Panel &gt; Programs &gt; Turn Windows features on or off</a:t>
            </a:r>
          </a:p>
          <a:p>
            <a:pPr marL="171450" indent="-171450">
              <a:spcBef>
                <a:spcPts val="600"/>
              </a:spcBef>
              <a:spcAft>
                <a:spcPts val="600"/>
              </a:spcAft>
              <a:buFont typeface="Arial" panose="020B0604020202020204" pitchFamily="34" charset="0"/>
              <a:buChar char="•"/>
            </a:pPr>
            <a:r>
              <a:rPr lang="en-US" sz="1200" dirty="0"/>
              <a:t>Check/select the ‘Hyper-V’  and click on ‘OK’</a:t>
            </a:r>
          </a:p>
          <a:p>
            <a:pPr marL="171450" indent="-171450">
              <a:spcBef>
                <a:spcPts val="600"/>
              </a:spcBef>
              <a:spcAft>
                <a:spcPts val="600"/>
              </a:spcAft>
              <a:buFont typeface="Arial" panose="020B0604020202020204" pitchFamily="34" charset="0"/>
              <a:buChar char="•"/>
            </a:pPr>
            <a:endParaRPr lang="en-US" sz="1200" dirty="0"/>
          </a:p>
          <a:p>
            <a:pPr>
              <a:spcBef>
                <a:spcPts val="600"/>
              </a:spcBef>
              <a:spcAft>
                <a:spcPts val="600"/>
              </a:spcAft>
            </a:pPr>
            <a:endParaRPr lang="en-US" sz="1200" dirty="0"/>
          </a:p>
          <a:p>
            <a:pPr marL="171450" indent="-171450">
              <a:spcBef>
                <a:spcPts val="600"/>
              </a:spcBef>
              <a:spcAft>
                <a:spcPts val="600"/>
              </a:spcAft>
              <a:buFont typeface="Arial" panose="020B0604020202020204" pitchFamily="34" charset="0"/>
              <a:buChar char="•"/>
            </a:pPr>
            <a:endParaRPr lang="en-US" sz="1200" dirty="0">
              <a:solidFill>
                <a:srgbClr val="161616"/>
              </a:solidFill>
            </a:endParaRPr>
          </a:p>
        </p:txBody>
      </p:sp>
      <p:pic>
        <p:nvPicPr>
          <p:cNvPr id="7" name="Picture 6">
            <a:extLst>
              <a:ext uri="{FF2B5EF4-FFF2-40B4-BE49-F238E27FC236}">
                <a16:creationId xmlns:a16="http://schemas.microsoft.com/office/drawing/2014/main" id="{A9AB2776-0174-F3F8-07C3-631F675CA8C6}"/>
              </a:ext>
            </a:extLst>
          </p:cNvPr>
          <p:cNvPicPr>
            <a:picLocks noChangeAspect="1"/>
          </p:cNvPicPr>
          <p:nvPr/>
        </p:nvPicPr>
        <p:blipFill>
          <a:blip r:embed="rId3"/>
          <a:stretch>
            <a:fillRect/>
          </a:stretch>
        </p:blipFill>
        <p:spPr>
          <a:xfrm>
            <a:off x="5175607" y="1080742"/>
            <a:ext cx="3657600" cy="3322351"/>
          </a:xfrm>
          <a:prstGeom prst="rect">
            <a:avLst/>
          </a:prstGeom>
        </p:spPr>
      </p:pic>
    </p:spTree>
    <p:extLst>
      <p:ext uri="{BB962C8B-B14F-4D97-AF65-F5344CB8AC3E}">
        <p14:creationId xmlns:p14="http://schemas.microsoft.com/office/powerpoint/2010/main" val="32958016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Kubernetes</a:t>
            </a:r>
          </a:p>
        </p:txBody>
      </p:sp>
      <p:sp>
        <p:nvSpPr>
          <p:cNvPr id="2" name="TextBox 1">
            <a:extLst>
              <a:ext uri="{FF2B5EF4-FFF2-40B4-BE49-F238E27FC236}">
                <a16:creationId xmlns:a16="http://schemas.microsoft.com/office/drawing/2014/main" id="{35A817A8-947C-8B58-F71C-23C50CB04FA8}"/>
              </a:ext>
            </a:extLst>
          </p:cNvPr>
          <p:cNvSpPr txBox="1"/>
          <p:nvPr/>
        </p:nvSpPr>
        <p:spPr>
          <a:xfrm>
            <a:off x="244011" y="914400"/>
            <a:ext cx="5001089" cy="4031873"/>
          </a:xfrm>
          <a:prstGeom prst="rect">
            <a:avLst/>
          </a:prstGeom>
          <a:noFill/>
        </p:spPr>
        <p:txBody>
          <a:bodyPr wrap="square" rtlCol="0">
            <a:spAutoFit/>
          </a:bodyPr>
          <a:lstStyle/>
          <a:p>
            <a:pPr>
              <a:spcBef>
                <a:spcPts val="600"/>
              </a:spcBef>
              <a:spcAft>
                <a:spcPts val="600"/>
              </a:spcAft>
            </a:pPr>
            <a:r>
              <a:rPr lang="en-US" sz="1200" b="1" dirty="0"/>
              <a:t>Install Kubernetes:</a:t>
            </a:r>
          </a:p>
          <a:p>
            <a:pPr marL="228600" indent="-228600">
              <a:spcBef>
                <a:spcPts val="600"/>
              </a:spcBef>
              <a:spcAft>
                <a:spcPts val="600"/>
              </a:spcAft>
              <a:buFont typeface="Arial" panose="020B0604020202020204" pitchFamily="34" charset="0"/>
              <a:buChar char="•"/>
            </a:pPr>
            <a:r>
              <a:rPr lang="en-US" sz="1200" dirty="0"/>
              <a:t>Open the docker desktop app &gt; settings &gt; click Kubernetes &gt; select the ‘Enable Kubernetes’ checkbox. </a:t>
            </a:r>
          </a:p>
          <a:p>
            <a:pPr marL="228600" indent="-228600">
              <a:spcBef>
                <a:spcPts val="600"/>
              </a:spcBef>
              <a:spcAft>
                <a:spcPts val="600"/>
              </a:spcAft>
              <a:buFont typeface="Arial" panose="020B0604020202020204" pitchFamily="34" charset="0"/>
              <a:buChar char="•"/>
            </a:pPr>
            <a:r>
              <a:rPr lang="en-US" sz="1200" dirty="0"/>
              <a:t>Click on ‘Apply &amp; restart’</a:t>
            </a:r>
          </a:p>
          <a:p>
            <a:pPr marL="228600" indent="-228600">
              <a:spcBef>
                <a:spcPts val="600"/>
              </a:spcBef>
              <a:spcAft>
                <a:spcPts val="600"/>
              </a:spcAft>
              <a:buFont typeface="Arial" panose="020B0604020202020204" pitchFamily="34" charset="0"/>
              <a:buChar char="•"/>
            </a:pPr>
            <a:r>
              <a:rPr lang="en-US" sz="1200" dirty="0">
                <a:solidFill>
                  <a:srgbClr val="FF0000"/>
                </a:solidFill>
              </a:rPr>
              <a:t>ERROR</a:t>
            </a:r>
            <a:r>
              <a:rPr lang="en-US" sz="1200" dirty="0"/>
              <a:t>: if </a:t>
            </a:r>
            <a:r>
              <a:rPr lang="en-US" sz="1200" dirty="0" err="1"/>
              <a:t>Kubernates</a:t>
            </a:r>
            <a:r>
              <a:rPr lang="en-US" sz="1200" dirty="0"/>
              <a:t> fail to start:</a:t>
            </a:r>
          </a:p>
          <a:p>
            <a:pPr marL="228600" indent="-228600">
              <a:spcBef>
                <a:spcPts val="600"/>
              </a:spcBef>
              <a:spcAft>
                <a:spcPts val="600"/>
              </a:spcAft>
              <a:buFont typeface="Arial" panose="020B0604020202020204" pitchFamily="34" charset="0"/>
              <a:buChar char="•"/>
            </a:pPr>
            <a:r>
              <a:rPr lang="en-US" sz="1200" b="1" dirty="0">
                <a:solidFill>
                  <a:srgbClr val="00B050"/>
                </a:solidFill>
              </a:rPr>
              <a:t>Solution</a:t>
            </a:r>
            <a:r>
              <a:rPr lang="en-US" sz="1200" dirty="0"/>
              <a:t>: Then ‘Uncheck/deselect’ ‘enable </a:t>
            </a:r>
            <a:r>
              <a:rPr lang="en-US" sz="1200" dirty="0" err="1"/>
              <a:t>kubernetes</a:t>
            </a:r>
            <a:r>
              <a:rPr lang="en-US" sz="1200" dirty="0"/>
              <a:t>’ &gt; Apply &amp; restart</a:t>
            </a:r>
          </a:p>
          <a:p>
            <a:pPr marL="685800" lvl="1" indent="-228600">
              <a:spcBef>
                <a:spcPts val="600"/>
              </a:spcBef>
              <a:spcAft>
                <a:spcPts val="600"/>
              </a:spcAft>
              <a:buFont typeface="Arial" panose="020B0604020202020204" pitchFamily="34" charset="0"/>
              <a:buChar char="•"/>
            </a:pPr>
            <a:r>
              <a:rPr lang="en-US" sz="1200" dirty="0"/>
              <a:t>Then restart ‘Docker desktop’</a:t>
            </a:r>
          </a:p>
          <a:p>
            <a:pPr marL="685800" lvl="1" indent="-228600">
              <a:spcBef>
                <a:spcPts val="600"/>
              </a:spcBef>
              <a:spcAft>
                <a:spcPts val="600"/>
              </a:spcAft>
              <a:buFont typeface="Arial" panose="020B0604020202020204" pitchFamily="34" charset="0"/>
              <a:buChar char="•"/>
            </a:pPr>
            <a:r>
              <a:rPr lang="en-US" sz="1200" dirty="0"/>
              <a:t>Then Open the docker desktop app &gt; settings &gt; click Kubernetes &gt; select the ‘Enable Kubernetes’ checkbox. </a:t>
            </a:r>
          </a:p>
          <a:p>
            <a:pPr marL="685800" lvl="1" indent="-228600">
              <a:spcBef>
                <a:spcPts val="600"/>
              </a:spcBef>
              <a:spcAft>
                <a:spcPts val="600"/>
              </a:spcAft>
              <a:buFont typeface="Arial" panose="020B0604020202020204" pitchFamily="34" charset="0"/>
              <a:buChar char="•"/>
            </a:pPr>
            <a:r>
              <a:rPr lang="en-US" sz="1200" dirty="0"/>
              <a:t>Click on ‘Apply &amp; restart’</a:t>
            </a:r>
          </a:p>
          <a:p>
            <a:pPr marL="685800" lvl="1" indent="-228600">
              <a:spcBef>
                <a:spcPts val="600"/>
              </a:spcBef>
              <a:spcAft>
                <a:spcPts val="600"/>
              </a:spcAft>
              <a:buFont typeface="Arial" panose="020B0604020202020204" pitchFamily="34" charset="0"/>
              <a:buChar char="•"/>
            </a:pPr>
            <a:endParaRPr lang="en-US" sz="1200" dirty="0"/>
          </a:p>
          <a:p>
            <a:pPr marL="228600" indent="-22860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solidFill>
                <a:srgbClr val="161616"/>
              </a:solidFill>
            </a:endParaRPr>
          </a:p>
        </p:txBody>
      </p:sp>
      <p:sp>
        <p:nvSpPr>
          <p:cNvPr id="6" name="TextBox 5">
            <a:extLst>
              <a:ext uri="{FF2B5EF4-FFF2-40B4-BE49-F238E27FC236}">
                <a16:creationId xmlns:a16="http://schemas.microsoft.com/office/drawing/2014/main" id="{7B311343-5AEB-59A5-BE4E-F329434563D6}"/>
              </a:ext>
            </a:extLst>
          </p:cNvPr>
          <p:cNvSpPr txBox="1"/>
          <p:nvPr/>
        </p:nvSpPr>
        <p:spPr>
          <a:xfrm>
            <a:off x="113097" y="6559376"/>
            <a:ext cx="6097604" cy="338554"/>
          </a:xfrm>
          <a:prstGeom prst="rect">
            <a:avLst/>
          </a:prstGeom>
          <a:noFill/>
        </p:spPr>
        <p:txBody>
          <a:bodyPr wrap="square">
            <a:spAutoFit/>
          </a:bodyPr>
          <a:lstStyle/>
          <a:p>
            <a:r>
              <a:rPr lang="en-US" sz="800" dirty="0"/>
              <a:t>Ref: </a:t>
            </a:r>
            <a:r>
              <a:rPr lang="en-US" sz="800" dirty="0">
                <a:hlinkClick r:id="rId2"/>
              </a:rPr>
              <a:t>https://www.youtube.com/watch?v=8h4FoWK7tIA</a:t>
            </a:r>
            <a:endParaRPr lang="en-US" sz="800" dirty="0"/>
          </a:p>
          <a:p>
            <a:endParaRPr lang="en-US" sz="800" dirty="0"/>
          </a:p>
        </p:txBody>
      </p:sp>
    </p:spTree>
    <p:extLst>
      <p:ext uri="{BB962C8B-B14F-4D97-AF65-F5344CB8AC3E}">
        <p14:creationId xmlns:p14="http://schemas.microsoft.com/office/powerpoint/2010/main" val="874190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Getting Started with Python in VS Code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745737"/>
            <a:ext cx="5039190" cy="5493812"/>
          </a:xfrm>
          <a:prstGeom prst="rect">
            <a:avLst/>
          </a:prstGeom>
          <a:noFill/>
        </p:spPr>
        <p:txBody>
          <a:bodyPr wrap="square">
            <a:spAutoFit/>
          </a:bodyPr>
          <a:lstStyle/>
          <a:p>
            <a:pPr>
              <a:spcBef>
                <a:spcPts val="600"/>
              </a:spcBef>
              <a:spcAft>
                <a:spcPts val="600"/>
              </a:spcAft>
            </a:pPr>
            <a:r>
              <a:rPr lang="en-US" sz="1200" b="1" dirty="0"/>
              <a:t>Configure and run the debugger</a:t>
            </a:r>
          </a:p>
          <a:p>
            <a:pPr marL="171450" indent="-171450">
              <a:spcBef>
                <a:spcPts val="600"/>
              </a:spcBef>
              <a:spcAft>
                <a:spcPts val="600"/>
              </a:spcAft>
              <a:buFont typeface="Arial" panose="020B0604020202020204" pitchFamily="34" charset="0"/>
              <a:buChar char="•"/>
            </a:pPr>
            <a:r>
              <a:rPr lang="en-US" sz="1200" dirty="0"/>
              <a:t>First, set a breakpoint on line 2 of hello.py by placing the cursor on the print call and pressing F9</a:t>
            </a:r>
          </a:p>
          <a:p>
            <a:pPr marL="171450" indent="-171450">
              <a:spcBef>
                <a:spcPts val="600"/>
              </a:spcBef>
              <a:spcAft>
                <a:spcPts val="600"/>
              </a:spcAft>
              <a:buFont typeface="Arial" panose="020B0604020202020204" pitchFamily="34" charset="0"/>
              <a:buChar char="•"/>
            </a:pPr>
            <a:r>
              <a:rPr lang="en-US" sz="1200" dirty="0"/>
              <a:t>Alternately, click in the editor's left gutter, next to the line numbers</a:t>
            </a:r>
          </a:p>
          <a:p>
            <a:pPr marL="171450" indent="-171450">
              <a:spcBef>
                <a:spcPts val="600"/>
              </a:spcBef>
              <a:spcAft>
                <a:spcPts val="600"/>
              </a:spcAft>
              <a:buFont typeface="Arial" panose="020B0604020202020204" pitchFamily="34" charset="0"/>
              <a:buChar char="•"/>
            </a:pPr>
            <a:r>
              <a:rPr lang="en-US" sz="1200" dirty="0"/>
              <a:t>When you set a breakpoint, a red circle appears in the gutter.</a:t>
            </a:r>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r>
              <a:rPr lang="en-US" sz="1200" dirty="0"/>
              <a:t>Next, to initialize the debugger, press F5</a:t>
            </a:r>
          </a:p>
          <a:p>
            <a:pPr marL="171450" indent="-171450">
              <a:spcBef>
                <a:spcPts val="600"/>
              </a:spcBef>
              <a:spcAft>
                <a:spcPts val="600"/>
              </a:spcAft>
              <a:buFont typeface="Arial" panose="020B0604020202020204" pitchFamily="34" charset="0"/>
              <a:buChar char="•"/>
            </a:pPr>
            <a:r>
              <a:rPr lang="en-US" sz="1200" dirty="0"/>
              <a:t>Since this is your first time debugging this file, a configuration menu will open from the Command Palette allowing you to select the type of debug configuration you would like for the opened file.</a:t>
            </a:r>
          </a:p>
          <a:p>
            <a:pPr marL="171450" indent="-171450">
              <a:spcBef>
                <a:spcPts val="600"/>
              </a:spcBef>
              <a:spcAft>
                <a:spcPts val="600"/>
              </a:spcAft>
              <a:buFont typeface="Arial" panose="020B0604020202020204" pitchFamily="34" charset="0"/>
              <a:buChar char="•"/>
            </a:pPr>
            <a:r>
              <a:rPr lang="en-US" sz="1200" b="0" i="0" dirty="0">
                <a:solidFill>
                  <a:srgbClr val="242424"/>
                </a:solidFill>
                <a:effectLst/>
                <a:latin typeface="Segoe UI" panose="020B0502040204020203" pitchFamily="34" charset="0"/>
              </a:rPr>
              <a:t>Select </a:t>
            </a:r>
            <a:r>
              <a:rPr lang="en-US" sz="1200" b="1" i="0" dirty="0">
                <a:solidFill>
                  <a:srgbClr val="242424"/>
                </a:solidFill>
                <a:effectLst/>
                <a:latin typeface="Segoe UI" panose="020B0502040204020203" pitchFamily="34" charset="0"/>
              </a:rPr>
              <a:t>Python File</a:t>
            </a:r>
            <a:r>
              <a:rPr lang="en-US" sz="1200" b="0" i="0" dirty="0">
                <a:solidFill>
                  <a:srgbClr val="242424"/>
                </a:solidFill>
                <a:effectLst/>
                <a:latin typeface="Segoe UI" panose="020B0502040204020203" pitchFamily="34" charset="0"/>
              </a:rPr>
              <a:t>, which is the configuration that runs the current file shown in the editor using the currently selected Python interpreter.</a:t>
            </a:r>
          </a:p>
          <a:p>
            <a:pPr marL="171450" indent="-171450">
              <a:spcBef>
                <a:spcPts val="600"/>
              </a:spcBef>
              <a:spcAft>
                <a:spcPts val="600"/>
              </a:spcAft>
              <a:buFont typeface="Arial" panose="020B0604020202020204" pitchFamily="34" charset="0"/>
              <a:buChar char="•"/>
            </a:pPr>
            <a:endParaRPr lang="en-US" sz="100" dirty="0">
              <a:solidFill>
                <a:srgbClr val="242424"/>
              </a:solidFill>
              <a:latin typeface="Segoe UI" panose="020B0502040204020203" pitchFamily="34" charset="0"/>
            </a:endParaRPr>
          </a:p>
          <a:p>
            <a:pPr marL="171450" indent="-171450">
              <a:spcBef>
                <a:spcPts val="600"/>
              </a:spcBef>
              <a:spcAft>
                <a:spcPts val="600"/>
              </a:spcAft>
              <a:buFont typeface="Arial" panose="020B0604020202020204" pitchFamily="34" charset="0"/>
              <a:buChar char="•"/>
            </a:pPr>
            <a:r>
              <a:rPr lang="en-US" sz="1200" dirty="0"/>
              <a:t>Start the debugger by clicking on the down-arrow next to the run button on the editor, and selecting Debug Python File in Terminal.</a:t>
            </a:r>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r>
              <a:rPr lang="en-US" sz="1200" dirty="0"/>
              <a:t>The debugger will stop at the first line of the file breakpoint. The current line is indicated with a yellow arrow in the left margin. If you examine the Local variables window at this point, you will see now defined msg variable appears in the Local pane.</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pic>
        <p:nvPicPr>
          <p:cNvPr id="7170" name="Picture 2" descr="Setting a breakpoint in hello.py">
            <a:extLst>
              <a:ext uri="{FF2B5EF4-FFF2-40B4-BE49-F238E27FC236}">
                <a16:creationId xmlns:a16="http://schemas.microsoft.com/office/drawing/2014/main" id="{AAFC8918-3425-137B-B8AD-9E9DDDF542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0389" y="999624"/>
            <a:ext cx="3657600" cy="139496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ebug configurations after launch.json is created">
            <a:extLst>
              <a:ext uri="{FF2B5EF4-FFF2-40B4-BE49-F238E27FC236}">
                <a16:creationId xmlns:a16="http://schemas.microsoft.com/office/drawing/2014/main" id="{ECEE5EDE-432B-26E8-399D-02D3A089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5989" y="2710458"/>
            <a:ext cx="4572000" cy="143708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Using the debug Python file in terminal button">
            <a:extLst>
              <a:ext uri="{FF2B5EF4-FFF2-40B4-BE49-F238E27FC236}">
                <a16:creationId xmlns:a16="http://schemas.microsoft.com/office/drawing/2014/main" id="{0B7EF54A-1E4D-58AF-0EEB-8C7E915B57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989" y="4459862"/>
            <a:ext cx="4572000" cy="62210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0A4F3E46-65C1-1435-5CEA-AC6AF869BE7B}"/>
              </a:ext>
            </a:extLst>
          </p:cNvPr>
          <p:cNvGrpSpPr/>
          <p:nvPr/>
        </p:nvGrpSpPr>
        <p:grpSpPr>
          <a:xfrm>
            <a:off x="6461589" y="5397829"/>
            <a:ext cx="5486400" cy="1130300"/>
            <a:chOff x="6817189" y="4933950"/>
            <a:chExt cx="5486400" cy="1130300"/>
          </a:xfrm>
        </p:grpSpPr>
        <p:pic>
          <p:nvPicPr>
            <p:cNvPr id="7176" name="Picture 8" descr="Debugging step 2 - variable defined">
              <a:extLst>
                <a:ext uri="{FF2B5EF4-FFF2-40B4-BE49-F238E27FC236}">
                  <a16:creationId xmlns:a16="http://schemas.microsoft.com/office/drawing/2014/main" id="{AD018AEB-5FE6-E7FD-00DB-D5CCBDA6FA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6470"/>
            <a:stretch/>
          </p:blipFill>
          <p:spPr bwMode="auto">
            <a:xfrm>
              <a:off x="6817189" y="4933950"/>
              <a:ext cx="5486400" cy="11303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FF5A02F3-5A54-140C-37F0-8C86B91C5B9D}"/>
                </a:ext>
              </a:extLst>
            </p:cNvPr>
            <p:cNvSpPr/>
            <p:nvPr/>
          </p:nvSpPr>
          <p:spPr>
            <a:xfrm>
              <a:off x="7073900" y="5359400"/>
              <a:ext cx="863600" cy="1862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11576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Kubernetes</a:t>
            </a:r>
          </a:p>
        </p:txBody>
      </p:sp>
      <p:sp>
        <p:nvSpPr>
          <p:cNvPr id="2" name="TextBox 1">
            <a:extLst>
              <a:ext uri="{FF2B5EF4-FFF2-40B4-BE49-F238E27FC236}">
                <a16:creationId xmlns:a16="http://schemas.microsoft.com/office/drawing/2014/main" id="{35A817A8-947C-8B58-F71C-23C50CB04FA8}"/>
              </a:ext>
            </a:extLst>
          </p:cNvPr>
          <p:cNvSpPr txBox="1"/>
          <p:nvPr/>
        </p:nvSpPr>
        <p:spPr>
          <a:xfrm>
            <a:off x="244011" y="914400"/>
            <a:ext cx="5001089" cy="5016758"/>
          </a:xfrm>
          <a:prstGeom prst="rect">
            <a:avLst/>
          </a:prstGeom>
          <a:noFill/>
        </p:spPr>
        <p:txBody>
          <a:bodyPr wrap="square" rtlCol="0">
            <a:spAutoFit/>
          </a:bodyPr>
          <a:lstStyle/>
          <a:p>
            <a:pPr>
              <a:spcBef>
                <a:spcPts val="600"/>
              </a:spcBef>
              <a:spcAft>
                <a:spcPts val="600"/>
              </a:spcAft>
            </a:pPr>
            <a:r>
              <a:rPr lang="en-US" sz="1200" b="1" dirty="0"/>
              <a:t>Install </a:t>
            </a:r>
            <a:r>
              <a:rPr lang="en-US" sz="1200" b="1" dirty="0" err="1"/>
              <a:t>kubectl</a:t>
            </a:r>
            <a:r>
              <a:rPr lang="en-US" sz="1200" b="1" dirty="0"/>
              <a:t>: </a:t>
            </a:r>
            <a:r>
              <a:rPr lang="en-US" sz="1200" dirty="0"/>
              <a:t>command line to work with Kubernetes</a:t>
            </a:r>
          </a:p>
          <a:p>
            <a:pPr marL="228600" indent="-228600">
              <a:spcBef>
                <a:spcPts val="600"/>
              </a:spcBef>
              <a:spcAft>
                <a:spcPts val="600"/>
              </a:spcAft>
              <a:buFont typeface="Arial" panose="020B0604020202020204" pitchFamily="34" charset="0"/>
              <a:buChar char="•"/>
            </a:pPr>
            <a:r>
              <a:rPr lang="en-US" sz="1200" dirty="0"/>
              <a:t>Download and Install </a:t>
            </a:r>
            <a:r>
              <a:rPr lang="en-US" sz="1200" dirty="0" err="1"/>
              <a:t>kubectl</a:t>
            </a:r>
            <a:endParaRPr lang="en-US" sz="1200" dirty="0"/>
          </a:p>
          <a:p>
            <a:pPr marL="228600" indent="-228600">
              <a:spcBef>
                <a:spcPts val="600"/>
              </a:spcBef>
              <a:spcAft>
                <a:spcPts val="600"/>
              </a:spcAft>
              <a:buFont typeface="Arial" panose="020B0604020202020204" pitchFamily="34" charset="0"/>
              <a:buChar char="•"/>
            </a:pPr>
            <a:r>
              <a:rPr lang="en-US" sz="1200" dirty="0">
                <a:hlinkClick r:id="rId2"/>
              </a:rPr>
              <a:t>https://kubernetes.io/docs/tasks/tools/install-kubectl-windows/</a:t>
            </a:r>
            <a:endParaRPr lang="en-US" sz="1200" dirty="0"/>
          </a:p>
          <a:p>
            <a:pPr marL="228600" indent="-228600">
              <a:spcBef>
                <a:spcPts val="600"/>
              </a:spcBef>
              <a:spcAft>
                <a:spcPts val="600"/>
              </a:spcAft>
              <a:buFont typeface="Arial" panose="020B0604020202020204" pitchFamily="34" charset="0"/>
              <a:buChar char="•"/>
            </a:pPr>
            <a:r>
              <a:rPr lang="en-US" sz="1200" dirty="0"/>
              <a:t>Download the .exe file – </a:t>
            </a:r>
            <a:r>
              <a:rPr lang="en-US" sz="1200" i="1" dirty="0" err="1">
                <a:solidFill>
                  <a:srgbClr val="0070C0"/>
                </a:solidFill>
              </a:rPr>
              <a:t>kubectl</a:t>
            </a:r>
            <a:r>
              <a:rPr lang="en-US" sz="1200" i="1" dirty="0">
                <a:solidFill>
                  <a:srgbClr val="0070C0"/>
                </a:solidFill>
              </a:rPr>
              <a:t> 1.29.0.exe</a:t>
            </a:r>
          </a:p>
          <a:p>
            <a:pPr marL="228600" indent="-228600">
              <a:spcBef>
                <a:spcPts val="600"/>
              </a:spcBef>
              <a:spcAft>
                <a:spcPts val="600"/>
              </a:spcAft>
              <a:buFont typeface="Arial" panose="020B0604020202020204" pitchFamily="34" charset="0"/>
              <a:buChar char="•"/>
            </a:pPr>
            <a:r>
              <a:rPr lang="en-US" sz="1200" dirty="0"/>
              <a:t>Place the file in local folder: </a:t>
            </a:r>
            <a:r>
              <a:rPr lang="en-US" sz="1200" b="1" dirty="0"/>
              <a:t>C:\kubectl</a:t>
            </a:r>
          </a:p>
          <a:p>
            <a:pPr marL="685800" lvl="1" indent="-228600">
              <a:spcBef>
                <a:spcPts val="600"/>
              </a:spcBef>
              <a:spcAft>
                <a:spcPts val="600"/>
              </a:spcAft>
              <a:buFont typeface="Arial" panose="020B0604020202020204" pitchFamily="34" charset="0"/>
              <a:buChar char="•"/>
            </a:pPr>
            <a:endParaRPr lang="en-US" sz="1200" b="1" dirty="0"/>
          </a:p>
          <a:p>
            <a:pPr marL="685800" lvl="1" indent="-228600">
              <a:spcBef>
                <a:spcPts val="600"/>
              </a:spcBef>
              <a:spcAft>
                <a:spcPts val="600"/>
              </a:spcAft>
              <a:buFont typeface="Arial" panose="020B0604020202020204" pitchFamily="34" charset="0"/>
              <a:buChar char="•"/>
            </a:pPr>
            <a:endParaRPr lang="en-US" sz="1200" b="1" dirty="0"/>
          </a:p>
          <a:p>
            <a:pPr marL="685800" lvl="1" indent="-228600">
              <a:spcBef>
                <a:spcPts val="600"/>
              </a:spcBef>
              <a:spcAft>
                <a:spcPts val="600"/>
              </a:spcAft>
              <a:buFont typeface="Arial" panose="020B0604020202020204" pitchFamily="34" charset="0"/>
              <a:buChar char="•"/>
            </a:pPr>
            <a:endParaRPr lang="en-US" sz="1200" b="1" dirty="0"/>
          </a:p>
          <a:p>
            <a:pPr marL="685800" lvl="1" indent="-228600">
              <a:spcBef>
                <a:spcPts val="600"/>
              </a:spcBef>
              <a:spcAft>
                <a:spcPts val="600"/>
              </a:spcAft>
              <a:buFont typeface="Arial" panose="020B0604020202020204" pitchFamily="34" charset="0"/>
              <a:buChar char="•"/>
            </a:pPr>
            <a:endParaRPr lang="en-US" sz="1200" b="1" dirty="0"/>
          </a:p>
          <a:p>
            <a:pPr marL="228600" indent="-228600">
              <a:spcBef>
                <a:spcPts val="600"/>
              </a:spcBef>
              <a:spcAft>
                <a:spcPts val="600"/>
              </a:spcAft>
              <a:buFont typeface="Arial" panose="020B0604020202020204" pitchFamily="34" charset="0"/>
              <a:buChar char="•"/>
            </a:pPr>
            <a:r>
              <a:rPr lang="en-US" sz="1200" dirty="0"/>
              <a:t>Head to Control panel and search ‘Environ’ </a:t>
            </a:r>
          </a:p>
          <a:p>
            <a:pPr marL="685800" lvl="1" indent="-228600">
              <a:spcBef>
                <a:spcPts val="600"/>
              </a:spcBef>
              <a:spcAft>
                <a:spcPts val="600"/>
              </a:spcAft>
              <a:buFont typeface="Arial" panose="020B0604020202020204" pitchFamily="34" charset="0"/>
              <a:buChar char="•"/>
            </a:pPr>
            <a:r>
              <a:rPr lang="en-US" sz="1200" dirty="0"/>
              <a:t>Click ‘edit the system environment variables’ 	</a:t>
            </a:r>
          </a:p>
          <a:p>
            <a:pPr marL="685800" lvl="1" indent="-228600">
              <a:spcBef>
                <a:spcPts val="600"/>
              </a:spcBef>
              <a:spcAft>
                <a:spcPts val="600"/>
              </a:spcAft>
              <a:buFont typeface="Arial" panose="020B0604020202020204" pitchFamily="34" charset="0"/>
              <a:buChar char="•"/>
            </a:pPr>
            <a:endParaRPr lang="en-US" sz="1200" dirty="0"/>
          </a:p>
          <a:p>
            <a:pPr marL="685800" lvl="1" indent="-228600">
              <a:spcBef>
                <a:spcPts val="600"/>
              </a:spcBef>
              <a:spcAft>
                <a:spcPts val="600"/>
              </a:spcAft>
              <a:buFont typeface="Arial" panose="020B0604020202020204" pitchFamily="34" charset="0"/>
              <a:buChar char="•"/>
            </a:pPr>
            <a:endParaRPr lang="en-US" sz="1200" dirty="0"/>
          </a:p>
          <a:p>
            <a:pPr marL="685800" lvl="1" indent="-228600">
              <a:spcBef>
                <a:spcPts val="600"/>
              </a:spcBef>
              <a:spcAft>
                <a:spcPts val="600"/>
              </a:spcAft>
              <a:buFont typeface="Arial" panose="020B0604020202020204" pitchFamily="34" charset="0"/>
              <a:buChar char="•"/>
            </a:pPr>
            <a:endParaRPr lang="en-US" sz="1200" dirty="0"/>
          </a:p>
          <a:p>
            <a:pPr marL="628650" lvl="1" indent="-171450">
              <a:spcBef>
                <a:spcPts val="600"/>
              </a:spcBef>
              <a:spcAft>
                <a:spcPts val="600"/>
              </a:spcAft>
              <a:buFont typeface="Arial" panose="020B0604020202020204" pitchFamily="34" charset="0"/>
              <a:buChar char="•"/>
            </a:pPr>
            <a:r>
              <a:rPr lang="en-US" sz="1200" dirty="0">
                <a:solidFill>
                  <a:srgbClr val="161616"/>
                </a:solidFill>
              </a:rPr>
              <a:t>Click on ‘Environment Variables’ button in the popup</a:t>
            </a:r>
          </a:p>
        </p:txBody>
      </p:sp>
      <p:pic>
        <p:nvPicPr>
          <p:cNvPr id="6" name="Picture 5">
            <a:extLst>
              <a:ext uri="{FF2B5EF4-FFF2-40B4-BE49-F238E27FC236}">
                <a16:creationId xmlns:a16="http://schemas.microsoft.com/office/drawing/2014/main" id="{142FB1E2-B8F0-1D7C-7D8A-21F9C22C23CE}"/>
              </a:ext>
            </a:extLst>
          </p:cNvPr>
          <p:cNvPicPr>
            <a:picLocks noChangeAspect="1"/>
          </p:cNvPicPr>
          <p:nvPr/>
        </p:nvPicPr>
        <p:blipFill>
          <a:blip r:embed="rId3"/>
          <a:stretch>
            <a:fillRect/>
          </a:stretch>
        </p:blipFill>
        <p:spPr>
          <a:xfrm>
            <a:off x="6945245" y="748715"/>
            <a:ext cx="2743200" cy="2033635"/>
          </a:xfrm>
          <a:prstGeom prst="rect">
            <a:avLst/>
          </a:prstGeom>
        </p:spPr>
      </p:pic>
      <p:pic>
        <p:nvPicPr>
          <p:cNvPr id="8" name="Picture 7">
            <a:extLst>
              <a:ext uri="{FF2B5EF4-FFF2-40B4-BE49-F238E27FC236}">
                <a16:creationId xmlns:a16="http://schemas.microsoft.com/office/drawing/2014/main" id="{9EB72D85-A2EA-4514-3201-B58202D23062}"/>
              </a:ext>
            </a:extLst>
          </p:cNvPr>
          <p:cNvPicPr>
            <a:picLocks noChangeAspect="1"/>
          </p:cNvPicPr>
          <p:nvPr/>
        </p:nvPicPr>
        <p:blipFill>
          <a:blip r:embed="rId4"/>
          <a:stretch>
            <a:fillRect/>
          </a:stretch>
        </p:blipFill>
        <p:spPr>
          <a:xfrm>
            <a:off x="3594628" y="2169569"/>
            <a:ext cx="2743200" cy="1225563"/>
          </a:xfrm>
          <a:prstGeom prst="rect">
            <a:avLst/>
          </a:prstGeom>
        </p:spPr>
      </p:pic>
      <p:cxnSp>
        <p:nvCxnSpPr>
          <p:cNvPr id="10" name="Connector: Curved 9">
            <a:extLst>
              <a:ext uri="{FF2B5EF4-FFF2-40B4-BE49-F238E27FC236}">
                <a16:creationId xmlns:a16="http://schemas.microsoft.com/office/drawing/2014/main" id="{AC767062-C560-7206-22B3-0A40AED2C52D}"/>
              </a:ext>
            </a:extLst>
          </p:cNvPr>
          <p:cNvCxnSpPr/>
          <p:nvPr/>
        </p:nvCxnSpPr>
        <p:spPr>
          <a:xfrm flipV="1">
            <a:off x="4097867" y="1947333"/>
            <a:ext cx="4470400" cy="67734"/>
          </a:xfrm>
          <a:prstGeom prst="curvedConnector3">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D0CE8F00-7CFB-597E-0C9F-A5577C277BD6}"/>
              </a:ext>
            </a:extLst>
          </p:cNvPr>
          <p:cNvCxnSpPr>
            <a:cxnSpLocks/>
          </p:cNvCxnSpPr>
          <p:nvPr/>
        </p:nvCxnSpPr>
        <p:spPr>
          <a:xfrm>
            <a:off x="3073400" y="2523067"/>
            <a:ext cx="872067" cy="148166"/>
          </a:xfrm>
          <a:prstGeom prst="curvedConnector3">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5237C95-7006-4F67-4A12-3D5A1D20FF10}"/>
              </a:ext>
            </a:extLst>
          </p:cNvPr>
          <p:cNvPicPr>
            <a:picLocks noChangeAspect="1"/>
          </p:cNvPicPr>
          <p:nvPr/>
        </p:nvPicPr>
        <p:blipFill>
          <a:blip r:embed="rId5"/>
          <a:stretch>
            <a:fillRect/>
          </a:stretch>
        </p:blipFill>
        <p:spPr>
          <a:xfrm>
            <a:off x="4077233" y="3549634"/>
            <a:ext cx="2743200" cy="1726194"/>
          </a:xfrm>
          <a:prstGeom prst="rect">
            <a:avLst/>
          </a:prstGeom>
        </p:spPr>
      </p:pic>
      <p:pic>
        <p:nvPicPr>
          <p:cNvPr id="17" name="Picture 16">
            <a:extLst>
              <a:ext uri="{FF2B5EF4-FFF2-40B4-BE49-F238E27FC236}">
                <a16:creationId xmlns:a16="http://schemas.microsoft.com/office/drawing/2014/main" id="{D961753C-37C3-C0DC-0AF9-0E66E352E9C6}"/>
              </a:ext>
            </a:extLst>
          </p:cNvPr>
          <p:cNvPicPr>
            <a:picLocks noChangeAspect="1"/>
          </p:cNvPicPr>
          <p:nvPr/>
        </p:nvPicPr>
        <p:blipFill>
          <a:blip r:embed="rId6"/>
          <a:stretch>
            <a:fillRect/>
          </a:stretch>
        </p:blipFill>
        <p:spPr>
          <a:xfrm>
            <a:off x="8833207" y="3422779"/>
            <a:ext cx="2743200" cy="3156497"/>
          </a:xfrm>
          <a:prstGeom prst="rect">
            <a:avLst/>
          </a:prstGeom>
        </p:spPr>
      </p:pic>
      <p:cxnSp>
        <p:nvCxnSpPr>
          <p:cNvPr id="18" name="Connector: Curved 17">
            <a:extLst>
              <a:ext uri="{FF2B5EF4-FFF2-40B4-BE49-F238E27FC236}">
                <a16:creationId xmlns:a16="http://schemas.microsoft.com/office/drawing/2014/main" id="{BD3B91F3-1FD3-D6F6-A72E-E5D21BA39662}"/>
              </a:ext>
            </a:extLst>
          </p:cNvPr>
          <p:cNvCxnSpPr>
            <a:cxnSpLocks/>
          </p:cNvCxnSpPr>
          <p:nvPr/>
        </p:nvCxnSpPr>
        <p:spPr>
          <a:xfrm>
            <a:off x="4284324" y="5825447"/>
            <a:ext cx="5920483" cy="357921"/>
          </a:xfrm>
          <a:prstGeom prst="curvedConnector3">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25B486C-49A6-D268-CDC4-A87D9FB35909}"/>
              </a:ext>
            </a:extLst>
          </p:cNvPr>
          <p:cNvSpPr txBox="1"/>
          <p:nvPr/>
        </p:nvSpPr>
        <p:spPr>
          <a:xfrm>
            <a:off x="113097" y="6559376"/>
            <a:ext cx="6097604" cy="338554"/>
          </a:xfrm>
          <a:prstGeom prst="rect">
            <a:avLst/>
          </a:prstGeom>
          <a:noFill/>
        </p:spPr>
        <p:txBody>
          <a:bodyPr wrap="square">
            <a:spAutoFit/>
          </a:bodyPr>
          <a:lstStyle/>
          <a:p>
            <a:r>
              <a:rPr lang="en-US" sz="800" dirty="0"/>
              <a:t>Ref: </a:t>
            </a:r>
            <a:r>
              <a:rPr lang="en-US" sz="800" dirty="0">
                <a:hlinkClick r:id="rId7"/>
              </a:rPr>
              <a:t>https://www.youtube.com/watch?v=8h4FoWK7tIA</a:t>
            </a:r>
            <a:endParaRPr lang="en-US" sz="800" dirty="0"/>
          </a:p>
          <a:p>
            <a:endParaRPr lang="en-US" sz="800" dirty="0"/>
          </a:p>
        </p:txBody>
      </p:sp>
    </p:spTree>
    <p:extLst>
      <p:ext uri="{BB962C8B-B14F-4D97-AF65-F5344CB8AC3E}">
        <p14:creationId xmlns:p14="http://schemas.microsoft.com/office/powerpoint/2010/main" val="42067852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Kubernetes</a:t>
            </a:r>
          </a:p>
        </p:txBody>
      </p:sp>
      <p:sp>
        <p:nvSpPr>
          <p:cNvPr id="2" name="TextBox 1">
            <a:extLst>
              <a:ext uri="{FF2B5EF4-FFF2-40B4-BE49-F238E27FC236}">
                <a16:creationId xmlns:a16="http://schemas.microsoft.com/office/drawing/2014/main" id="{35A817A8-947C-8B58-F71C-23C50CB04FA8}"/>
              </a:ext>
            </a:extLst>
          </p:cNvPr>
          <p:cNvSpPr txBox="1"/>
          <p:nvPr/>
        </p:nvSpPr>
        <p:spPr>
          <a:xfrm>
            <a:off x="244011" y="914400"/>
            <a:ext cx="5001089" cy="2985433"/>
          </a:xfrm>
          <a:prstGeom prst="rect">
            <a:avLst/>
          </a:prstGeom>
          <a:noFill/>
        </p:spPr>
        <p:txBody>
          <a:bodyPr wrap="square" rtlCol="0">
            <a:spAutoFit/>
          </a:bodyPr>
          <a:lstStyle/>
          <a:p>
            <a:pPr marL="171450" indent="-171450">
              <a:spcBef>
                <a:spcPts val="600"/>
              </a:spcBef>
              <a:spcAft>
                <a:spcPts val="600"/>
              </a:spcAft>
              <a:buFont typeface="Arial" panose="020B0604020202020204" pitchFamily="34" charset="0"/>
              <a:buChar char="•"/>
            </a:pPr>
            <a:r>
              <a:rPr lang="en-US" sz="1200" dirty="0"/>
              <a:t>Double click on ‘Path’ under ‘System variables’</a:t>
            </a:r>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r>
              <a:rPr lang="en-US" sz="1200" dirty="0"/>
              <a:t>Add a new path:</a:t>
            </a:r>
          </a:p>
          <a:p>
            <a:pPr marL="628650" lvl="1" indent="-171450">
              <a:spcBef>
                <a:spcPts val="600"/>
              </a:spcBef>
              <a:spcAft>
                <a:spcPts val="600"/>
              </a:spcAft>
              <a:buFont typeface="Arial" panose="020B0604020202020204" pitchFamily="34" charset="0"/>
              <a:buChar char="•"/>
            </a:pPr>
            <a:r>
              <a:rPr lang="en-US" sz="1200" b="1" dirty="0"/>
              <a:t>C:\kubectl</a:t>
            </a:r>
          </a:p>
          <a:p>
            <a:pPr marL="171450" indent="-171450">
              <a:spcBef>
                <a:spcPts val="600"/>
              </a:spcBef>
              <a:spcAft>
                <a:spcPts val="600"/>
              </a:spcAft>
              <a:buFont typeface="Arial" panose="020B0604020202020204" pitchFamily="34" charset="0"/>
              <a:buChar char="•"/>
            </a:pPr>
            <a:endParaRPr lang="en-US" sz="1200" dirty="0"/>
          </a:p>
          <a:p>
            <a:pPr marL="685800" lvl="1" indent="-228600">
              <a:spcBef>
                <a:spcPts val="600"/>
              </a:spcBef>
              <a:spcAft>
                <a:spcPts val="600"/>
              </a:spcAft>
              <a:buFont typeface="Arial" panose="020B0604020202020204" pitchFamily="34" charset="0"/>
              <a:buChar char="•"/>
            </a:pPr>
            <a:endParaRPr lang="en-US" sz="1200" dirty="0"/>
          </a:p>
          <a:p>
            <a:pPr marL="228600" indent="-22860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solidFill>
                <a:srgbClr val="161616"/>
              </a:solidFill>
            </a:endParaRPr>
          </a:p>
        </p:txBody>
      </p:sp>
      <p:pic>
        <p:nvPicPr>
          <p:cNvPr id="6" name="Picture 5">
            <a:extLst>
              <a:ext uri="{FF2B5EF4-FFF2-40B4-BE49-F238E27FC236}">
                <a16:creationId xmlns:a16="http://schemas.microsoft.com/office/drawing/2014/main" id="{C2555E5E-8D15-3F12-2BA8-CE5DDF263311}"/>
              </a:ext>
            </a:extLst>
          </p:cNvPr>
          <p:cNvPicPr>
            <a:picLocks/>
          </p:cNvPicPr>
          <p:nvPr/>
        </p:nvPicPr>
        <p:blipFill>
          <a:blip r:embed="rId2"/>
          <a:stretch>
            <a:fillRect/>
          </a:stretch>
        </p:blipFill>
        <p:spPr>
          <a:xfrm>
            <a:off x="6747553" y="653014"/>
            <a:ext cx="4572000" cy="1371600"/>
          </a:xfrm>
          <a:prstGeom prst="rect">
            <a:avLst/>
          </a:prstGeom>
        </p:spPr>
      </p:pic>
      <p:pic>
        <p:nvPicPr>
          <p:cNvPr id="8" name="Picture 7">
            <a:extLst>
              <a:ext uri="{FF2B5EF4-FFF2-40B4-BE49-F238E27FC236}">
                <a16:creationId xmlns:a16="http://schemas.microsoft.com/office/drawing/2014/main" id="{CA8DB510-85B8-7F58-F033-4F07722F7F92}"/>
              </a:ext>
            </a:extLst>
          </p:cNvPr>
          <p:cNvPicPr>
            <a:picLocks noChangeAspect="1"/>
          </p:cNvPicPr>
          <p:nvPr/>
        </p:nvPicPr>
        <p:blipFill>
          <a:blip r:embed="rId3"/>
          <a:stretch>
            <a:fillRect/>
          </a:stretch>
        </p:blipFill>
        <p:spPr>
          <a:xfrm>
            <a:off x="6747553" y="2248516"/>
            <a:ext cx="2743200" cy="1757814"/>
          </a:xfrm>
          <a:prstGeom prst="rect">
            <a:avLst/>
          </a:prstGeom>
        </p:spPr>
      </p:pic>
      <p:pic>
        <p:nvPicPr>
          <p:cNvPr id="10" name="Picture 9">
            <a:extLst>
              <a:ext uri="{FF2B5EF4-FFF2-40B4-BE49-F238E27FC236}">
                <a16:creationId xmlns:a16="http://schemas.microsoft.com/office/drawing/2014/main" id="{63F2CB22-E84A-83AB-395A-6A1C44931033}"/>
              </a:ext>
            </a:extLst>
          </p:cNvPr>
          <p:cNvPicPr>
            <a:picLocks noChangeAspect="1"/>
          </p:cNvPicPr>
          <p:nvPr/>
        </p:nvPicPr>
        <p:blipFill>
          <a:blip r:embed="rId4"/>
          <a:stretch>
            <a:fillRect/>
          </a:stretch>
        </p:blipFill>
        <p:spPr>
          <a:xfrm>
            <a:off x="244011" y="3312557"/>
            <a:ext cx="3657600" cy="3078521"/>
          </a:xfrm>
          <a:prstGeom prst="rect">
            <a:avLst/>
          </a:prstGeom>
        </p:spPr>
      </p:pic>
      <p:sp>
        <p:nvSpPr>
          <p:cNvPr id="11" name="TextBox 10">
            <a:extLst>
              <a:ext uri="{FF2B5EF4-FFF2-40B4-BE49-F238E27FC236}">
                <a16:creationId xmlns:a16="http://schemas.microsoft.com/office/drawing/2014/main" id="{F0797401-FDF8-82E5-0362-5C15115CB75F}"/>
              </a:ext>
            </a:extLst>
          </p:cNvPr>
          <p:cNvSpPr txBox="1"/>
          <p:nvPr/>
        </p:nvSpPr>
        <p:spPr>
          <a:xfrm>
            <a:off x="4804024" y="4385353"/>
            <a:ext cx="5001089" cy="1969770"/>
          </a:xfrm>
          <a:prstGeom prst="rect">
            <a:avLst/>
          </a:prstGeom>
          <a:noFill/>
        </p:spPr>
        <p:txBody>
          <a:bodyPr wrap="square" rtlCol="0">
            <a:spAutoFit/>
          </a:bodyPr>
          <a:lstStyle/>
          <a:p>
            <a:pPr marL="171450" indent="-171450">
              <a:spcBef>
                <a:spcPts val="600"/>
              </a:spcBef>
              <a:spcAft>
                <a:spcPts val="600"/>
              </a:spcAft>
              <a:buFont typeface="Arial" panose="020B0604020202020204" pitchFamily="34" charset="0"/>
              <a:buChar char="•"/>
            </a:pPr>
            <a:r>
              <a:rPr lang="en-US" sz="1200" dirty="0"/>
              <a:t>Open windows ‘</a:t>
            </a:r>
            <a:r>
              <a:rPr lang="en-US" sz="1200" dirty="0" err="1"/>
              <a:t>Powershell</a:t>
            </a:r>
            <a:r>
              <a:rPr lang="en-US" sz="1200" dirty="0"/>
              <a:t>’ and type </a:t>
            </a:r>
            <a:r>
              <a:rPr lang="en-US" sz="1200" b="1" dirty="0" err="1">
                <a:solidFill>
                  <a:srgbClr val="0070C0"/>
                </a:solidFill>
              </a:rPr>
              <a:t>kubectl</a:t>
            </a:r>
            <a:endParaRPr lang="en-US" sz="1200" b="1" dirty="0">
              <a:solidFill>
                <a:srgbClr val="0070C0"/>
              </a:solidFill>
            </a:endParaRPr>
          </a:p>
          <a:p>
            <a:pPr marL="628650" lvl="1" indent="-171450">
              <a:spcBef>
                <a:spcPts val="600"/>
              </a:spcBef>
              <a:spcAft>
                <a:spcPts val="600"/>
              </a:spcAft>
              <a:buFont typeface="Arial" panose="020B0604020202020204" pitchFamily="34" charset="0"/>
              <a:buChar char="•"/>
            </a:pPr>
            <a:r>
              <a:rPr lang="en-US" sz="1200" dirty="0" err="1"/>
              <a:t>Kubectl</a:t>
            </a:r>
            <a:r>
              <a:rPr lang="en-US" sz="1200" dirty="0"/>
              <a:t> command lines will be displayed</a:t>
            </a:r>
          </a:p>
          <a:p>
            <a:pPr marL="228600" indent="-228600">
              <a:spcBef>
                <a:spcPts val="600"/>
              </a:spcBef>
              <a:spcAft>
                <a:spcPts val="600"/>
              </a:spcAft>
              <a:buFont typeface="Arial" panose="020B0604020202020204" pitchFamily="34" charset="0"/>
              <a:buChar char="•"/>
            </a:pPr>
            <a:r>
              <a:rPr lang="en-US" sz="1200" dirty="0"/>
              <a:t>type </a:t>
            </a:r>
            <a:r>
              <a:rPr lang="en-US" sz="1200" b="1" dirty="0" err="1">
                <a:solidFill>
                  <a:srgbClr val="0070C0"/>
                </a:solidFill>
              </a:rPr>
              <a:t>kubectl</a:t>
            </a:r>
            <a:r>
              <a:rPr lang="en-US" sz="1200" b="1" dirty="0">
                <a:solidFill>
                  <a:srgbClr val="0070C0"/>
                </a:solidFill>
              </a:rPr>
              <a:t> config current-context</a:t>
            </a:r>
          </a:p>
          <a:p>
            <a:pPr marL="685800" lvl="1" indent="-228600">
              <a:spcBef>
                <a:spcPts val="600"/>
              </a:spcBef>
              <a:spcAft>
                <a:spcPts val="600"/>
              </a:spcAft>
              <a:buFont typeface="Arial" panose="020B0604020202020204" pitchFamily="34" charset="0"/>
              <a:buChar char="•"/>
            </a:pPr>
            <a:r>
              <a:rPr lang="en-US" sz="1200" dirty="0"/>
              <a:t>Shows what is current context configured for </a:t>
            </a:r>
            <a:r>
              <a:rPr lang="en-US" sz="1200" dirty="0" err="1"/>
              <a:t>kubectl</a:t>
            </a:r>
            <a:endParaRPr lang="en-US" sz="1200" dirty="0"/>
          </a:p>
          <a:p>
            <a:pPr marL="228600" indent="-22860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solidFill>
                <a:srgbClr val="161616"/>
              </a:solidFill>
            </a:endParaRPr>
          </a:p>
        </p:txBody>
      </p:sp>
      <p:grpSp>
        <p:nvGrpSpPr>
          <p:cNvPr id="17" name="Group 16">
            <a:extLst>
              <a:ext uri="{FF2B5EF4-FFF2-40B4-BE49-F238E27FC236}">
                <a16:creationId xmlns:a16="http://schemas.microsoft.com/office/drawing/2014/main" id="{652677E4-6212-2A21-1797-E269C37A6343}"/>
              </a:ext>
            </a:extLst>
          </p:cNvPr>
          <p:cNvGrpSpPr/>
          <p:nvPr/>
        </p:nvGrpSpPr>
        <p:grpSpPr>
          <a:xfrm>
            <a:off x="6210701" y="5316555"/>
            <a:ext cx="5108852" cy="929797"/>
            <a:chOff x="6210701" y="5316555"/>
            <a:chExt cx="5108852" cy="929797"/>
          </a:xfrm>
        </p:grpSpPr>
        <p:pic>
          <p:nvPicPr>
            <p:cNvPr id="13" name="Picture 12">
              <a:extLst>
                <a:ext uri="{FF2B5EF4-FFF2-40B4-BE49-F238E27FC236}">
                  <a16:creationId xmlns:a16="http://schemas.microsoft.com/office/drawing/2014/main" id="{C53F4F89-FF66-2BE5-6037-4D2AE3D62C12}"/>
                </a:ext>
              </a:extLst>
            </p:cNvPr>
            <p:cNvPicPr>
              <a:picLocks noChangeAspect="1"/>
            </p:cNvPicPr>
            <p:nvPr/>
          </p:nvPicPr>
          <p:blipFill>
            <a:blip r:embed="rId5"/>
            <a:stretch>
              <a:fillRect/>
            </a:stretch>
          </p:blipFill>
          <p:spPr>
            <a:xfrm>
              <a:off x="7661953" y="5696094"/>
              <a:ext cx="3657600" cy="550258"/>
            </a:xfrm>
            <a:prstGeom prst="rect">
              <a:avLst/>
            </a:prstGeom>
          </p:spPr>
        </p:pic>
        <p:cxnSp>
          <p:nvCxnSpPr>
            <p:cNvPr id="14" name="Connector: Curved 13">
              <a:extLst>
                <a:ext uri="{FF2B5EF4-FFF2-40B4-BE49-F238E27FC236}">
                  <a16:creationId xmlns:a16="http://schemas.microsoft.com/office/drawing/2014/main" id="{968B45C6-40D9-6564-2D92-D6C3EB7018D9}"/>
                </a:ext>
              </a:extLst>
            </p:cNvPr>
            <p:cNvCxnSpPr>
              <a:cxnSpLocks/>
            </p:cNvCxnSpPr>
            <p:nvPr/>
          </p:nvCxnSpPr>
          <p:spPr>
            <a:xfrm>
              <a:off x="6210701" y="5316555"/>
              <a:ext cx="1351079" cy="550258"/>
            </a:xfrm>
            <a:prstGeom prst="curvedConnector3">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D0C8D9F7-3824-B0C7-66DA-559AF8CB0E9B}"/>
              </a:ext>
            </a:extLst>
          </p:cNvPr>
          <p:cNvSpPr txBox="1"/>
          <p:nvPr/>
        </p:nvSpPr>
        <p:spPr>
          <a:xfrm>
            <a:off x="113097" y="6559376"/>
            <a:ext cx="6097604" cy="338554"/>
          </a:xfrm>
          <a:prstGeom prst="rect">
            <a:avLst/>
          </a:prstGeom>
          <a:noFill/>
        </p:spPr>
        <p:txBody>
          <a:bodyPr wrap="square">
            <a:spAutoFit/>
          </a:bodyPr>
          <a:lstStyle/>
          <a:p>
            <a:r>
              <a:rPr lang="en-US" sz="800" dirty="0"/>
              <a:t>Ref: </a:t>
            </a:r>
            <a:r>
              <a:rPr lang="en-US" sz="800" dirty="0">
                <a:hlinkClick r:id="rId6"/>
              </a:rPr>
              <a:t>https://www.youtube.com/watch?v=8h4FoWK7tIA</a:t>
            </a:r>
            <a:endParaRPr lang="en-US" sz="800" dirty="0"/>
          </a:p>
          <a:p>
            <a:endParaRPr lang="en-US" sz="800" dirty="0"/>
          </a:p>
        </p:txBody>
      </p:sp>
    </p:spTree>
    <p:extLst>
      <p:ext uri="{BB962C8B-B14F-4D97-AF65-F5344CB8AC3E}">
        <p14:creationId xmlns:p14="http://schemas.microsoft.com/office/powerpoint/2010/main" val="31807005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Kubernetes</a:t>
            </a:r>
          </a:p>
        </p:txBody>
      </p:sp>
      <p:sp>
        <p:nvSpPr>
          <p:cNvPr id="2" name="TextBox 1">
            <a:extLst>
              <a:ext uri="{FF2B5EF4-FFF2-40B4-BE49-F238E27FC236}">
                <a16:creationId xmlns:a16="http://schemas.microsoft.com/office/drawing/2014/main" id="{35A817A8-947C-8B58-F71C-23C50CB04FA8}"/>
              </a:ext>
            </a:extLst>
          </p:cNvPr>
          <p:cNvSpPr txBox="1"/>
          <p:nvPr/>
        </p:nvSpPr>
        <p:spPr>
          <a:xfrm>
            <a:off x="244011" y="914400"/>
            <a:ext cx="5001089" cy="3508653"/>
          </a:xfrm>
          <a:prstGeom prst="rect">
            <a:avLst/>
          </a:prstGeom>
          <a:noFill/>
        </p:spPr>
        <p:txBody>
          <a:bodyPr wrap="square" rtlCol="0">
            <a:spAutoFit/>
          </a:bodyPr>
          <a:lstStyle/>
          <a:p>
            <a:pPr marL="171450" indent="-171450">
              <a:spcBef>
                <a:spcPts val="600"/>
              </a:spcBef>
              <a:spcAft>
                <a:spcPts val="600"/>
              </a:spcAft>
              <a:buFont typeface="Arial" panose="020B0604020202020204" pitchFamily="34" charset="0"/>
              <a:buChar char="•"/>
            </a:pPr>
            <a:r>
              <a:rPr lang="en-US" sz="1200" dirty="0"/>
              <a:t>To see whether Environment is up and running, type the following command</a:t>
            </a:r>
          </a:p>
          <a:p>
            <a:pPr marL="628650" lvl="1" indent="-171450">
              <a:spcBef>
                <a:spcPts val="600"/>
              </a:spcBef>
              <a:spcAft>
                <a:spcPts val="600"/>
              </a:spcAft>
              <a:buFont typeface="Arial" panose="020B0604020202020204" pitchFamily="34" charset="0"/>
              <a:buChar char="•"/>
            </a:pPr>
            <a:r>
              <a:rPr lang="en-US" sz="1200" b="1" dirty="0" err="1">
                <a:solidFill>
                  <a:srgbClr val="0070C0"/>
                </a:solidFill>
              </a:rPr>
              <a:t>Kubectl</a:t>
            </a:r>
            <a:r>
              <a:rPr lang="en-US" sz="1200" b="1" dirty="0">
                <a:solidFill>
                  <a:srgbClr val="0070C0"/>
                </a:solidFill>
              </a:rPr>
              <a:t> get nodes</a:t>
            </a:r>
          </a:p>
          <a:p>
            <a:pPr marL="628650" lvl="1" indent="-171450">
              <a:spcBef>
                <a:spcPts val="600"/>
              </a:spcBef>
              <a:spcAft>
                <a:spcPts val="600"/>
              </a:spcAft>
              <a:buFont typeface="Arial" panose="020B0604020202020204" pitchFamily="34" charset="0"/>
              <a:buChar char="•"/>
            </a:pPr>
            <a:r>
              <a:rPr lang="en-US" sz="1200" dirty="0"/>
              <a:t>1 node /  1 machine (docker-desktop) is up and running</a:t>
            </a:r>
          </a:p>
          <a:p>
            <a:pPr marL="171450" indent="-171450">
              <a:spcBef>
                <a:spcPts val="600"/>
              </a:spcBef>
              <a:spcAft>
                <a:spcPts val="600"/>
              </a:spcAft>
              <a:buFont typeface="Arial" panose="020B0604020202020204" pitchFamily="34" charset="0"/>
              <a:buChar char="•"/>
            </a:pPr>
            <a:r>
              <a:rPr lang="en-US" sz="1200" dirty="0"/>
              <a:t>Type </a:t>
            </a:r>
            <a:r>
              <a:rPr lang="en-US" sz="1200" b="1" dirty="0" err="1">
                <a:solidFill>
                  <a:srgbClr val="0070C0"/>
                </a:solidFill>
              </a:rPr>
              <a:t>Kubectl</a:t>
            </a:r>
            <a:r>
              <a:rPr lang="en-US" sz="1200" b="1" dirty="0">
                <a:solidFill>
                  <a:srgbClr val="0070C0"/>
                </a:solidFill>
              </a:rPr>
              <a:t> get pods</a:t>
            </a:r>
          </a:p>
          <a:p>
            <a:pPr marL="628650" lvl="1" indent="-171450">
              <a:spcBef>
                <a:spcPts val="600"/>
              </a:spcBef>
              <a:spcAft>
                <a:spcPts val="600"/>
              </a:spcAft>
              <a:buFont typeface="Arial" panose="020B0604020202020204" pitchFamily="34" charset="0"/>
              <a:buChar char="•"/>
            </a:pPr>
            <a:r>
              <a:rPr lang="en-US" sz="1200" dirty="0"/>
              <a:t>Shows nothing is deployed in this cluster</a:t>
            </a:r>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685800" lvl="1" indent="-228600">
              <a:spcBef>
                <a:spcPts val="600"/>
              </a:spcBef>
              <a:spcAft>
                <a:spcPts val="600"/>
              </a:spcAft>
              <a:buFont typeface="Arial" panose="020B0604020202020204" pitchFamily="34" charset="0"/>
              <a:buChar char="•"/>
            </a:pPr>
            <a:endParaRPr lang="en-US" sz="1200" dirty="0"/>
          </a:p>
          <a:p>
            <a:pPr marL="228600" indent="-22860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solidFill>
                <a:srgbClr val="161616"/>
              </a:solidFill>
            </a:endParaRPr>
          </a:p>
        </p:txBody>
      </p:sp>
      <p:pic>
        <p:nvPicPr>
          <p:cNvPr id="7" name="Picture 6">
            <a:extLst>
              <a:ext uri="{FF2B5EF4-FFF2-40B4-BE49-F238E27FC236}">
                <a16:creationId xmlns:a16="http://schemas.microsoft.com/office/drawing/2014/main" id="{CA3509F1-E87F-3E60-A342-2318A6208108}"/>
              </a:ext>
            </a:extLst>
          </p:cNvPr>
          <p:cNvPicPr>
            <a:picLocks noChangeAspect="1"/>
          </p:cNvPicPr>
          <p:nvPr/>
        </p:nvPicPr>
        <p:blipFill>
          <a:blip r:embed="rId2"/>
          <a:stretch>
            <a:fillRect/>
          </a:stretch>
        </p:blipFill>
        <p:spPr>
          <a:xfrm>
            <a:off x="4890178" y="772113"/>
            <a:ext cx="5391150" cy="1019175"/>
          </a:xfrm>
          <a:prstGeom prst="rect">
            <a:avLst/>
          </a:prstGeom>
        </p:spPr>
      </p:pic>
      <p:pic>
        <p:nvPicPr>
          <p:cNvPr id="12" name="Picture 11">
            <a:extLst>
              <a:ext uri="{FF2B5EF4-FFF2-40B4-BE49-F238E27FC236}">
                <a16:creationId xmlns:a16="http://schemas.microsoft.com/office/drawing/2014/main" id="{04D7BBC0-B50F-6886-BC03-670BEF52FD03}"/>
              </a:ext>
            </a:extLst>
          </p:cNvPr>
          <p:cNvPicPr>
            <a:picLocks noChangeAspect="1"/>
          </p:cNvPicPr>
          <p:nvPr/>
        </p:nvPicPr>
        <p:blipFill>
          <a:blip r:embed="rId3"/>
          <a:stretch>
            <a:fillRect/>
          </a:stretch>
        </p:blipFill>
        <p:spPr>
          <a:xfrm>
            <a:off x="4890178" y="1979782"/>
            <a:ext cx="5124450" cy="1057275"/>
          </a:xfrm>
          <a:prstGeom prst="rect">
            <a:avLst/>
          </a:prstGeom>
        </p:spPr>
      </p:pic>
      <p:sp>
        <p:nvSpPr>
          <p:cNvPr id="15" name="TextBox 14">
            <a:extLst>
              <a:ext uri="{FF2B5EF4-FFF2-40B4-BE49-F238E27FC236}">
                <a16:creationId xmlns:a16="http://schemas.microsoft.com/office/drawing/2014/main" id="{E76D33FC-CC8D-5476-E013-5C8F8DA11795}"/>
              </a:ext>
            </a:extLst>
          </p:cNvPr>
          <p:cNvSpPr txBox="1"/>
          <p:nvPr/>
        </p:nvSpPr>
        <p:spPr>
          <a:xfrm>
            <a:off x="113097" y="6559376"/>
            <a:ext cx="6097604" cy="338554"/>
          </a:xfrm>
          <a:prstGeom prst="rect">
            <a:avLst/>
          </a:prstGeom>
          <a:noFill/>
        </p:spPr>
        <p:txBody>
          <a:bodyPr wrap="square">
            <a:spAutoFit/>
          </a:bodyPr>
          <a:lstStyle/>
          <a:p>
            <a:r>
              <a:rPr lang="en-US" sz="800" dirty="0"/>
              <a:t>Ref: </a:t>
            </a:r>
            <a:r>
              <a:rPr lang="en-US" sz="800" dirty="0">
                <a:hlinkClick r:id="rId4"/>
              </a:rPr>
              <a:t>https://www.youtube.com/watch?v=8h4FoWK7tIA</a:t>
            </a:r>
            <a:endParaRPr lang="en-US" sz="800" dirty="0"/>
          </a:p>
          <a:p>
            <a:endParaRPr lang="en-US" sz="800" dirty="0"/>
          </a:p>
        </p:txBody>
      </p:sp>
    </p:spTree>
    <p:extLst>
      <p:ext uri="{BB962C8B-B14F-4D97-AF65-F5344CB8AC3E}">
        <p14:creationId xmlns:p14="http://schemas.microsoft.com/office/powerpoint/2010/main" val="13590801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Kubernetes</a:t>
            </a:r>
          </a:p>
        </p:txBody>
      </p:sp>
      <p:sp>
        <p:nvSpPr>
          <p:cNvPr id="2" name="TextBox 1">
            <a:extLst>
              <a:ext uri="{FF2B5EF4-FFF2-40B4-BE49-F238E27FC236}">
                <a16:creationId xmlns:a16="http://schemas.microsoft.com/office/drawing/2014/main" id="{35A817A8-947C-8B58-F71C-23C50CB04FA8}"/>
              </a:ext>
            </a:extLst>
          </p:cNvPr>
          <p:cNvSpPr txBox="1"/>
          <p:nvPr/>
        </p:nvSpPr>
        <p:spPr>
          <a:xfrm>
            <a:off x="244011" y="914400"/>
            <a:ext cx="5001089" cy="2308324"/>
          </a:xfrm>
          <a:prstGeom prst="rect">
            <a:avLst/>
          </a:prstGeom>
          <a:noFill/>
        </p:spPr>
        <p:txBody>
          <a:bodyPr wrap="square" rtlCol="0">
            <a:spAutoFit/>
          </a:bodyPr>
          <a:lstStyle/>
          <a:p>
            <a:pPr>
              <a:spcBef>
                <a:spcPts val="600"/>
              </a:spcBef>
              <a:spcAft>
                <a:spcPts val="600"/>
              </a:spcAft>
            </a:pPr>
            <a:r>
              <a:rPr lang="en-US" sz="1200" b="1" dirty="0">
                <a:solidFill>
                  <a:srgbClr val="131313"/>
                </a:solidFill>
                <a:latin typeface="Roboto" panose="02000000000000000000" pitchFamily="2" charset="0"/>
              </a:rPr>
              <a:t>H</a:t>
            </a:r>
            <a:r>
              <a:rPr lang="en-US" sz="1200" b="1" i="0" dirty="0">
                <a:solidFill>
                  <a:srgbClr val="131313"/>
                </a:solidFill>
                <a:effectLst/>
                <a:latin typeface="Roboto" panose="02000000000000000000" pitchFamily="2" charset="0"/>
              </a:rPr>
              <a:t>ow to use </a:t>
            </a:r>
            <a:r>
              <a:rPr lang="en-US" sz="1200" b="1" i="0" dirty="0">
                <a:solidFill>
                  <a:srgbClr val="0070C0"/>
                </a:solidFill>
                <a:effectLst/>
                <a:latin typeface="Roboto" panose="02000000000000000000" pitchFamily="2" charset="0"/>
              </a:rPr>
              <a:t>KUBECTL</a:t>
            </a:r>
            <a:r>
              <a:rPr lang="en-US" sz="1200" b="1" i="0" dirty="0">
                <a:solidFill>
                  <a:srgbClr val="131313"/>
                </a:solidFill>
                <a:effectLst/>
                <a:latin typeface="Roboto" panose="02000000000000000000" pitchFamily="2" charset="0"/>
              </a:rPr>
              <a:t> </a:t>
            </a:r>
          </a:p>
          <a:p>
            <a:pPr marL="171450" indent="-171450">
              <a:spcBef>
                <a:spcPts val="600"/>
              </a:spcBef>
              <a:spcAft>
                <a:spcPts val="600"/>
              </a:spcAft>
              <a:buFont typeface="Arial" panose="020B0604020202020204" pitchFamily="34" charset="0"/>
              <a:buChar char="•"/>
            </a:pPr>
            <a:r>
              <a:rPr lang="en-US" sz="1200" b="1" i="0" dirty="0">
                <a:solidFill>
                  <a:srgbClr val="131313"/>
                </a:solidFill>
                <a:effectLst/>
                <a:latin typeface="Roboto" panose="02000000000000000000" pitchFamily="2" charset="0"/>
              </a:rPr>
              <a:t>Configure </a:t>
            </a:r>
            <a:r>
              <a:rPr lang="en-US" sz="1200" b="1" i="0" dirty="0" err="1">
                <a:solidFill>
                  <a:srgbClr val="131313"/>
                </a:solidFill>
                <a:effectLst/>
                <a:latin typeface="Roboto" panose="02000000000000000000" pitchFamily="2" charset="0"/>
              </a:rPr>
              <a:t>kubectl</a:t>
            </a:r>
            <a:endParaRPr lang="en-US" sz="1200" b="1" i="0" dirty="0">
              <a:solidFill>
                <a:srgbClr val="131313"/>
              </a:solidFill>
              <a:effectLst/>
              <a:latin typeface="Roboto" panose="02000000000000000000" pitchFamily="2" charset="0"/>
            </a:endParaRPr>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685800" lvl="1" indent="-228600">
              <a:spcBef>
                <a:spcPts val="600"/>
              </a:spcBef>
              <a:spcAft>
                <a:spcPts val="600"/>
              </a:spcAft>
              <a:buFont typeface="Arial" panose="020B0604020202020204" pitchFamily="34" charset="0"/>
              <a:buChar char="•"/>
            </a:pPr>
            <a:endParaRPr lang="en-US" sz="1200" dirty="0"/>
          </a:p>
          <a:p>
            <a:pPr marL="228600" indent="-22860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solidFill>
                <a:srgbClr val="161616"/>
              </a:solidFill>
            </a:endParaRPr>
          </a:p>
        </p:txBody>
      </p:sp>
      <p:sp>
        <p:nvSpPr>
          <p:cNvPr id="15" name="TextBox 14">
            <a:extLst>
              <a:ext uri="{FF2B5EF4-FFF2-40B4-BE49-F238E27FC236}">
                <a16:creationId xmlns:a16="http://schemas.microsoft.com/office/drawing/2014/main" id="{E76D33FC-CC8D-5476-E013-5C8F8DA11795}"/>
              </a:ext>
            </a:extLst>
          </p:cNvPr>
          <p:cNvSpPr txBox="1"/>
          <p:nvPr/>
        </p:nvSpPr>
        <p:spPr>
          <a:xfrm>
            <a:off x="113097" y="6559376"/>
            <a:ext cx="6097604" cy="338554"/>
          </a:xfrm>
          <a:prstGeom prst="rect">
            <a:avLst/>
          </a:prstGeom>
          <a:noFill/>
        </p:spPr>
        <p:txBody>
          <a:bodyPr wrap="square">
            <a:spAutoFit/>
          </a:bodyPr>
          <a:lstStyle/>
          <a:p>
            <a:r>
              <a:rPr lang="en-US" sz="800" dirty="0"/>
              <a:t>Ref: </a:t>
            </a:r>
            <a:r>
              <a:rPr lang="en-US" sz="800" dirty="0">
                <a:hlinkClick r:id="rId2"/>
              </a:rPr>
              <a:t>https://www.youtube.com/watch?v=feLpGydQVio</a:t>
            </a:r>
            <a:endParaRPr lang="en-US" sz="800" dirty="0"/>
          </a:p>
          <a:p>
            <a:endParaRPr lang="en-US" sz="800" dirty="0"/>
          </a:p>
        </p:txBody>
      </p:sp>
    </p:spTree>
    <p:extLst>
      <p:ext uri="{BB962C8B-B14F-4D97-AF65-F5344CB8AC3E}">
        <p14:creationId xmlns:p14="http://schemas.microsoft.com/office/powerpoint/2010/main" val="14873240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1620748" y="3028890"/>
            <a:ext cx="8589196" cy="400110"/>
          </a:xfrm>
          <a:prstGeom prst="rect">
            <a:avLst/>
          </a:prstGeom>
          <a:solidFill>
            <a:srgbClr val="FFC000"/>
          </a:solidFill>
        </p:spPr>
        <p:txBody>
          <a:bodyPr wrap="square" rtlCol="0">
            <a:spAutoFit/>
          </a:bodyPr>
          <a:lstStyle/>
          <a:p>
            <a:pPr algn="ctr"/>
            <a:r>
              <a:rPr lang="en-US" sz="2000" dirty="0"/>
              <a:t>Appendix</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spTree>
    <p:extLst>
      <p:ext uri="{BB962C8B-B14F-4D97-AF65-F5344CB8AC3E}">
        <p14:creationId xmlns:p14="http://schemas.microsoft.com/office/powerpoint/2010/main" val="27844047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1620748" y="3028890"/>
            <a:ext cx="9228762" cy="400110"/>
          </a:xfrm>
          <a:prstGeom prst="rect">
            <a:avLst/>
          </a:prstGeom>
          <a:solidFill>
            <a:schemeClr val="accent4">
              <a:lumMod val="40000"/>
              <a:lumOff val="60000"/>
            </a:schemeClr>
          </a:solidFill>
        </p:spPr>
        <p:txBody>
          <a:bodyPr wrap="square" rtlCol="0">
            <a:spAutoFit/>
          </a:bodyPr>
          <a:lstStyle/>
          <a:p>
            <a:pPr algn="ctr"/>
            <a:r>
              <a:rPr lang="en-US" sz="2000" dirty="0"/>
              <a:t>Apache Airflow – Method2 (Did not work) [please refer Method 1 – docker method]</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sp>
        <p:nvSpPr>
          <p:cNvPr id="3" name="TextBox 2">
            <a:extLst>
              <a:ext uri="{FF2B5EF4-FFF2-40B4-BE49-F238E27FC236}">
                <a16:creationId xmlns:a16="http://schemas.microsoft.com/office/drawing/2014/main" id="{EC83B43C-3DBA-8E8B-4D57-8E9D96FA6FF9}"/>
              </a:ext>
            </a:extLst>
          </p:cNvPr>
          <p:cNvSpPr txBox="1"/>
          <p:nvPr/>
        </p:nvSpPr>
        <p:spPr>
          <a:xfrm>
            <a:off x="1620748" y="3519978"/>
            <a:ext cx="6762964" cy="2123658"/>
          </a:xfrm>
          <a:prstGeom prst="rect">
            <a:avLst/>
          </a:prstGeom>
          <a:noFill/>
        </p:spPr>
        <p:txBody>
          <a:bodyPr wrap="square">
            <a:spAutoFit/>
          </a:bodyPr>
          <a:lstStyle/>
          <a:p>
            <a:r>
              <a:rPr lang="en-US" sz="1200" b="1" dirty="0"/>
              <a:t>Prerequisites</a:t>
            </a:r>
          </a:p>
          <a:p>
            <a:r>
              <a:rPr lang="en-US" sz="1200" dirty="0"/>
              <a:t>Airflow™ is tested with:</a:t>
            </a:r>
          </a:p>
          <a:p>
            <a:endParaRPr lang="en-US" sz="1200" dirty="0"/>
          </a:p>
          <a:p>
            <a:pPr marL="228600" indent="-228600">
              <a:buFont typeface="+mj-lt"/>
              <a:buAutoNum type="arabicPeriod"/>
            </a:pPr>
            <a:r>
              <a:rPr lang="en-US" sz="1200" dirty="0"/>
              <a:t>Python: 3.8, 3.9, 3.10, 3.11</a:t>
            </a:r>
          </a:p>
          <a:p>
            <a:pPr marL="228600" indent="-228600">
              <a:buFont typeface="+mj-lt"/>
              <a:buAutoNum type="arabicPeriod"/>
            </a:pPr>
            <a:r>
              <a:rPr lang="en-US" sz="1200" dirty="0"/>
              <a:t>Databases:</a:t>
            </a:r>
          </a:p>
          <a:p>
            <a:pPr marL="685800" lvl="1" indent="-228600">
              <a:buFont typeface="+mj-lt"/>
              <a:buAutoNum type="arabicPeriod"/>
            </a:pPr>
            <a:r>
              <a:rPr lang="en-US" sz="1200" dirty="0"/>
              <a:t>PostgreSQL: 11, 12, 13, 14, 15</a:t>
            </a:r>
          </a:p>
          <a:p>
            <a:pPr marL="685800" lvl="1" indent="-228600">
              <a:buFont typeface="+mj-lt"/>
              <a:buAutoNum type="arabicPeriod"/>
            </a:pPr>
            <a:r>
              <a:rPr lang="en-US" sz="1200" dirty="0"/>
              <a:t>MySQL: 5.7, 8.0, 8.1</a:t>
            </a:r>
          </a:p>
          <a:p>
            <a:pPr marL="685800" lvl="1" indent="-228600">
              <a:buFont typeface="+mj-lt"/>
              <a:buAutoNum type="arabicPeriod"/>
            </a:pPr>
            <a:r>
              <a:rPr lang="en-US" sz="1200" dirty="0"/>
              <a:t>SQLite: 3.15.0+</a:t>
            </a:r>
          </a:p>
          <a:p>
            <a:pPr marL="685800" lvl="1" indent="-228600">
              <a:buFont typeface="+mj-lt"/>
              <a:buAutoNum type="arabicPeriod"/>
            </a:pPr>
            <a:r>
              <a:rPr lang="en-US" sz="1200" dirty="0"/>
              <a:t>MSSQL(Experimental): 2017, 2019</a:t>
            </a:r>
          </a:p>
          <a:p>
            <a:pPr marL="228600" indent="-228600">
              <a:buFont typeface="+mj-lt"/>
              <a:buAutoNum type="arabicPeriod"/>
            </a:pPr>
            <a:r>
              <a:rPr lang="en-US" sz="1200" dirty="0"/>
              <a:t>Kubernetes: 1.23, 1.24, 1.25, 1.26, 1.27</a:t>
            </a:r>
          </a:p>
          <a:p>
            <a:pPr marL="228600" indent="-228600">
              <a:buFont typeface="+mj-lt"/>
              <a:buAutoNum type="arabicPeriod"/>
            </a:pPr>
            <a:r>
              <a:rPr lang="en-US" sz="1200" dirty="0"/>
              <a:t>WSL2 (On Windows you can run it via WSL2 (Windows Subsystem for Linux 2) or via Linux Containers.</a:t>
            </a:r>
          </a:p>
        </p:txBody>
      </p:sp>
    </p:spTree>
    <p:extLst>
      <p:ext uri="{BB962C8B-B14F-4D97-AF65-F5344CB8AC3E}">
        <p14:creationId xmlns:p14="http://schemas.microsoft.com/office/powerpoint/2010/main" val="28023264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Apache Airflow</a:t>
            </a:r>
          </a:p>
        </p:txBody>
      </p:sp>
      <p:sp>
        <p:nvSpPr>
          <p:cNvPr id="2" name="TextBox 1">
            <a:extLst>
              <a:ext uri="{FF2B5EF4-FFF2-40B4-BE49-F238E27FC236}">
                <a16:creationId xmlns:a16="http://schemas.microsoft.com/office/drawing/2014/main" id="{35A817A8-947C-8B58-F71C-23C50CB04FA8}"/>
              </a:ext>
            </a:extLst>
          </p:cNvPr>
          <p:cNvSpPr txBox="1"/>
          <p:nvPr/>
        </p:nvSpPr>
        <p:spPr>
          <a:xfrm>
            <a:off x="244011" y="914400"/>
            <a:ext cx="4828503"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a:t>Apache Airflow is a powerful open-source platform used for orchestrating, scheduling, and monitoring complex workflows</a:t>
            </a:r>
          </a:p>
          <a:p>
            <a:pPr marL="171450" indent="-171450">
              <a:buFont typeface="Arial" panose="020B0604020202020204" pitchFamily="34" charset="0"/>
              <a:buChar char="•"/>
            </a:pPr>
            <a:r>
              <a:rPr lang="en-US" sz="1200" dirty="0"/>
              <a:t>It is an essential tool for managing data pipelines, ETL processes, and task automation</a:t>
            </a:r>
          </a:p>
          <a:p>
            <a:pPr marL="171450" indent="-171450">
              <a:buFont typeface="Arial" panose="020B0604020202020204" pitchFamily="34" charset="0"/>
              <a:buChar char="•"/>
            </a:pPr>
            <a:r>
              <a:rPr lang="en-US" sz="1200" dirty="0"/>
              <a:t>While it is commonly used on Unix-based systems, such as Linux and macOS, you can also set up Airflow on a Windows machine to harness its capabilities</a:t>
            </a:r>
          </a:p>
        </p:txBody>
      </p:sp>
      <p:sp>
        <p:nvSpPr>
          <p:cNvPr id="5" name="TextBox 4">
            <a:extLst>
              <a:ext uri="{FF2B5EF4-FFF2-40B4-BE49-F238E27FC236}">
                <a16:creationId xmlns:a16="http://schemas.microsoft.com/office/drawing/2014/main" id="{C62DAD37-BFEA-78EE-B74F-2B46B425598C}"/>
              </a:ext>
            </a:extLst>
          </p:cNvPr>
          <p:cNvSpPr txBox="1"/>
          <p:nvPr/>
        </p:nvSpPr>
        <p:spPr>
          <a:xfrm>
            <a:off x="244011" y="2299395"/>
            <a:ext cx="6096000" cy="1938992"/>
          </a:xfrm>
          <a:prstGeom prst="rect">
            <a:avLst/>
          </a:prstGeom>
          <a:noFill/>
        </p:spPr>
        <p:txBody>
          <a:bodyPr wrap="square">
            <a:spAutoFit/>
          </a:bodyPr>
          <a:lstStyle/>
          <a:p>
            <a:r>
              <a:rPr lang="en-US" sz="1200" b="1" dirty="0"/>
              <a:t>Prerequisites</a:t>
            </a:r>
          </a:p>
          <a:p>
            <a:pPr marL="171450" indent="-171450">
              <a:buFont typeface="Arial" panose="020B0604020202020204" pitchFamily="34" charset="0"/>
              <a:buChar char="•"/>
            </a:pPr>
            <a:r>
              <a:rPr lang="en-US" sz="1200" dirty="0"/>
              <a:t>Before installing Apache Airflow on Windows, ensure that you have the following prerequisites in place:</a:t>
            </a:r>
          </a:p>
          <a:p>
            <a:pPr marL="685800" lvl="1" indent="-228600">
              <a:buFont typeface="+mj-lt"/>
              <a:buAutoNum type="arabicPeriod"/>
            </a:pPr>
            <a:r>
              <a:rPr lang="en-US" sz="1200" dirty="0"/>
              <a:t>Python: Install Python 3.7 or later</a:t>
            </a:r>
          </a:p>
          <a:p>
            <a:pPr marL="685800" lvl="1" indent="-228600">
              <a:buFont typeface="+mj-lt"/>
              <a:buAutoNum type="arabicPeriod"/>
            </a:pPr>
            <a:r>
              <a:rPr lang="en-US" sz="1200" dirty="0"/>
              <a:t>Pip: Make sure you have pip, the Python package manager, installed.</a:t>
            </a:r>
          </a:p>
          <a:p>
            <a:pPr marL="685800" lvl="1" indent="-228600">
              <a:buFont typeface="+mj-lt"/>
              <a:buAutoNum type="arabicPeriod"/>
            </a:pPr>
            <a:r>
              <a:rPr lang="en-US" sz="1200" dirty="0"/>
              <a:t>Windows Subsystem for Linux (WSL): Apache Airflow works best in a Unix-like environment. Enable WSL on your Windows system by following Microsoft’s official documentation.</a:t>
            </a:r>
          </a:p>
          <a:p>
            <a:pPr marL="685800" lvl="1" indent="-228600">
              <a:buFont typeface="+mj-lt"/>
              <a:buAutoNum type="arabicPeriod"/>
            </a:pPr>
            <a:r>
              <a:rPr lang="en-US" sz="1200" dirty="0"/>
              <a:t>Virtual Environment (Optional): It’s a good practice to create a virtual environment to isolate your Airflow installation</a:t>
            </a:r>
          </a:p>
        </p:txBody>
      </p:sp>
    </p:spTree>
    <p:extLst>
      <p:ext uri="{BB962C8B-B14F-4D97-AF65-F5344CB8AC3E}">
        <p14:creationId xmlns:p14="http://schemas.microsoft.com/office/powerpoint/2010/main" val="32224426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B1AA72-5903-5B26-9502-B943EF78112D}"/>
              </a:ext>
            </a:extLst>
          </p:cNvPr>
          <p:cNvSpPr txBox="1"/>
          <p:nvPr/>
        </p:nvSpPr>
        <p:spPr>
          <a:xfrm>
            <a:off x="79625" y="6535036"/>
            <a:ext cx="6097712" cy="215444"/>
          </a:xfrm>
          <a:prstGeom prst="rect">
            <a:avLst/>
          </a:prstGeom>
          <a:noFill/>
        </p:spPr>
        <p:txBody>
          <a:bodyPr wrap="square">
            <a:spAutoFit/>
          </a:bodyPr>
          <a:lstStyle/>
          <a:p>
            <a:r>
              <a:rPr lang="en-US" sz="800" dirty="0"/>
              <a:t>Ref: https://stackoverflow.com/questions/57367630/pip-is-not-linking-to-my-upgraded-python-version-package-python3-pip-is-not-ava</a:t>
            </a:r>
          </a:p>
        </p:txBody>
      </p:sp>
      <p:sp>
        <p:nvSpPr>
          <p:cNvPr id="10" name="TextBox 9">
            <a:extLst>
              <a:ext uri="{FF2B5EF4-FFF2-40B4-BE49-F238E27FC236}">
                <a16:creationId xmlns:a16="http://schemas.microsoft.com/office/drawing/2014/main" id="{70FA65ED-F0D2-E91C-4D78-5537B90221B3}"/>
              </a:ext>
            </a:extLst>
          </p:cNvPr>
          <p:cNvSpPr txBox="1"/>
          <p:nvPr/>
        </p:nvSpPr>
        <p:spPr>
          <a:xfrm>
            <a:off x="244011" y="857342"/>
            <a:ext cx="8663683" cy="3631763"/>
          </a:xfrm>
          <a:prstGeom prst="rect">
            <a:avLst/>
          </a:prstGeom>
          <a:noFill/>
        </p:spPr>
        <p:txBody>
          <a:bodyPr wrap="square">
            <a:spAutoFit/>
          </a:bodyPr>
          <a:lstStyle/>
          <a:p>
            <a:r>
              <a:rPr lang="en-US" sz="1200" b="1" dirty="0"/>
              <a:t>To work with Airflow on Windows:</a:t>
            </a:r>
          </a:p>
          <a:p>
            <a:pPr marL="285750" indent="-285750">
              <a:buFont typeface="Arial" panose="020B0604020202020204" pitchFamily="34" charset="0"/>
              <a:buChar char="•"/>
            </a:pPr>
            <a:r>
              <a:rPr lang="en-US" sz="1200" dirty="0"/>
              <a:t>Need to set up a virtual environment</a:t>
            </a:r>
          </a:p>
          <a:p>
            <a:pPr marL="285750" indent="-285750">
              <a:buFont typeface="Arial" panose="020B0604020202020204" pitchFamily="34" charset="0"/>
              <a:buChar char="•"/>
            </a:pPr>
            <a:r>
              <a:rPr lang="en-US" sz="1200" dirty="0"/>
              <a:t>To do this, you'll need to install the </a:t>
            </a:r>
            <a:r>
              <a:rPr lang="en-US" sz="1200" dirty="0" err="1"/>
              <a:t>virtualenv</a:t>
            </a:r>
            <a:r>
              <a:rPr lang="en-US" sz="1200" dirty="0"/>
              <a:t> package.</a:t>
            </a:r>
          </a:p>
          <a:p>
            <a:endParaRPr lang="en-US" sz="1200" b="1" dirty="0"/>
          </a:p>
          <a:p>
            <a:r>
              <a:rPr lang="en-US" sz="1200" b="1" dirty="0">
                <a:solidFill>
                  <a:srgbClr val="FF0000"/>
                </a:solidFill>
              </a:rPr>
              <a:t>Potential Error</a:t>
            </a:r>
            <a:r>
              <a:rPr lang="en-US" sz="1200" dirty="0">
                <a:solidFill>
                  <a:srgbClr val="FF0000"/>
                </a:solidFill>
              </a:rPr>
              <a:t>: </a:t>
            </a:r>
          </a:p>
          <a:p>
            <a:pPr marL="285750" indent="-285750">
              <a:buFont typeface="Arial" panose="020B0604020202020204" pitchFamily="34" charset="0"/>
              <a:buChar char="•"/>
            </a:pPr>
            <a:r>
              <a:rPr lang="en-US" sz="1200" dirty="0">
                <a:solidFill>
                  <a:srgbClr val="0070C0"/>
                </a:solidFill>
              </a:rPr>
              <a:t>Pip is not linking to upgraded Python version. Package python3-pip is not available, but is referred to by another package</a:t>
            </a:r>
          </a:p>
          <a:p>
            <a:endParaRPr lang="en-US" sz="1200" dirty="0"/>
          </a:p>
          <a:p>
            <a:r>
              <a:rPr lang="en-US" sz="1200" b="1" dirty="0"/>
              <a:t>Solution</a:t>
            </a:r>
            <a:r>
              <a:rPr lang="en-US" sz="1200" dirty="0"/>
              <a:t>:</a:t>
            </a:r>
          </a:p>
          <a:p>
            <a:endParaRPr lang="en-US" sz="1200" dirty="0"/>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pPr>
            <a:r>
              <a:rPr kumimoji="0" lang="en-US" altLang="en-US" sz="1200" b="0" i="0" u="none" strike="noStrike" cap="none" normalizeH="0" baseline="0" dirty="0" err="1">
                <a:ln>
                  <a:noFill/>
                </a:ln>
                <a:solidFill>
                  <a:srgbClr val="0C0D0E"/>
                </a:solidFill>
                <a:effectLst/>
              </a:rPr>
              <a:t>sudo</a:t>
            </a:r>
            <a:r>
              <a:rPr kumimoji="0" lang="en-US" altLang="en-US" sz="1200" b="0" i="0" u="none" strike="noStrike" cap="none" normalizeH="0" baseline="0" dirty="0">
                <a:ln>
                  <a:noFill/>
                </a:ln>
                <a:solidFill>
                  <a:srgbClr val="0C0D0E"/>
                </a:solidFill>
                <a:effectLst/>
              </a:rPr>
              <a:t> apt-get update</a:t>
            </a:r>
            <a:r>
              <a:rPr kumimoji="0" lang="en-US" altLang="en-US" sz="1200" b="0" i="0" u="none" strike="noStrike" cap="none" normalizeH="0" baseline="0" dirty="0">
                <a:ln>
                  <a:noFill/>
                </a:ln>
                <a:solidFill>
                  <a:schemeClr val="tx1"/>
                </a:solidFill>
                <a:effectLst/>
              </a:rPr>
              <a:t> </a:t>
            </a:r>
          </a:p>
          <a:p>
            <a:pPr marL="285750" indent="-285750" eaLnBrk="0" fontAlgn="base" hangingPunct="0">
              <a:spcBef>
                <a:spcPts val="600"/>
              </a:spcBef>
              <a:spcAft>
                <a:spcPts val="600"/>
              </a:spcAft>
              <a:buFont typeface="Arial" panose="020B0604020202020204" pitchFamily="34" charset="0"/>
              <a:buChar char="•"/>
            </a:pPr>
            <a:r>
              <a:rPr kumimoji="0" lang="en-US" altLang="en-US" sz="1200" b="0" i="0" u="none" strike="noStrike" cap="none" normalizeH="0" baseline="0" dirty="0" err="1">
                <a:ln>
                  <a:noFill/>
                </a:ln>
                <a:solidFill>
                  <a:srgbClr val="0C0D0E"/>
                </a:solidFill>
                <a:effectLst/>
              </a:rPr>
              <a:t>sudo</a:t>
            </a:r>
            <a:r>
              <a:rPr kumimoji="0" lang="en-US" altLang="en-US" sz="1200" b="0" i="0" u="none" strike="noStrike" cap="none" normalizeH="0" baseline="0" dirty="0">
                <a:ln>
                  <a:noFill/>
                </a:ln>
                <a:solidFill>
                  <a:srgbClr val="0C0D0E"/>
                </a:solidFill>
                <a:effectLst/>
              </a:rPr>
              <a:t> apt-get install python3-pip</a:t>
            </a:r>
            <a:r>
              <a:rPr kumimoji="0" lang="en-US" altLang="en-US" sz="1200" b="0" i="0" u="none" strike="noStrike" cap="none" normalizeH="0" baseline="0" dirty="0">
                <a:ln>
                  <a:noFill/>
                </a:ln>
                <a:solidFill>
                  <a:schemeClr val="tx1"/>
                </a:solidFill>
                <a:effectLst/>
              </a:rPr>
              <a:t> </a:t>
            </a:r>
          </a:p>
          <a:p>
            <a:pPr marL="285750" indent="-285750" eaLnBrk="0" fontAlgn="base" hangingPunct="0">
              <a:spcBef>
                <a:spcPts val="600"/>
              </a:spcBef>
              <a:spcAft>
                <a:spcPts val="600"/>
              </a:spcAft>
              <a:buFont typeface="Arial" panose="020B0604020202020204" pitchFamily="34" charset="0"/>
              <a:buChar char="•"/>
            </a:pPr>
            <a:r>
              <a:rPr kumimoji="0" lang="en-US" altLang="en-US" sz="1200" b="0" i="0" u="none" strike="noStrike" cap="none" normalizeH="0" baseline="0" dirty="0">
                <a:ln>
                  <a:noFill/>
                </a:ln>
                <a:solidFill>
                  <a:schemeClr val="tx1"/>
                </a:solidFill>
                <a:effectLst/>
              </a:rPr>
              <a:t>pip -V</a:t>
            </a: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pPr>
            <a:endParaRPr kumimoji="0" lang="en-US" altLang="en-US" sz="12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ts val="600"/>
              </a:spcBef>
              <a:spcAft>
                <a:spcPts val="600"/>
              </a:spcAft>
              <a:buClrTx/>
              <a:buSzTx/>
              <a:buFont typeface="Arial" panose="020B0604020202020204" pitchFamily="34" charset="0"/>
              <a:buChar char="•"/>
              <a:tabLst/>
            </a:pPr>
            <a:endParaRPr kumimoji="0" lang="en-US" altLang="en-US" sz="1200" b="0" i="0" u="none" strike="noStrike" cap="none" normalizeH="0" baseline="0" dirty="0">
              <a:ln>
                <a:noFill/>
              </a:ln>
              <a:solidFill>
                <a:schemeClr val="tx1"/>
              </a:solidFill>
              <a:effectLst/>
            </a:endParaRPr>
          </a:p>
          <a:p>
            <a:endParaRPr lang="en-US" sz="1200" dirty="0"/>
          </a:p>
        </p:txBody>
      </p:sp>
      <p:pic>
        <p:nvPicPr>
          <p:cNvPr id="12" name="Picture 11">
            <a:extLst>
              <a:ext uri="{FF2B5EF4-FFF2-40B4-BE49-F238E27FC236}">
                <a16:creationId xmlns:a16="http://schemas.microsoft.com/office/drawing/2014/main" id="{088BEC62-CA04-70B0-7E8C-4F3F492F3CBC}"/>
              </a:ext>
            </a:extLst>
          </p:cNvPr>
          <p:cNvPicPr>
            <a:picLocks noChangeAspect="1"/>
          </p:cNvPicPr>
          <p:nvPr/>
        </p:nvPicPr>
        <p:blipFill>
          <a:blip r:embed="rId2"/>
          <a:stretch>
            <a:fillRect/>
          </a:stretch>
        </p:blipFill>
        <p:spPr>
          <a:xfrm>
            <a:off x="2866276" y="2224160"/>
            <a:ext cx="5486400" cy="949569"/>
          </a:xfrm>
          <a:prstGeom prst="rect">
            <a:avLst/>
          </a:prstGeom>
        </p:spPr>
      </p:pic>
      <p:pic>
        <p:nvPicPr>
          <p:cNvPr id="14" name="Picture 13">
            <a:extLst>
              <a:ext uri="{FF2B5EF4-FFF2-40B4-BE49-F238E27FC236}">
                <a16:creationId xmlns:a16="http://schemas.microsoft.com/office/drawing/2014/main" id="{50417B25-D6CA-3959-F115-91A077DBA12A}"/>
              </a:ext>
            </a:extLst>
          </p:cNvPr>
          <p:cNvPicPr>
            <a:picLocks noChangeAspect="1"/>
          </p:cNvPicPr>
          <p:nvPr/>
        </p:nvPicPr>
        <p:blipFill>
          <a:blip r:embed="rId3"/>
          <a:stretch>
            <a:fillRect/>
          </a:stretch>
        </p:blipFill>
        <p:spPr>
          <a:xfrm>
            <a:off x="2866276" y="3289318"/>
            <a:ext cx="5486400" cy="776162"/>
          </a:xfrm>
          <a:prstGeom prst="rect">
            <a:avLst/>
          </a:prstGeom>
        </p:spPr>
      </p:pic>
      <p:sp>
        <p:nvSpPr>
          <p:cNvPr id="15" name="TextBox 14">
            <a:extLst>
              <a:ext uri="{FF2B5EF4-FFF2-40B4-BE49-F238E27FC236}">
                <a16:creationId xmlns:a16="http://schemas.microsoft.com/office/drawing/2014/main" id="{49A56A3D-B214-FDF5-AEAB-A56C5079F952}"/>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Apache Airflow</a:t>
            </a:r>
          </a:p>
        </p:txBody>
      </p:sp>
    </p:spTree>
    <p:extLst>
      <p:ext uri="{BB962C8B-B14F-4D97-AF65-F5344CB8AC3E}">
        <p14:creationId xmlns:p14="http://schemas.microsoft.com/office/powerpoint/2010/main" val="13555259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B1AA72-5903-5B26-9502-B943EF78112D}"/>
              </a:ext>
            </a:extLst>
          </p:cNvPr>
          <p:cNvSpPr txBox="1"/>
          <p:nvPr/>
        </p:nvSpPr>
        <p:spPr>
          <a:xfrm>
            <a:off x="79625" y="6535036"/>
            <a:ext cx="6097712" cy="215444"/>
          </a:xfrm>
          <a:prstGeom prst="rect">
            <a:avLst/>
          </a:prstGeom>
          <a:noFill/>
        </p:spPr>
        <p:txBody>
          <a:bodyPr wrap="square">
            <a:spAutoFit/>
          </a:bodyPr>
          <a:lstStyle/>
          <a:p>
            <a:r>
              <a:rPr lang="en-US" sz="800" dirty="0"/>
              <a:t>Ref: https://stackoverflow.com/questions/57367630/pip-is-not-linking-to-my-upgraded-python-version-package-python3-pip-is-not-ava</a:t>
            </a:r>
          </a:p>
        </p:txBody>
      </p:sp>
      <p:sp>
        <p:nvSpPr>
          <p:cNvPr id="10" name="TextBox 9">
            <a:extLst>
              <a:ext uri="{FF2B5EF4-FFF2-40B4-BE49-F238E27FC236}">
                <a16:creationId xmlns:a16="http://schemas.microsoft.com/office/drawing/2014/main" id="{70FA65ED-F0D2-E91C-4D78-5537B90221B3}"/>
              </a:ext>
            </a:extLst>
          </p:cNvPr>
          <p:cNvSpPr txBox="1"/>
          <p:nvPr/>
        </p:nvSpPr>
        <p:spPr>
          <a:xfrm>
            <a:off x="169524" y="793233"/>
            <a:ext cx="8663683" cy="2646878"/>
          </a:xfrm>
          <a:prstGeom prst="rect">
            <a:avLst/>
          </a:prstGeom>
          <a:noFill/>
        </p:spPr>
        <p:txBody>
          <a:bodyPr wrap="square">
            <a:spAutoFit/>
          </a:bodyPr>
          <a:lstStyle/>
          <a:p>
            <a:pPr>
              <a:spcBef>
                <a:spcPts val="600"/>
              </a:spcBef>
              <a:spcAft>
                <a:spcPts val="600"/>
              </a:spcAft>
            </a:pPr>
            <a:r>
              <a:rPr lang="en-US" sz="1200" b="1" dirty="0"/>
              <a:t>Create a Virtual Environment and Activate It</a:t>
            </a:r>
          </a:p>
          <a:p>
            <a:pPr marL="171450" indent="-171450">
              <a:spcBef>
                <a:spcPts val="600"/>
              </a:spcBef>
              <a:spcAft>
                <a:spcPts val="600"/>
              </a:spcAft>
              <a:buFont typeface="Arial" panose="020B0604020202020204" pitchFamily="34" charset="0"/>
              <a:buChar char="•"/>
            </a:pPr>
            <a:r>
              <a:rPr lang="en-US" sz="1200" b="1" dirty="0">
                <a:solidFill>
                  <a:srgbClr val="0070C0"/>
                </a:solidFill>
              </a:rPr>
              <a:t>cd ~</a:t>
            </a:r>
          </a:p>
          <a:p>
            <a:pPr marL="171450" indent="-171450">
              <a:spcBef>
                <a:spcPts val="600"/>
              </a:spcBef>
              <a:spcAft>
                <a:spcPts val="600"/>
              </a:spcAft>
              <a:buFont typeface="Arial" panose="020B0604020202020204" pitchFamily="34" charset="0"/>
              <a:buChar char="•"/>
            </a:pPr>
            <a:r>
              <a:rPr lang="en-US" sz="1200" b="1" dirty="0">
                <a:solidFill>
                  <a:srgbClr val="0070C0"/>
                </a:solidFill>
              </a:rPr>
              <a:t>pip install </a:t>
            </a:r>
            <a:r>
              <a:rPr lang="en-US" sz="1200" b="1" dirty="0" err="1">
                <a:solidFill>
                  <a:srgbClr val="0070C0"/>
                </a:solidFill>
              </a:rPr>
              <a:t>virtualenv</a:t>
            </a:r>
            <a:endParaRPr lang="en-US" sz="1200" b="1" dirty="0">
              <a:solidFill>
                <a:srgbClr val="0070C0"/>
              </a:solidFill>
            </a:endParaRPr>
          </a:p>
          <a:p>
            <a:pPr marL="171450" indent="-171450">
              <a:spcBef>
                <a:spcPts val="600"/>
              </a:spcBef>
              <a:spcAft>
                <a:spcPts val="600"/>
              </a:spcAft>
              <a:buFont typeface="Arial" panose="020B0604020202020204" pitchFamily="34" charset="0"/>
              <a:buChar char="•"/>
            </a:pPr>
            <a:r>
              <a:rPr lang="en-US" sz="1200" b="1" dirty="0" err="1">
                <a:solidFill>
                  <a:srgbClr val="0070C0"/>
                </a:solidFill>
              </a:rPr>
              <a:t>sudo</a:t>
            </a:r>
            <a:r>
              <a:rPr lang="en-US" sz="1200" b="1" dirty="0">
                <a:solidFill>
                  <a:srgbClr val="0070C0"/>
                </a:solidFill>
              </a:rPr>
              <a:t> apt install python3-virtualenv</a:t>
            </a:r>
          </a:p>
          <a:p>
            <a:pPr marL="171450" indent="-171450">
              <a:spcBef>
                <a:spcPts val="600"/>
              </a:spcBef>
              <a:spcAft>
                <a:spcPts val="600"/>
              </a:spcAft>
              <a:buFont typeface="Arial" panose="020B0604020202020204" pitchFamily="34" charset="0"/>
              <a:buChar char="•"/>
            </a:pPr>
            <a:r>
              <a:rPr lang="en-US" sz="1200" b="1" dirty="0" err="1">
                <a:solidFill>
                  <a:srgbClr val="0070C0"/>
                </a:solidFill>
              </a:rPr>
              <a:t>sudo</a:t>
            </a:r>
            <a:r>
              <a:rPr lang="en-US" sz="1200" b="1" dirty="0">
                <a:solidFill>
                  <a:srgbClr val="0070C0"/>
                </a:solidFill>
              </a:rPr>
              <a:t> apt-get install python3-venv</a:t>
            </a:r>
          </a:p>
          <a:p>
            <a:pPr marL="171450" indent="-171450">
              <a:spcBef>
                <a:spcPts val="600"/>
              </a:spcBef>
              <a:spcAft>
                <a:spcPts val="600"/>
              </a:spcAft>
              <a:buFont typeface="Arial" panose="020B0604020202020204" pitchFamily="34" charset="0"/>
              <a:buChar char="•"/>
            </a:pPr>
            <a:r>
              <a:rPr lang="en-US" sz="1200" b="1" dirty="0">
                <a:solidFill>
                  <a:srgbClr val="0070C0"/>
                </a:solidFill>
              </a:rPr>
              <a:t>python3 -m </a:t>
            </a:r>
            <a:r>
              <a:rPr lang="en-US" sz="1200" b="1" dirty="0" err="1">
                <a:solidFill>
                  <a:srgbClr val="0070C0"/>
                </a:solidFill>
              </a:rPr>
              <a:t>venv</a:t>
            </a:r>
            <a:r>
              <a:rPr lang="en-US" sz="1200" b="1" dirty="0">
                <a:solidFill>
                  <a:srgbClr val="0070C0"/>
                </a:solidFill>
              </a:rPr>
              <a:t> airflow-env</a:t>
            </a:r>
          </a:p>
          <a:p>
            <a:pPr marL="171450" indent="-171450">
              <a:spcBef>
                <a:spcPts val="600"/>
              </a:spcBef>
              <a:spcAft>
                <a:spcPts val="600"/>
              </a:spcAft>
              <a:buFont typeface="Arial" panose="020B0604020202020204" pitchFamily="34" charset="0"/>
              <a:buChar char="•"/>
            </a:pPr>
            <a:r>
              <a:rPr lang="en-US" sz="1200" b="1" i="0" dirty="0">
                <a:solidFill>
                  <a:srgbClr val="0070C0"/>
                </a:solidFill>
                <a:effectLst/>
                <a:latin typeface="source-code-pro"/>
              </a:rPr>
              <a:t>source airflow-env/bin/activate</a:t>
            </a:r>
          </a:p>
          <a:p>
            <a:pPr marL="171450" indent="-171450">
              <a:spcBef>
                <a:spcPts val="600"/>
              </a:spcBef>
              <a:spcAft>
                <a:spcPts val="600"/>
              </a:spcAft>
              <a:buFont typeface="Arial" panose="020B0604020202020204" pitchFamily="34" charset="0"/>
              <a:buChar char="•"/>
            </a:pPr>
            <a:endParaRPr lang="en-US" sz="1200" b="1" dirty="0">
              <a:solidFill>
                <a:srgbClr val="0070C0"/>
              </a:solidFill>
            </a:endParaRPr>
          </a:p>
        </p:txBody>
      </p:sp>
      <p:pic>
        <p:nvPicPr>
          <p:cNvPr id="3" name="Picture 2">
            <a:extLst>
              <a:ext uri="{FF2B5EF4-FFF2-40B4-BE49-F238E27FC236}">
                <a16:creationId xmlns:a16="http://schemas.microsoft.com/office/drawing/2014/main" id="{1E7CD413-742D-D493-C88F-9B49E247897E}"/>
              </a:ext>
            </a:extLst>
          </p:cNvPr>
          <p:cNvPicPr>
            <a:picLocks noChangeAspect="1"/>
          </p:cNvPicPr>
          <p:nvPr/>
        </p:nvPicPr>
        <p:blipFill>
          <a:blip r:embed="rId2"/>
          <a:stretch>
            <a:fillRect/>
          </a:stretch>
        </p:blipFill>
        <p:spPr>
          <a:xfrm>
            <a:off x="5237252" y="793233"/>
            <a:ext cx="5486400" cy="1559070"/>
          </a:xfrm>
          <a:prstGeom prst="rect">
            <a:avLst/>
          </a:prstGeom>
        </p:spPr>
      </p:pic>
      <p:sp>
        <p:nvSpPr>
          <p:cNvPr id="4" name="TextBox 3">
            <a:extLst>
              <a:ext uri="{FF2B5EF4-FFF2-40B4-BE49-F238E27FC236}">
                <a16:creationId xmlns:a16="http://schemas.microsoft.com/office/drawing/2014/main" id="{90B2A02C-69ED-93B3-FB58-09DD75ACC35B}"/>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Apache Airflow</a:t>
            </a:r>
          </a:p>
        </p:txBody>
      </p:sp>
      <p:pic>
        <p:nvPicPr>
          <p:cNvPr id="9" name="Picture 8">
            <a:extLst>
              <a:ext uri="{FF2B5EF4-FFF2-40B4-BE49-F238E27FC236}">
                <a16:creationId xmlns:a16="http://schemas.microsoft.com/office/drawing/2014/main" id="{1A9DE141-B7BE-2699-9833-0B85D20FFE13}"/>
              </a:ext>
            </a:extLst>
          </p:cNvPr>
          <p:cNvPicPr>
            <a:picLocks noChangeAspect="1"/>
          </p:cNvPicPr>
          <p:nvPr/>
        </p:nvPicPr>
        <p:blipFill>
          <a:blip r:embed="rId3"/>
          <a:stretch>
            <a:fillRect/>
          </a:stretch>
        </p:blipFill>
        <p:spPr>
          <a:xfrm>
            <a:off x="5237252" y="2523540"/>
            <a:ext cx="3657600" cy="3608173"/>
          </a:xfrm>
          <a:prstGeom prst="rect">
            <a:avLst/>
          </a:prstGeom>
        </p:spPr>
      </p:pic>
    </p:spTree>
    <p:extLst>
      <p:ext uri="{BB962C8B-B14F-4D97-AF65-F5344CB8AC3E}">
        <p14:creationId xmlns:p14="http://schemas.microsoft.com/office/powerpoint/2010/main" val="13299880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B1AA72-5903-5B26-9502-B943EF78112D}"/>
              </a:ext>
            </a:extLst>
          </p:cNvPr>
          <p:cNvSpPr txBox="1"/>
          <p:nvPr/>
        </p:nvSpPr>
        <p:spPr>
          <a:xfrm>
            <a:off x="79625" y="6535036"/>
            <a:ext cx="6097712" cy="215444"/>
          </a:xfrm>
          <a:prstGeom prst="rect">
            <a:avLst/>
          </a:prstGeom>
          <a:noFill/>
        </p:spPr>
        <p:txBody>
          <a:bodyPr wrap="square">
            <a:spAutoFit/>
          </a:bodyPr>
          <a:lstStyle/>
          <a:p>
            <a:r>
              <a:rPr lang="en-US" sz="800" dirty="0"/>
              <a:t>Ref: https://stackoverflow.com/questions/57367630/pip-is-not-linking-to-my-upgraded-python-version-package-python3-pip-is-not-ava</a:t>
            </a:r>
          </a:p>
        </p:txBody>
      </p:sp>
      <p:sp>
        <p:nvSpPr>
          <p:cNvPr id="10" name="TextBox 9">
            <a:extLst>
              <a:ext uri="{FF2B5EF4-FFF2-40B4-BE49-F238E27FC236}">
                <a16:creationId xmlns:a16="http://schemas.microsoft.com/office/drawing/2014/main" id="{70FA65ED-F0D2-E91C-4D78-5537B90221B3}"/>
              </a:ext>
            </a:extLst>
          </p:cNvPr>
          <p:cNvSpPr txBox="1"/>
          <p:nvPr/>
        </p:nvSpPr>
        <p:spPr>
          <a:xfrm>
            <a:off x="169525" y="793233"/>
            <a:ext cx="4094466" cy="5755422"/>
          </a:xfrm>
          <a:prstGeom prst="rect">
            <a:avLst/>
          </a:prstGeom>
          <a:noFill/>
        </p:spPr>
        <p:txBody>
          <a:bodyPr wrap="square">
            <a:spAutoFit/>
          </a:bodyPr>
          <a:lstStyle/>
          <a:p>
            <a:pPr>
              <a:spcBef>
                <a:spcPts val="600"/>
              </a:spcBef>
              <a:spcAft>
                <a:spcPts val="600"/>
              </a:spcAft>
            </a:pPr>
            <a:r>
              <a:rPr lang="en-US" sz="1200" b="1" dirty="0"/>
              <a:t>Set the $AIRFLOW_HOME Parameter:</a:t>
            </a:r>
          </a:p>
          <a:p>
            <a:pPr marL="171450" indent="-171450">
              <a:spcBef>
                <a:spcPts val="600"/>
              </a:spcBef>
              <a:spcAft>
                <a:spcPts val="600"/>
              </a:spcAft>
              <a:buFont typeface="Arial" panose="020B0604020202020204" pitchFamily="34" charset="0"/>
              <a:buChar char="•"/>
            </a:pPr>
            <a:r>
              <a:rPr lang="en-US" sz="1200" dirty="0"/>
              <a:t>Set the $AIRFLOW_HOME environment variable to specify where Airflow will store its configuration and metadata files</a:t>
            </a:r>
          </a:p>
          <a:p>
            <a:pPr marL="171450" indent="-171450">
              <a:spcBef>
                <a:spcPts val="600"/>
              </a:spcBef>
              <a:spcAft>
                <a:spcPts val="600"/>
              </a:spcAft>
              <a:buFont typeface="Arial" panose="020B0604020202020204" pitchFamily="34" charset="0"/>
              <a:buChar char="•"/>
            </a:pPr>
            <a:r>
              <a:rPr lang="en-US" sz="1200" dirty="0"/>
              <a:t>Add the below line to your shell profile file (e.g., .</a:t>
            </a:r>
            <a:r>
              <a:rPr lang="en-US" sz="1200" dirty="0" err="1"/>
              <a:t>bashrc</a:t>
            </a:r>
            <a:r>
              <a:rPr lang="en-US" sz="1200" dirty="0"/>
              <a:t> or .</a:t>
            </a:r>
            <a:r>
              <a:rPr lang="en-US" sz="1200" dirty="0" err="1"/>
              <a:t>zshrc</a:t>
            </a:r>
            <a:r>
              <a:rPr lang="en-US" sz="1200" dirty="0"/>
              <a:t>)</a:t>
            </a:r>
          </a:p>
          <a:p>
            <a:pPr marL="628650" lvl="1" indent="-171450">
              <a:spcBef>
                <a:spcPts val="600"/>
              </a:spcBef>
              <a:spcAft>
                <a:spcPts val="600"/>
              </a:spcAft>
              <a:buFont typeface="Arial" panose="020B0604020202020204" pitchFamily="34" charset="0"/>
              <a:buChar char="•"/>
            </a:pPr>
            <a:r>
              <a:rPr lang="en-US" sz="1200" b="1" i="0" dirty="0">
                <a:solidFill>
                  <a:srgbClr val="0070C0"/>
                </a:solidFill>
                <a:effectLst/>
                <a:latin typeface="source-code-pro"/>
              </a:rPr>
              <a:t>nano ~/.</a:t>
            </a:r>
            <a:r>
              <a:rPr lang="en-US" sz="1200" b="1" i="0" dirty="0" err="1">
                <a:solidFill>
                  <a:srgbClr val="0070C0"/>
                </a:solidFill>
                <a:effectLst/>
                <a:latin typeface="source-code-pro"/>
              </a:rPr>
              <a:t>bashrc</a:t>
            </a:r>
            <a:endParaRPr lang="en-US" sz="1200" b="1" i="0" dirty="0">
              <a:solidFill>
                <a:srgbClr val="0070C0"/>
              </a:solidFill>
              <a:effectLst/>
              <a:latin typeface="source-code-pro"/>
            </a:endParaRPr>
          </a:p>
          <a:p>
            <a:pPr marL="628650" lvl="1" indent="-171450">
              <a:spcBef>
                <a:spcPts val="600"/>
              </a:spcBef>
              <a:spcAft>
                <a:spcPts val="600"/>
              </a:spcAft>
              <a:buFont typeface="Arial" panose="020B0604020202020204" pitchFamily="34" charset="0"/>
              <a:buChar char="•"/>
            </a:pPr>
            <a:r>
              <a:rPr lang="en-US" sz="1200" b="0" i="0" dirty="0">
                <a:solidFill>
                  <a:srgbClr val="007400"/>
                </a:solidFill>
                <a:effectLst/>
                <a:latin typeface="source-code-pro"/>
              </a:rPr>
              <a:t>#Type the following</a:t>
            </a:r>
          </a:p>
          <a:p>
            <a:pPr marL="1085850" lvl="2" indent="-171450">
              <a:spcBef>
                <a:spcPts val="600"/>
              </a:spcBef>
              <a:spcAft>
                <a:spcPts val="600"/>
              </a:spcAft>
              <a:buFont typeface="Arial" panose="020B0604020202020204" pitchFamily="34" charset="0"/>
              <a:buChar char="•"/>
            </a:pPr>
            <a:r>
              <a:rPr lang="en-US" sz="1200" b="1" i="0" dirty="0">
                <a:solidFill>
                  <a:srgbClr val="0070C0"/>
                </a:solidFill>
                <a:effectLst/>
                <a:latin typeface="source-code-pro"/>
              </a:rPr>
              <a:t>AIRFLOW_HOME=</a:t>
            </a:r>
            <a:r>
              <a:rPr lang="en-US" sz="1200" b="1" dirty="0">
                <a:solidFill>
                  <a:srgbClr val="0070C0"/>
                </a:solidFill>
              </a:rPr>
              <a:t>/c/Users/</a:t>
            </a:r>
            <a:r>
              <a:rPr lang="en-US" sz="1200" b="1" dirty="0" err="1">
                <a:solidFill>
                  <a:srgbClr val="0070C0"/>
                </a:solidFill>
              </a:rPr>
              <a:t>MariaPadiyapuramPadi</a:t>
            </a:r>
            <a:r>
              <a:rPr lang="en-US" sz="1200" b="1" dirty="0">
                <a:solidFill>
                  <a:srgbClr val="0070C0"/>
                </a:solidFill>
              </a:rPr>
              <a:t>/airflow</a:t>
            </a:r>
          </a:p>
          <a:p>
            <a:pPr marL="628650" lvl="1" indent="-171450">
              <a:spcBef>
                <a:spcPts val="600"/>
              </a:spcBef>
              <a:spcAft>
                <a:spcPts val="600"/>
              </a:spcAft>
              <a:buFont typeface="Arial" panose="020B0604020202020204" pitchFamily="34" charset="0"/>
              <a:buChar char="•"/>
            </a:pPr>
            <a:r>
              <a:rPr lang="en-US" sz="1200" b="0" i="0" dirty="0">
                <a:solidFill>
                  <a:srgbClr val="007400"/>
                </a:solidFill>
                <a:effectLst/>
                <a:latin typeface="source-code-pro"/>
              </a:rPr>
              <a:t>#Press </a:t>
            </a:r>
            <a:r>
              <a:rPr lang="en-US" sz="1200" b="0" i="0" dirty="0" err="1">
                <a:solidFill>
                  <a:srgbClr val="007400"/>
                </a:solidFill>
                <a:effectLst/>
                <a:latin typeface="source-code-pro"/>
              </a:rPr>
              <a:t>Ctrl+S</a:t>
            </a:r>
            <a:r>
              <a:rPr lang="en-US" sz="1200" b="0" i="0" dirty="0">
                <a:solidFill>
                  <a:srgbClr val="007400"/>
                </a:solidFill>
                <a:effectLst/>
                <a:latin typeface="source-code-pro"/>
              </a:rPr>
              <a:t> and </a:t>
            </a:r>
            <a:r>
              <a:rPr lang="en-US" sz="1200" b="0" i="0" dirty="0" err="1">
                <a:solidFill>
                  <a:srgbClr val="007400"/>
                </a:solidFill>
                <a:effectLst/>
                <a:latin typeface="source-code-pro"/>
              </a:rPr>
              <a:t>Ctrl+X</a:t>
            </a:r>
            <a:r>
              <a:rPr lang="en-US" sz="1200" b="0" i="0" dirty="0">
                <a:solidFill>
                  <a:srgbClr val="007400"/>
                </a:solidFill>
                <a:effectLst/>
                <a:latin typeface="source-code-pro"/>
              </a:rPr>
              <a:t> to exit the editor</a:t>
            </a:r>
          </a:p>
          <a:p>
            <a:pPr>
              <a:spcBef>
                <a:spcPts val="600"/>
              </a:spcBef>
              <a:spcAft>
                <a:spcPts val="600"/>
              </a:spcAft>
            </a:pPr>
            <a:endParaRPr lang="en-US" sz="1200" dirty="0"/>
          </a:p>
          <a:p>
            <a:pPr>
              <a:spcBef>
                <a:spcPts val="600"/>
              </a:spcBef>
              <a:spcAft>
                <a:spcPts val="600"/>
              </a:spcAft>
            </a:pPr>
            <a:r>
              <a:rPr lang="en-US" sz="1200" b="1" dirty="0"/>
              <a:t>Install Apache Airflow</a:t>
            </a:r>
          </a:p>
          <a:p>
            <a:pPr marL="171450" indent="-171450">
              <a:spcBef>
                <a:spcPts val="600"/>
              </a:spcBef>
              <a:spcAft>
                <a:spcPts val="600"/>
              </a:spcAft>
              <a:buFont typeface="Arial" panose="020B0604020202020204" pitchFamily="34" charset="0"/>
              <a:buChar char="•"/>
            </a:pPr>
            <a:r>
              <a:rPr lang="en-US" sz="1200" dirty="0"/>
              <a:t>Use </a:t>
            </a:r>
            <a:r>
              <a:rPr lang="en-US" sz="1200" b="1" dirty="0">
                <a:solidFill>
                  <a:srgbClr val="0070C0"/>
                </a:solidFill>
              </a:rPr>
              <a:t>pip</a:t>
            </a:r>
            <a:r>
              <a:rPr lang="en-US" sz="1200" dirty="0"/>
              <a:t> to install Apache Airflow</a:t>
            </a:r>
          </a:p>
          <a:p>
            <a:pPr marL="628650" lvl="1" indent="-171450">
              <a:spcBef>
                <a:spcPts val="600"/>
              </a:spcBef>
              <a:spcAft>
                <a:spcPts val="600"/>
              </a:spcAft>
              <a:buFont typeface="Arial" panose="020B0604020202020204" pitchFamily="34" charset="0"/>
              <a:buChar char="•"/>
            </a:pPr>
            <a:r>
              <a:rPr lang="en-US" sz="1200" b="1" i="0" dirty="0">
                <a:solidFill>
                  <a:srgbClr val="0070C0"/>
                </a:solidFill>
                <a:effectLst/>
                <a:latin typeface="source-code-pro"/>
              </a:rPr>
              <a:t>pip install </a:t>
            </a:r>
            <a:r>
              <a:rPr lang="en-US" sz="1200" b="1" i="0" dirty="0" err="1">
                <a:solidFill>
                  <a:srgbClr val="0070C0"/>
                </a:solidFill>
                <a:effectLst/>
                <a:latin typeface="source-code-pro"/>
              </a:rPr>
              <a:t>apache</a:t>
            </a:r>
            <a:r>
              <a:rPr lang="en-US" sz="1200" b="1" i="0" dirty="0">
                <a:solidFill>
                  <a:srgbClr val="0070C0"/>
                </a:solidFill>
                <a:effectLst/>
                <a:latin typeface="source-code-pro"/>
              </a:rPr>
              <a:t>-airflow</a:t>
            </a:r>
          </a:p>
          <a:p>
            <a:pPr marL="628650" lvl="1" indent="-171450">
              <a:spcBef>
                <a:spcPts val="600"/>
              </a:spcBef>
              <a:spcAft>
                <a:spcPts val="600"/>
              </a:spcAft>
              <a:buFont typeface="Arial" panose="020B0604020202020204" pitchFamily="34" charset="0"/>
              <a:buChar char="•"/>
            </a:pPr>
            <a:endParaRPr lang="en-US" sz="1200" dirty="0">
              <a:solidFill>
                <a:srgbClr val="0070C0"/>
              </a:solidFill>
              <a:latin typeface="source-code-pro"/>
            </a:endParaRPr>
          </a:p>
          <a:p>
            <a:pPr>
              <a:spcBef>
                <a:spcPts val="600"/>
              </a:spcBef>
              <a:spcAft>
                <a:spcPts val="600"/>
              </a:spcAft>
            </a:pPr>
            <a:r>
              <a:rPr lang="en-US" sz="1200" dirty="0"/>
              <a:t>Initialize the Database</a:t>
            </a:r>
          </a:p>
          <a:p>
            <a:pPr marL="171450" indent="-171450">
              <a:spcBef>
                <a:spcPts val="600"/>
              </a:spcBef>
              <a:spcAft>
                <a:spcPts val="600"/>
              </a:spcAft>
              <a:buFont typeface="Arial" panose="020B0604020202020204" pitchFamily="34" charset="0"/>
              <a:buChar char="•"/>
            </a:pPr>
            <a:r>
              <a:rPr lang="en-US" sz="1200" dirty="0"/>
              <a:t>Initialize the Airflow database, which is essential for storing metadata about your workflows:</a:t>
            </a:r>
          </a:p>
          <a:p>
            <a:pPr marL="628650" lvl="1" indent="-171450">
              <a:spcBef>
                <a:spcPts val="600"/>
              </a:spcBef>
              <a:spcAft>
                <a:spcPts val="600"/>
              </a:spcAft>
              <a:buFont typeface="Arial" panose="020B0604020202020204" pitchFamily="34" charset="0"/>
              <a:buChar char="•"/>
            </a:pPr>
            <a:r>
              <a:rPr lang="en-US" sz="1200" b="1" dirty="0">
                <a:solidFill>
                  <a:srgbClr val="0070C0"/>
                </a:solidFill>
              </a:rPr>
              <a:t>airflow </a:t>
            </a:r>
            <a:r>
              <a:rPr lang="en-US" sz="1200" b="1" dirty="0" err="1">
                <a:solidFill>
                  <a:srgbClr val="0070C0"/>
                </a:solidFill>
              </a:rPr>
              <a:t>db</a:t>
            </a:r>
            <a:r>
              <a:rPr lang="en-US" sz="1200" b="1" dirty="0">
                <a:solidFill>
                  <a:srgbClr val="0070C0"/>
                </a:solidFill>
              </a:rPr>
              <a:t> </a:t>
            </a:r>
            <a:r>
              <a:rPr lang="en-US" sz="1200" b="1" dirty="0" err="1">
                <a:solidFill>
                  <a:srgbClr val="0070C0"/>
                </a:solidFill>
              </a:rPr>
              <a:t>init</a:t>
            </a:r>
            <a:endParaRPr lang="en-US" sz="1200" b="1" dirty="0">
              <a:solidFill>
                <a:srgbClr val="0070C0"/>
              </a:solidFill>
            </a:endParaRPr>
          </a:p>
        </p:txBody>
      </p:sp>
      <p:sp>
        <p:nvSpPr>
          <p:cNvPr id="4" name="TextBox 3">
            <a:extLst>
              <a:ext uri="{FF2B5EF4-FFF2-40B4-BE49-F238E27FC236}">
                <a16:creationId xmlns:a16="http://schemas.microsoft.com/office/drawing/2014/main" id="{90B2A02C-69ED-93B3-FB58-09DD75ACC35B}"/>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Apache Airflow</a:t>
            </a:r>
          </a:p>
        </p:txBody>
      </p:sp>
      <p:sp>
        <p:nvSpPr>
          <p:cNvPr id="8" name="TextBox 7">
            <a:extLst>
              <a:ext uri="{FF2B5EF4-FFF2-40B4-BE49-F238E27FC236}">
                <a16:creationId xmlns:a16="http://schemas.microsoft.com/office/drawing/2014/main" id="{FB741460-84DB-3EC3-B4AB-AEF19925C57C}"/>
              </a:ext>
            </a:extLst>
          </p:cNvPr>
          <p:cNvSpPr txBox="1"/>
          <p:nvPr/>
        </p:nvSpPr>
        <p:spPr>
          <a:xfrm>
            <a:off x="8380982" y="824061"/>
            <a:ext cx="3731393" cy="5201424"/>
          </a:xfrm>
          <a:prstGeom prst="rect">
            <a:avLst/>
          </a:prstGeom>
          <a:noFill/>
        </p:spPr>
        <p:txBody>
          <a:bodyPr wrap="square">
            <a:spAutoFit/>
          </a:bodyPr>
          <a:lstStyle/>
          <a:p>
            <a:pPr>
              <a:spcBef>
                <a:spcPts val="600"/>
              </a:spcBef>
              <a:spcAft>
                <a:spcPts val="600"/>
              </a:spcAft>
            </a:pPr>
            <a:r>
              <a:rPr lang="en-US" sz="1200" b="1" dirty="0"/>
              <a:t>Create an Admin User</a:t>
            </a:r>
          </a:p>
          <a:p>
            <a:pPr marL="171450" indent="-171450">
              <a:spcBef>
                <a:spcPts val="600"/>
              </a:spcBef>
              <a:spcAft>
                <a:spcPts val="600"/>
              </a:spcAft>
              <a:buFont typeface="Arial" panose="020B0604020202020204" pitchFamily="34" charset="0"/>
              <a:buChar char="•"/>
            </a:pPr>
            <a:r>
              <a:rPr lang="en-US" sz="1200" dirty="0"/>
              <a:t>To access the Airflow web interface, create an admin user with the following command:</a:t>
            </a:r>
          </a:p>
          <a:p>
            <a:pPr marL="171450" indent="-171450">
              <a:spcBef>
                <a:spcPts val="600"/>
              </a:spcBef>
              <a:spcAft>
                <a:spcPts val="600"/>
              </a:spcAft>
              <a:buFont typeface="Arial" panose="020B0604020202020204" pitchFamily="34" charset="0"/>
              <a:buChar char="•"/>
            </a:pPr>
            <a:r>
              <a:rPr lang="en-US" sz="1200" b="1" dirty="0">
                <a:solidFill>
                  <a:schemeClr val="accent4">
                    <a:lumMod val="50000"/>
                  </a:schemeClr>
                </a:solidFill>
              </a:rPr>
              <a:t>airflow users create \</a:t>
            </a:r>
          </a:p>
          <a:p>
            <a:pPr>
              <a:spcBef>
                <a:spcPts val="600"/>
              </a:spcBef>
              <a:spcAft>
                <a:spcPts val="600"/>
              </a:spcAft>
            </a:pPr>
            <a:r>
              <a:rPr lang="en-US" sz="1200" b="1" dirty="0">
                <a:solidFill>
                  <a:schemeClr val="accent4">
                    <a:lumMod val="50000"/>
                  </a:schemeClr>
                </a:solidFill>
              </a:rPr>
              <a:t>    --username admin \</a:t>
            </a:r>
          </a:p>
          <a:p>
            <a:pPr>
              <a:spcBef>
                <a:spcPts val="600"/>
              </a:spcBef>
              <a:spcAft>
                <a:spcPts val="600"/>
              </a:spcAft>
            </a:pPr>
            <a:r>
              <a:rPr lang="en-US" sz="1200" b="1" dirty="0">
                <a:solidFill>
                  <a:schemeClr val="accent4">
                    <a:lumMod val="50000"/>
                  </a:schemeClr>
                </a:solidFill>
              </a:rPr>
              <a:t>    --password admin  \</a:t>
            </a:r>
          </a:p>
          <a:p>
            <a:pPr>
              <a:spcBef>
                <a:spcPts val="600"/>
              </a:spcBef>
              <a:spcAft>
                <a:spcPts val="600"/>
              </a:spcAft>
            </a:pPr>
            <a:r>
              <a:rPr lang="en-US" sz="1200" b="1" dirty="0">
                <a:solidFill>
                  <a:schemeClr val="accent4">
                    <a:lumMod val="50000"/>
                  </a:schemeClr>
                </a:solidFill>
              </a:rPr>
              <a:t>    --</a:t>
            </a:r>
            <a:r>
              <a:rPr lang="en-US" sz="1200" b="1" dirty="0" err="1">
                <a:solidFill>
                  <a:schemeClr val="accent4">
                    <a:lumMod val="50000"/>
                  </a:schemeClr>
                </a:solidFill>
              </a:rPr>
              <a:t>firstname</a:t>
            </a:r>
            <a:r>
              <a:rPr lang="en-US" sz="1200" b="1" dirty="0">
                <a:solidFill>
                  <a:schemeClr val="accent4">
                    <a:lumMod val="50000"/>
                  </a:schemeClr>
                </a:solidFill>
              </a:rPr>
              <a:t> &lt;</a:t>
            </a:r>
            <a:r>
              <a:rPr lang="en-US" sz="1200" b="1" dirty="0" err="1">
                <a:solidFill>
                  <a:schemeClr val="accent4">
                    <a:lumMod val="50000"/>
                  </a:schemeClr>
                </a:solidFill>
              </a:rPr>
              <a:t>YourFirstName</a:t>
            </a:r>
            <a:r>
              <a:rPr lang="en-US" sz="1200" b="1" dirty="0">
                <a:solidFill>
                  <a:schemeClr val="accent4">
                    <a:lumMod val="50000"/>
                  </a:schemeClr>
                </a:solidFill>
              </a:rPr>
              <a:t>&gt; \</a:t>
            </a:r>
          </a:p>
          <a:p>
            <a:pPr>
              <a:spcBef>
                <a:spcPts val="600"/>
              </a:spcBef>
              <a:spcAft>
                <a:spcPts val="600"/>
              </a:spcAft>
            </a:pPr>
            <a:r>
              <a:rPr lang="en-US" sz="1200" b="1" dirty="0">
                <a:solidFill>
                  <a:schemeClr val="accent4">
                    <a:lumMod val="50000"/>
                  </a:schemeClr>
                </a:solidFill>
              </a:rPr>
              <a:t>    --</a:t>
            </a:r>
            <a:r>
              <a:rPr lang="en-US" sz="1200" b="1" dirty="0" err="1">
                <a:solidFill>
                  <a:schemeClr val="accent4">
                    <a:lumMod val="50000"/>
                  </a:schemeClr>
                </a:solidFill>
              </a:rPr>
              <a:t>lastname</a:t>
            </a:r>
            <a:r>
              <a:rPr lang="en-US" sz="1200" b="1" dirty="0">
                <a:solidFill>
                  <a:schemeClr val="accent4">
                    <a:lumMod val="50000"/>
                  </a:schemeClr>
                </a:solidFill>
              </a:rPr>
              <a:t> &lt;</a:t>
            </a:r>
            <a:r>
              <a:rPr lang="en-US" sz="1200" b="1" dirty="0" err="1">
                <a:solidFill>
                  <a:schemeClr val="accent4">
                    <a:lumMod val="50000"/>
                  </a:schemeClr>
                </a:solidFill>
              </a:rPr>
              <a:t>YourLastName</a:t>
            </a:r>
            <a:r>
              <a:rPr lang="en-US" sz="1200" b="1" dirty="0">
                <a:solidFill>
                  <a:schemeClr val="accent4">
                    <a:lumMod val="50000"/>
                  </a:schemeClr>
                </a:solidFill>
              </a:rPr>
              <a:t>&gt; \</a:t>
            </a:r>
          </a:p>
          <a:p>
            <a:pPr>
              <a:spcBef>
                <a:spcPts val="600"/>
              </a:spcBef>
              <a:spcAft>
                <a:spcPts val="600"/>
              </a:spcAft>
            </a:pPr>
            <a:r>
              <a:rPr lang="en-US" sz="1200" b="1" dirty="0">
                <a:solidFill>
                  <a:schemeClr val="accent4">
                    <a:lumMod val="50000"/>
                  </a:schemeClr>
                </a:solidFill>
              </a:rPr>
              <a:t>    --role Admin \</a:t>
            </a:r>
          </a:p>
          <a:p>
            <a:pPr>
              <a:spcBef>
                <a:spcPts val="600"/>
              </a:spcBef>
              <a:spcAft>
                <a:spcPts val="600"/>
              </a:spcAft>
            </a:pPr>
            <a:r>
              <a:rPr lang="en-US" sz="1200" b="1" dirty="0">
                <a:solidFill>
                  <a:schemeClr val="accent4">
                    <a:lumMod val="50000"/>
                  </a:schemeClr>
                </a:solidFill>
              </a:rPr>
              <a:t>    --email admin@example.com</a:t>
            </a:r>
          </a:p>
          <a:p>
            <a:pPr marL="628650" lvl="1" indent="-171450">
              <a:spcBef>
                <a:spcPts val="600"/>
              </a:spcBef>
              <a:spcAft>
                <a:spcPts val="600"/>
              </a:spcAft>
              <a:buFont typeface="Arial" panose="020B0604020202020204" pitchFamily="34" charset="0"/>
              <a:buChar char="•"/>
            </a:pPr>
            <a:r>
              <a:rPr lang="en-US" sz="1200" b="1" dirty="0">
                <a:solidFill>
                  <a:srgbClr val="0070C0"/>
                </a:solidFill>
              </a:rPr>
              <a:t>airflow users create \</a:t>
            </a:r>
          </a:p>
          <a:p>
            <a:pPr lvl="1">
              <a:spcBef>
                <a:spcPts val="600"/>
              </a:spcBef>
              <a:spcAft>
                <a:spcPts val="600"/>
              </a:spcAft>
            </a:pPr>
            <a:r>
              <a:rPr lang="en-US" sz="1200" b="1" dirty="0">
                <a:solidFill>
                  <a:srgbClr val="0070C0"/>
                </a:solidFill>
              </a:rPr>
              <a:t>          --username admin \</a:t>
            </a:r>
          </a:p>
          <a:p>
            <a:pPr lvl="1">
              <a:spcBef>
                <a:spcPts val="600"/>
              </a:spcBef>
              <a:spcAft>
                <a:spcPts val="600"/>
              </a:spcAft>
            </a:pPr>
            <a:r>
              <a:rPr lang="en-US" sz="1200" b="1" dirty="0">
                <a:solidFill>
                  <a:srgbClr val="0070C0"/>
                </a:solidFill>
              </a:rPr>
              <a:t>          --</a:t>
            </a:r>
            <a:r>
              <a:rPr lang="en-US" sz="1200" b="1" dirty="0" err="1">
                <a:solidFill>
                  <a:srgbClr val="0070C0"/>
                </a:solidFill>
              </a:rPr>
              <a:t>firstname</a:t>
            </a:r>
            <a:r>
              <a:rPr lang="en-US" sz="1200" b="1" dirty="0">
                <a:solidFill>
                  <a:srgbClr val="0070C0"/>
                </a:solidFill>
              </a:rPr>
              <a:t> Maria \</a:t>
            </a:r>
          </a:p>
          <a:p>
            <a:pPr lvl="1">
              <a:spcBef>
                <a:spcPts val="600"/>
              </a:spcBef>
              <a:spcAft>
                <a:spcPts val="600"/>
              </a:spcAft>
            </a:pPr>
            <a:r>
              <a:rPr lang="en-US" sz="1200" b="1" dirty="0">
                <a:solidFill>
                  <a:srgbClr val="0070C0"/>
                </a:solidFill>
              </a:rPr>
              <a:t>          --</a:t>
            </a:r>
            <a:r>
              <a:rPr lang="en-US" sz="1200" b="1" dirty="0" err="1">
                <a:solidFill>
                  <a:srgbClr val="0070C0"/>
                </a:solidFill>
              </a:rPr>
              <a:t>lastname</a:t>
            </a:r>
            <a:r>
              <a:rPr lang="en-US" sz="1200" b="1" dirty="0">
                <a:solidFill>
                  <a:srgbClr val="0070C0"/>
                </a:solidFill>
              </a:rPr>
              <a:t> PG \</a:t>
            </a:r>
          </a:p>
          <a:p>
            <a:pPr lvl="1">
              <a:spcBef>
                <a:spcPts val="600"/>
              </a:spcBef>
              <a:spcAft>
                <a:spcPts val="600"/>
              </a:spcAft>
            </a:pPr>
            <a:r>
              <a:rPr lang="en-US" sz="1200" b="1" dirty="0">
                <a:solidFill>
                  <a:srgbClr val="0070C0"/>
                </a:solidFill>
              </a:rPr>
              <a:t>          --role Admin \</a:t>
            </a:r>
          </a:p>
          <a:p>
            <a:pPr lvl="1">
              <a:spcBef>
                <a:spcPts val="600"/>
              </a:spcBef>
              <a:spcAft>
                <a:spcPts val="600"/>
              </a:spcAft>
            </a:pPr>
            <a:r>
              <a:rPr lang="en-US" sz="1200" b="1" dirty="0">
                <a:solidFill>
                  <a:srgbClr val="0070C0"/>
                </a:solidFill>
              </a:rPr>
              <a:t>          --email mxxxxm@gmail.com</a:t>
            </a:r>
          </a:p>
        </p:txBody>
      </p:sp>
      <p:sp>
        <p:nvSpPr>
          <p:cNvPr id="11" name="Rectangle 10">
            <a:extLst>
              <a:ext uri="{FF2B5EF4-FFF2-40B4-BE49-F238E27FC236}">
                <a16:creationId xmlns:a16="http://schemas.microsoft.com/office/drawing/2014/main" id="{3ADFAE6D-42CA-463D-BDBA-EF4FA3268F5A}"/>
              </a:ext>
            </a:extLst>
          </p:cNvPr>
          <p:cNvSpPr/>
          <p:nvPr/>
        </p:nvSpPr>
        <p:spPr>
          <a:xfrm>
            <a:off x="5021445" y="749300"/>
            <a:ext cx="0" cy="5577840"/>
          </a:xfrm>
          <a:prstGeom prst="rect">
            <a:avLst/>
          </a:prstGeom>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79E3CB6-6C62-19F4-5812-5F1972A1FF53}"/>
              </a:ext>
            </a:extLst>
          </p:cNvPr>
          <p:cNvPicPr>
            <a:picLocks noChangeAspect="1"/>
          </p:cNvPicPr>
          <p:nvPr/>
        </p:nvPicPr>
        <p:blipFill>
          <a:blip r:embed="rId2"/>
          <a:stretch>
            <a:fillRect/>
          </a:stretch>
        </p:blipFill>
        <p:spPr>
          <a:xfrm>
            <a:off x="4261207" y="3951355"/>
            <a:ext cx="4572000" cy="1452052"/>
          </a:xfrm>
          <a:prstGeom prst="rect">
            <a:avLst/>
          </a:prstGeom>
        </p:spPr>
      </p:pic>
      <p:pic>
        <p:nvPicPr>
          <p:cNvPr id="15" name="Picture 14">
            <a:extLst>
              <a:ext uri="{FF2B5EF4-FFF2-40B4-BE49-F238E27FC236}">
                <a16:creationId xmlns:a16="http://schemas.microsoft.com/office/drawing/2014/main" id="{757A43E5-385C-8C17-AEB7-D833964F92DA}"/>
              </a:ext>
            </a:extLst>
          </p:cNvPr>
          <p:cNvPicPr>
            <a:picLocks noChangeAspect="1"/>
          </p:cNvPicPr>
          <p:nvPr/>
        </p:nvPicPr>
        <p:blipFill>
          <a:blip r:embed="rId3"/>
          <a:stretch>
            <a:fillRect/>
          </a:stretch>
        </p:blipFill>
        <p:spPr>
          <a:xfrm>
            <a:off x="4809847" y="5567226"/>
            <a:ext cx="4023360" cy="666155"/>
          </a:xfrm>
          <a:prstGeom prst="rect">
            <a:avLst/>
          </a:prstGeom>
        </p:spPr>
      </p:pic>
      <p:pic>
        <p:nvPicPr>
          <p:cNvPr id="7172" name="Picture 4" descr="airflow_env_variable">
            <a:extLst>
              <a:ext uri="{FF2B5EF4-FFF2-40B4-BE49-F238E27FC236}">
                <a16:creationId xmlns:a16="http://schemas.microsoft.com/office/drawing/2014/main" id="{4D131F2A-74E1-F748-C0A2-52B757DE7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3991" y="2558011"/>
            <a:ext cx="3291840" cy="117625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0AC8A92-7243-7F77-854A-3EF2D617BBB0}"/>
              </a:ext>
            </a:extLst>
          </p:cNvPr>
          <p:cNvSpPr/>
          <p:nvPr/>
        </p:nvSpPr>
        <p:spPr>
          <a:xfrm>
            <a:off x="5890660" y="4764506"/>
            <a:ext cx="914400" cy="770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533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Getting Started with Python in VS Code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0" y="745737"/>
            <a:ext cx="6944189" cy="5186035"/>
          </a:xfrm>
          <a:prstGeom prst="rect">
            <a:avLst/>
          </a:prstGeom>
          <a:noFill/>
        </p:spPr>
        <p:txBody>
          <a:bodyPr wrap="square">
            <a:spAutoFit/>
          </a:bodyPr>
          <a:lstStyle/>
          <a:p>
            <a:pPr marL="171450" indent="-171450">
              <a:spcBef>
                <a:spcPts val="600"/>
              </a:spcBef>
              <a:spcAft>
                <a:spcPts val="600"/>
              </a:spcAft>
              <a:buFont typeface="Arial" panose="020B0604020202020204" pitchFamily="34" charset="0"/>
              <a:buChar char="•"/>
            </a:pPr>
            <a:r>
              <a:rPr lang="en-US" sz="1200" dirty="0"/>
              <a:t>A debug toolbar appears along the top with the following commands from left to right: continue (F5), step over (F10), step into (F11), step out (Shift+F11), restart (Ctrl+Shift+F5), and stop (Shift+F5).</a:t>
            </a:r>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r>
              <a:rPr lang="en-US" sz="1200" dirty="0"/>
              <a:t>To continue running the program, select the continue command on the debug toolbar (F5). The debugger runs the program to the end.</a:t>
            </a:r>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r>
              <a:rPr lang="en-US" sz="1200" dirty="0"/>
              <a:t>Tip Debugging information can also be seen by hovering over code, such as variables. In the case of msg, hovering over the variable will display the string Roll a dice! in a box above the variable.</a:t>
            </a:r>
          </a:p>
          <a:p>
            <a:pPr marL="171450" indent="-171450">
              <a:spcBef>
                <a:spcPts val="600"/>
              </a:spcBef>
              <a:spcAft>
                <a:spcPts val="600"/>
              </a:spcAft>
              <a:buFont typeface="Arial" panose="020B0604020202020204" pitchFamily="34" charset="0"/>
              <a:buChar char="•"/>
            </a:pPr>
            <a:r>
              <a:rPr lang="en-US" sz="1200" dirty="0"/>
              <a:t>You can also work with variables in the Debug Console (If you don't see it, select Debug Console in the lower right area of VS Code, or select it from the ... menu.) Then try entering the following lines, one by one, at the &gt; prompt at the bottom of the console:</a:t>
            </a:r>
          </a:p>
          <a:p>
            <a:pPr lvl="1"/>
            <a:r>
              <a:rPr lang="en-US" sz="1200" b="1" dirty="0">
                <a:solidFill>
                  <a:srgbClr val="0070C0"/>
                </a:solidFill>
              </a:rPr>
              <a:t>msg</a:t>
            </a:r>
          </a:p>
          <a:p>
            <a:pPr lvl="1"/>
            <a:r>
              <a:rPr lang="en-US" sz="1200" b="1" dirty="0" err="1">
                <a:solidFill>
                  <a:srgbClr val="0070C0"/>
                </a:solidFill>
              </a:rPr>
              <a:t>msg.capitalize</a:t>
            </a:r>
            <a:r>
              <a:rPr lang="en-US" sz="1200" b="1" dirty="0">
                <a:solidFill>
                  <a:srgbClr val="0070C0"/>
                </a:solidFill>
              </a:rPr>
              <a:t>()</a:t>
            </a:r>
          </a:p>
          <a:p>
            <a:pPr lvl="1"/>
            <a:r>
              <a:rPr lang="en-US" sz="1200" b="1" dirty="0" err="1">
                <a:solidFill>
                  <a:srgbClr val="0070C0"/>
                </a:solidFill>
              </a:rPr>
              <a:t>msg.split</a:t>
            </a:r>
            <a:r>
              <a:rPr lang="en-US" sz="1200" b="1" dirty="0">
                <a:solidFill>
                  <a:srgbClr val="0070C0"/>
                </a:solidFill>
              </a:rPr>
              <a:t>()</a:t>
            </a:r>
          </a:p>
          <a:p>
            <a:endParaRPr lang="en-US" sz="1200" b="1" dirty="0">
              <a:solidFill>
                <a:srgbClr val="0070C0"/>
              </a:solidFill>
            </a:endParaRPr>
          </a:p>
          <a:p>
            <a:pPr marL="171450" indent="-171450">
              <a:buFont typeface="Arial" panose="020B0604020202020204" pitchFamily="34" charset="0"/>
              <a:buChar char="•"/>
            </a:pPr>
            <a:r>
              <a:rPr lang="en-US" sz="1200" dirty="0"/>
              <a:t>Select the blue Continue button on the toolbar again (or press F5) to run the program to completion. "Roll a dice!" appears in the Python Debug Console if you switch back to it, and VS Code exits debugging mode once the program is complete.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If you restart the debugger, the debugger again stops on the first breakpoint.</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To stop running a program before it's complete, use the red square stop button on the debug toolbar (Shift+F5), or use the Run &gt; Stop debugging menu command.</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pic>
        <p:nvPicPr>
          <p:cNvPr id="9218" name="Picture 2" descr="Debugging toolbar">
            <a:extLst>
              <a:ext uri="{FF2B5EF4-FFF2-40B4-BE49-F238E27FC236}">
                <a16:creationId xmlns:a16="http://schemas.microsoft.com/office/drawing/2014/main" id="{160C4C9B-241E-42FA-D796-29F8CEC22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3190" y="745737"/>
            <a:ext cx="4114800" cy="60007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Debugging step 3 - using the debug console">
            <a:extLst>
              <a:ext uri="{FF2B5EF4-FFF2-40B4-BE49-F238E27FC236}">
                <a16:creationId xmlns:a16="http://schemas.microsoft.com/office/drawing/2014/main" id="{8239E36E-965B-5D6A-5081-12CD9D894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5266" y="3066741"/>
            <a:ext cx="4572000" cy="114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8668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0FA65ED-F0D2-E91C-4D78-5537B90221B3}"/>
              </a:ext>
            </a:extLst>
          </p:cNvPr>
          <p:cNvSpPr txBox="1"/>
          <p:nvPr/>
        </p:nvSpPr>
        <p:spPr>
          <a:xfrm>
            <a:off x="169524" y="793233"/>
            <a:ext cx="6693613" cy="2369880"/>
          </a:xfrm>
          <a:prstGeom prst="rect">
            <a:avLst/>
          </a:prstGeom>
          <a:noFill/>
        </p:spPr>
        <p:txBody>
          <a:bodyPr wrap="square">
            <a:spAutoFit/>
          </a:bodyPr>
          <a:lstStyle/>
          <a:p>
            <a:pPr>
              <a:spcBef>
                <a:spcPts val="600"/>
              </a:spcBef>
            </a:pPr>
            <a:r>
              <a:rPr lang="en-US" sz="1200" b="1" dirty="0"/>
              <a:t>Run the Web Server and Scheduler</a:t>
            </a:r>
          </a:p>
          <a:p>
            <a:pPr marL="171450" indent="-171450">
              <a:spcBef>
                <a:spcPts val="600"/>
              </a:spcBef>
              <a:buFont typeface="Arial" panose="020B0604020202020204" pitchFamily="34" charset="0"/>
              <a:buChar char="•"/>
            </a:pPr>
            <a:r>
              <a:rPr lang="en-US" sz="1200" dirty="0"/>
              <a:t>Start the Airflow web server and scheduler components in </a:t>
            </a:r>
            <a:r>
              <a:rPr lang="en-US" sz="1200" b="1" dirty="0"/>
              <a:t>separate terminals:</a:t>
            </a:r>
          </a:p>
          <a:p>
            <a:pPr marL="628650" lvl="1" indent="-171450">
              <a:spcBef>
                <a:spcPts val="600"/>
              </a:spcBef>
              <a:buFont typeface="Arial" panose="020B0604020202020204" pitchFamily="34" charset="0"/>
              <a:buChar char="•"/>
            </a:pPr>
            <a:r>
              <a:rPr lang="en-US" sz="1200" b="1" i="0" dirty="0">
                <a:solidFill>
                  <a:srgbClr val="0070C0"/>
                </a:solidFill>
                <a:effectLst/>
                <a:latin typeface="source-code-pro"/>
              </a:rPr>
              <a:t>airflow webserver --port 8081</a:t>
            </a:r>
          </a:p>
          <a:p>
            <a:pPr marL="628650" lvl="1" indent="-171450">
              <a:spcBef>
                <a:spcPts val="600"/>
              </a:spcBef>
              <a:buFont typeface="Arial" panose="020B0604020202020204" pitchFamily="34" charset="0"/>
              <a:buChar char="•"/>
            </a:pPr>
            <a:r>
              <a:rPr lang="en-US" sz="1200" b="1" i="0" dirty="0">
                <a:effectLst/>
                <a:latin typeface="source-code-pro"/>
              </a:rPr>
              <a:t>Open second terminal (move to root and change the source)</a:t>
            </a:r>
          </a:p>
          <a:p>
            <a:pPr marL="1085850" lvl="2" indent="-171450">
              <a:spcBef>
                <a:spcPts val="600"/>
              </a:spcBef>
              <a:buFont typeface="Arial" panose="020B0604020202020204" pitchFamily="34" charset="0"/>
              <a:buChar char="•"/>
            </a:pPr>
            <a:r>
              <a:rPr lang="en-US" sz="1200" b="1" i="0" dirty="0">
                <a:solidFill>
                  <a:srgbClr val="0070C0"/>
                </a:solidFill>
                <a:effectLst/>
                <a:latin typeface="source-code-pro"/>
              </a:rPr>
              <a:t>cd ~  </a:t>
            </a:r>
          </a:p>
          <a:p>
            <a:pPr marL="1543050" lvl="3" indent="-171450">
              <a:spcBef>
                <a:spcPts val="600"/>
              </a:spcBef>
              <a:buFont typeface="Arial" panose="020B0604020202020204" pitchFamily="34" charset="0"/>
              <a:buChar char="•"/>
            </a:pPr>
            <a:r>
              <a:rPr lang="en-US" sz="1200" b="1" i="0" dirty="0">
                <a:effectLst/>
                <a:latin typeface="source-code-pro"/>
              </a:rPr>
              <a:t>move to root</a:t>
            </a:r>
          </a:p>
          <a:p>
            <a:pPr marL="1085850" lvl="2" indent="-171450">
              <a:spcBef>
                <a:spcPts val="600"/>
              </a:spcBef>
              <a:buFont typeface="Arial" panose="020B0604020202020204" pitchFamily="34" charset="0"/>
              <a:buChar char="•"/>
            </a:pPr>
            <a:r>
              <a:rPr lang="en-US" sz="1200" b="1" i="0" dirty="0">
                <a:solidFill>
                  <a:srgbClr val="0070C0"/>
                </a:solidFill>
                <a:effectLst/>
                <a:latin typeface="source-code-pro"/>
              </a:rPr>
              <a:t>source airflow-env/bin/activate </a:t>
            </a:r>
          </a:p>
          <a:p>
            <a:pPr marL="1543050" lvl="3" indent="-171450">
              <a:spcBef>
                <a:spcPts val="600"/>
              </a:spcBef>
              <a:buFont typeface="Arial" panose="020B0604020202020204" pitchFamily="34" charset="0"/>
              <a:buChar char="•"/>
            </a:pPr>
            <a:r>
              <a:rPr lang="en-US" sz="1200" b="1" i="0" dirty="0">
                <a:effectLst/>
                <a:latin typeface="source-code-pro"/>
              </a:rPr>
              <a:t>changes the source to airflow environment</a:t>
            </a:r>
          </a:p>
          <a:p>
            <a:pPr marL="1085850" lvl="2" indent="-171450">
              <a:spcBef>
                <a:spcPts val="600"/>
              </a:spcBef>
              <a:buFont typeface="Arial" panose="020B0604020202020204" pitchFamily="34" charset="0"/>
              <a:buChar char="•"/>
            </a:pPr>
            <a:r>
              <a:rPr lang="en-US" sz="1200" b="1" i="0" dirty="0">
                <a:solidFill>
                  <a:srgbClr val="0070C0"/>
                </a:solidFill>
                <a:effectLst/>
                <a:latin typeface="source-code-pro"/>
              </a:rPr>
              <a:t>airflow scheduler</a:t>
            </a:r>
          </a:p>
        </p:txBody>
      </p:sp>
      <p:sp>
        <p:nvSpPr>
          <p:cNvPr id="4" name="TextBox 3">
            <a:extLst>
              <a:ext uri="{FF2B5EF4-FFF2-40B4-BE49-F238E27FC236}">
                <a16:creationId xmlns:a16="http://schemas.microsoft.com/office/drawing/2014/main" id="{90B2A02C-69ED-93B3-FB58-09DD75ACC35B}"/>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Apache Airflow</a:t>
            </a:r>
          </a:p>
        </p:txBody>
      </p:sp>
      <p:pic>
        <p:nvPicPr>
          <p:cNvPr id="5" name="Picture 4">
            <a:extLst>
              <a:ext uri="{FF2B5EF4-FFF2-40B4-BE49-F238E27FC236}">
                <a16:creationId xmlns:a16="http://schemas.microsoft.com/office/drawing/2014/main" id="{37167F71-4420-60E6-E781-7679B145AFC4}"/>
              </a:ext>
            </a:extLst>
          </p:cNvPr>
          <p:cNvPicPr>
            <a:picLocks noChangeAspect="1"/>
          </p:cNvPicPr>
          <p:nvPr/>
        </p:nvPicPr>
        <p:blipFill>
          <a:blip r:embed="rId2"/>
          <a:stretch>
            <a:fillRect/>
          </a:stretch>
        </p:blipFill>
        <p:spPr>
          <a:xfrm>
            <a:off x="6426564" y="702903"/>
            <a:ext cx="4572000" cy="1540524"/>
          </a:xfrm>
          <a:prstGeom prst="rect">
            <a:avLst/>
          </a:prstGeom>
        </p:spPr>
      </p:pic>
      <p:pic>
        <p:nvPicPr>
          <p:cNvPr id="14" name="Picture 13">
            <a:extLst>
              <a:ext uri="{FF2B5EF4-FFF2-40B4-BE49-F238E27FC236}">
                <a16:creationId xmlns:a16="http://schemas.microsoft.com/office/drawing/2014/main" id="{68345B88-1612-5491-3C47-5F82B2E427BE}"/>
              </a:ext>
            </a:extLst>
          </p:cNvPr>
          <p:cNvPicPr>
            <a:picLocks noChangeAspect="1"/>
          </p:cNvPicPr>
          <p:nvPr/>
        </p:nvPicPr>
        <p:blipFill>
          <a:blip r:embed="rId3"/>
          <a:stretch>
            <a:fillRect/>
          </a:stretch>
        </p:blipFill>
        <p:spPr>
          <a:xfrm>
            <a:off x="6426564" y="2268494"/>
            <a:ext cx="4572000" cy="3116341"/>
          </a:xfrm>
          <a:prstGeom prst="rect">
            <a:avLst/>
          </a:prstGeom>
        </p:spPr>
      </p:pic>
      <p:pic>
        <p:nvPicPr>
          <p:cNvPr id="3" name="Picture 2">
            <a:extLst>
              <a:ext uri="{FF2B5EF4-FFF2-40B4-BE49-F238E27FC236}">
                <a16:creationId xmlns:a16="http://schemas.microsoft.com/office/drawing/2014/main" id="{B6B8F59B-45E6-01B4-B34D-D8A09992251E}"/>
              </a:ext>
            </a:extLst>
          </p:cNvPr>
          <p:cNvPicPr>
            <a:picLocks noChangeAspect="1"/>
          </p:cNvPicPr>
          <p:nvPr/>
        </p:nvPicPr>
        <p:blipFill>
          <a:blip r:embed="rId4"/>
          <a:stretch>
            <a:fillRect/>
          </a:stretch>
        </p:blipFill>
        <p:spPr>
          <a:xfrm>
            <a:off x="244011" y="3163113"/>
            <a:ext cx="4572000" cy="3610841"/>
          </a:xfrm>
          <a:prstGeom prst="rect">
            <a:avLst/>
          </a:prstGeom>
        </p:spPr>
      </p:pic>
      <p:sp>
        <p:nvSpPr>
          <p:cNvPr id="6" name="TextBox 5">
            <a:extLst>
              <a:ext uri="{FF2B5EF4-FFF2-40B4-BE49-F238E27FC236}">
                <a16:creationId xmlns:a16="http://schemas.microsoft.com/office/drawing/2014/main" id="{1C6CE40A-64DB-663A-E0FD-80B680DAE2A8}"/>
              </a:ext>
            </a:extLst>
          </p:cNvPr>
          <p:cNvSpPr txBox="1"/>
          <p:nvPr/>
        </p:nvSpPr>
        <p:spPr>
          <a:xfrm>
            <a:off x="6393173" y="5640923"/>
            <a:ext cx="6693613" cy="1292662"/>
          </a:xfrm>
          <a:prstGeom prst="rect">
            <a:avLst/>
          </a:prstGeom>
          <a:noFill/>
        </p:spPr>
        <p:txBody>
          <a:bodyPr wrap="square">
            <a:spAutoFit/>
          </a:bodyPr>
          <a:lstStyle/>
          <a:p>
            <a:pPr marL="171450" indent="-171450">
              <a:spcBef>
                <a:spcPts val="600"/>
              </a:spcBef>
              <a:spcAft>
                <a:spcPts val="600"/>
              </a:spcAft>
              <a:buFont typeface="Arial" panose="020B0604020202020204" pitchFamily="34" charset="0"/>
              <a:buChar char="•"/>
            </a:pPr>
            <a:r>
              <a:rPr lang="en-US" sz="1200" b="1" i="0" dirty="0">
                <a:effectLst/>
                <a:latin typeface="source-code-pro"/>
              </a:rPr>
              <a:t>Open third terminal (to open System Monitor)</a:t>
            </a:r>
            <a:endParaRPr lang="en-US" sz="1200" b="1" dirty="0">
              <a:solidFill>
                <a:srgbClr val="0070C0"/>
              </a:solidFill>
            </a:endParaRPr>
          </a:p>
          <a:p>
            <a:pPr marL="628650" lvl="1" indent="-171450">
              <a:spcBef>
                <a:spcPts val="600"/>
              </a:spcBef>
              <a:spcAft>
                <a:spcPts val="600"/>
              </a:spcAft>
              <a:buFont typeface="Arial" panose="020B0604020202020204" pitchFamily="34" charset="0"/>
              <a:buChar char="•"/>
            </a:pPr>
            <a:r>
              <a:rPr lang="en-US" sz="1200" b="1" dirty="0" err="1">
                <a:solidFill>
                  <a:srgbClr val="0070C0"/>
                </a:solidFill>
              </a:rPr>
              <a:t>sudo</a:t>
            </a:r>
            <a:r>
              <a:rPr lang="en-US" sz="1200" b="1" dirty="0">
                <a:solidFill>
                  <a:srgbClr val="0070C0"/>
                </a:solidFill>
              </a:rPr>
              <a:t> apt-get install gnome-system-monitor</a:t>
            </a:r>
          </a:p>
          <a:p>
            <a:pPr marL="628650" lvl="1" indent="-171450">
              <a:spcBef>
                <a:spcPts val="600"/>
              </a:spcBef>
              <a:spcAft>
                <a:spcPts val="600"/>
              </a:spcAft>
              <a:buFont typeface="Arial" panose="020B0604020202020204" pitchFamily="34" charset="0"/>
              <a:buChar char="•"/>
            </a:pPr>
            <a:r>
              <a:rPr lang="en-US" sz="1200" b="1" dirty="0">
                <a:solidFill>
                  <a:srgbClr val="0070C0"/>
                </a:solidFill>
                <a:latin typeface="source-code-pro"/>
              </a:rPr>
              <a:t>gnome-system-monitor</a:t>
            </a:r>
          </a:p>
          <a:p>
            <a:pPr marL="1085850" lvl="2" indent="-171450">
              <a:spcBef>
                <a:spcPts val="600"/>
              </a:spcBef>
              <a:spcAft>
                <a:spcPts val="600"/>
              </a:spcAft>
              <a:buFont typeface="Arial" panose="020B0604020202020204" pitchFamily="34" charset="0"/>
              <a:buChar char="•"/>
            </a:pPr>
            <a:endParaRPr lang="en-US" sz="1200" b="1" dirty="0">
              <a:solidFill>
                <a:srgbClr val="0070C0"/>
              </a:solidFill>
            </a:endParaRPr>
          </a:p>
        </p:txBody>
      </p:sp>
    </p:spTree>
    <p:extLst>
      <p:ext uri="{BB962C8B-B14F-4D97-AF65-F5344CB8AC3E}">
        <p14:creationId xmlns:p14="http://schemas.microsoft.com/office/powerpoint/2010/main" val="9109113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B1AA72-5903-5B26-9502-B943EF78112D}"/>
              </a:ext>
            </a:extLst>
          </p:cNvPr>
          <p:cNvSpPr txBox="1"/>
          <p:nvPr/>
        </p:nvSpPr>
        <p:spPr>
          <a:xfrm>
            <a:off x="79625" y="6535036"/>
            <a:ext cx="6097712" cy="215444"/>
          </a:xfrm>
          <a:prstGeom prst="rect">
            <a:avLst/>
          </a:prstGeom>
          <a:noFill/>
        </p:spPr>
        <p:txBody>
          <a:bodyPr wrap="square">
            <a:spAutoFit/>
          </a:bodyPr>
          <a:lstStyle/>
          <a:p>
            <a:r>
              <a:rPr lang="en-US" sz="800" dirty="0"/>
              <a:t>Ref: https://stackoverflow.com/questions/57367630/pip-is-not-linking-to-my-upgraded-python-version-package-python3-pip-is-not-ava</a:t>
            </a:r>
          </a:p>
        </p:txBody>
      </p:sp>
      <p:sp>
        <p:nvSpPr>
          <p:cNvPr id="10" name="TextBox 9">
            <a:extLst>
              <a:ext uri="{FF2B5EF4-FFF2-40B4-BE49-F238E27FC236}">
                <a16:creationId xmlns:a16="http://schemas.microsoft.com/office/drawing/2014/main" id="{70FA65ED-F0D2-E91C-4D78-5537B90221B3}"/>
              </a:ext>
            </a:extLst>
          </p:cNvPr>
          <p:cNvSpPr txBox="1"/>
          <p:nvPr/>
        </p:nvSpPr>
        <p:spPr>
          <a:xfrm>
            <a:off x="169524" y="793233"/>
            <a:ext cx="8663683" cy="954107"/>
          </a:xfrm>
          <a:prstGeom prst="rect">
            <a:avLst/>
          </a:prstGeom>
          <a:noFill/>
        </p:spPr>
        <p:txBody>
          <a:bodyPr wrap="square">
            <a:spAutoFit/>
          </a:bodyPr>
          <a:lstStyle/>
          <a:p>
            <a:pPr>
              <a:spcBef>
                <a:spcPts val="600"/>
              </a:spcBef>
              <a:spcAft>
                <a:spcPts val="600"/>
              </a:spcAft>
            </a:pPr>
            <a:r>
              <a:rPr lang="en-US" sz="1200" b="1" dirty="0"/>
              <a:t>Run the Web Server and Scheduler</a:t>
            </a:r>
          </a:p>
          <a:p>
            <a:pPr marL="171450" indent="-171450">
              <a:spcBef>
                <a:spcPts val="600"/>
              </a:spcBef>
              <a:spcAft>
                <a:spcPts val="600"/>
              </a:spcAft>
              <a:buFont typeface="Arial" panose="020B0604020202020204" pitchFamily="34" charset="0"/>
              <a:buChar char="•"/>
            </a:pPr>
            <a:r>
              <a:rPr lang="en-US" sz="1200" dirty="0"/>
              <a:t>Start the Airflow web server and scheduler components in </a:t>
            </a:r>
            <a:r>
              <a:rPr lang="en-US" sz="1200" b="1" dirty="0"/>
              <a:t>separate terminals:</a:t>
            </a:r>
          </a:p>
          <a:p>
            <a:pPr marL="628650" lvl="1" indent="-171450">
              <a:spcBef>
                <a:spcPts val="600"/>
              </a:spcBef>
              <a:spcAft>
                <a:spcPts val="600"/>
              </a:spcAft>
              <a:buFont typeface="Arial" panose="020B0604020202020204" pitchFamily="34" charset="0"/>
              <a:buChar char="•"/>
            </a:pPr>
            <a:r>
              <a:rPr lang="en-US" sz="1200" b="1" i="0" dirty="0">
                <a:solidFill>
                  <a:srgbClr val="0070C0"/>
                </a:solidFill>
                <a:effectLst/>
                <a:latin typeface="source-code-pro"/>
              </a:rPr>
              <a:t>airflow webserver --port 8080</a:t>
            </a:r>
          </a:p>
        </p:txBody>
      </p:sp>
      <p:sp>
        <p:nvSpPr>
          <p:cNvPr id="4" name="TextBox 3">
            <a:extLst>
              <a:ext uri="{FF2B5EF4-FFF2-40B4-BE49-F238E27FC236}">
                <a16:creationId xmlns:a16="http://schemas.microsoft.com/office/drawing/2014/main" id="{90B2A02C-69ED-93B3-FB58-09DD75ACC35B}"/>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Apache Airflow</a:t>
            </a:r>
          </a:p>
        </p:txBody>
      </p:sp>
    </p:spTree>
    <p:extLst>
      <p:ext uri="{BB962C8B-B14F-4D97-AF65-F5344CB8AC3E}">
        <p14:creationId xmlns:p14="http://schemas.microsoft.com/office/powerpoint/2010/main" val="2377949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Getting Started with Python in VS Code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167807" y="652600"/>
            <a:ext cx="6944189" cy="4878259"/>
          </a:xfrm>
          <a:prstGeom prst="rect">
            <a:avLst/>
          </a:prstGeom>
          <a:noFill/>
        </p:spPr>
        <p:txBody>
          <a:bodyPr wrap="square">
            <a:spAutoFit/>
          </a:bodyPr>
          <a:lstStyle/>
          <a:p>
            <a:pPr>
              <a:spcBef>
                <a:spcPts val="600"/>
              </a:spcBef>
              <a:spcAft>
                <a:spcPts val="600"/>
              </a:spcAft>
            </a:pPr>
            <a:r>
              <a:rPr lang="en-US" sz="1200" b="1" dirty="0"/>
              <a:t>Install and use packages</a:t>
            </a:r>
          </a:p>
          <a:p>
            <a:pPr marL="171450" indent="-171450">
              <a:spcBef>
                <a:spcPts val="600"/>
              </a:spcBef>
              <a:spcAft>
                <a:spcPts val="600"/>
              </a:spcAft>
              <a:buFont typeface="Arial" panose="020B0604020202020204" pitchFamily="34" charset="0"/>
              <a:buChar char="•"/>
            </a:pPr>
            <a:r>
              <a:rPr lang="en-US" sz="1200" dirty="0"/>
              <a:t>In Python, packages are how you obtain any number of useful code libraries, typically from </a:t>
            </a:r>
            <a:r>
              <a:rPr lang="en-US" sz="1200" dirty="0" err="1"/>
              <a:t>PyPI</a:t>
            </a:r>
            <a:r>
              <a:rPr lang="en-US" sz="1200" dirty="0"/>
              <a:t>, that provide additional functionality to your program</a:t>
            </a:r>
          </a:p>
          <a:p>
            <a:pPr marL="628650" lvl="1" indent="-171450">
              <a:spcBef>
                <a:spcPts val="600"/>
              </a:spcBef>
              <a:spcAft>
                <a:spcPts val="600"/>
              </a:spcAft>
              <a:buFont typeface="Arial" panose="020B0604020202020204" pitchFamily="34" charset="0"/>
              <a:buChar char="•"/>
            </a:pPr>
            <a:r>
              <a:rPr lang="en-US" sz="1200" dirty="0"/>
              <a:t>For this example, you use the </a:t>
            </a:r>
            <a:r>
              <a:rPr lang="en-US" sz="1200" dirty="0" err="1"/>
              <a:t>numpy</a:t>
            </a:r>
            <a:r>
              <a:rPr lang="en-US" sz="1200" dirty="0"/>
              <a:t> package to generate a random number.</a:t>
            </a:r>
          </a:p>
          <a:p>
            <a:pPr marL="171450" indent="-171450">
              <a:spcBef>
                <a:spcPts val="600"/>
              </a:spcBef>
              <a:spcAft>
                <a:spcPts val="600"/>
              </a:spcAft>
              <a:buFont typeface="Arial" panose="020B0604020202020204" pitchFamily="34" charset="0"/>
              <a:buChar char="•"/>
            </a:pPr>
            <a:r>
              <a:rPr lang="en-US" sz="1200" dirty="0"/>
              <a:t>Return to the Explorer view (the top-most icon on the left side, which shows files), open hello.py, and paste in the following source code:</a:t>
            </a:r>
          </a:p>
          <a:p>
            <a:pPr lvl="1"/>
            <a:r>
              <a:rPr lang="en-US" sz="1200" b="1" dirty="0">
                <a:solidFill>
                  <a:srgbClr val="0070C0"/>
                </a:solidFill>
              </a:rPr>
              <a:t>import </a:t>
            </a:r>
            <a:r>
              <a:rPr lang="en-US" sz="1200" b="1" dirty="0" err="1">
                <a:solidFill>
                  <a:srgbClr val="0070C0"/>
                </a:solidFill>
              </a:rPr>
              <a:t>numpy</a:t>
            </a:r>
            <a:r>
              <a:rPr lang="en-US" sz="1200" b="1" dirty="0">
                <a:solidFill>
                  <a:srgbClr val="0070C0"/>
                </a:solidFill>
              </a:rPr>
              <a:t> as np</a:t>
            </a:r>
          </a:p>
          <a:p>
            <a:pPr lvl="1"/>
            <a:r>
              <a:rPr lang="en-US" sz="1200" b="1" dirty="0">
                <a:solidFill>
                  <a:srgbClr val="0070C0"/>
                </a:solidFill>
              </a:rPr>
              <a:t>msg = "Roll a dice"</a:t>
            </a:r>
          </a:p>
          <a:p>
            <a:pPr lvl="1"/>
            <a:r>
              <a:rPr lang="en-US" sz="1200" b="1" dirty="0">
                <a:solidFill>
                  <a:srgbClr val="0070C0"/>
                </a:solidFill>
              </a:rPr>
              <a:t>print(msg)</a:t>
            </a:r>
          </a:p>
          <a:p>
            <a:pPr lvl="1"/>
            <a:r>
              <a:rPr lang="en-US" sz="1200" b="1" dirty="0">
                <a:solidFill>
                  <a:srgbClr val="0070C0"/>
                </a:solidFill>
              </a:rPr>
              <a:t>print(</a:t>
            </a:r>
            <a:r>
              <a:rPr lang="en-US" sz="1200" b="1" dirty="0" err="1">
                <a:solidFill>
                  <a:srgbClr val="0070C0"/>
                </a:solidFill>
              </a:rPr>
              <a:t>np.random.randint</a:t>
            </a:r>
            <a:r>
              <a:rPr lang="en-US" sz="1200" b="1" dirty="0">
                <a:solidFill>
                  <a:srgbClr val="0070C0"/>
                </a:solidFill>
              </a:rPr>
              <a:t>(1,9))</a:t>
            </a:r>
          </a:p>
          <a:p>
            <a:pPr lvl="1"/>
            <a:endParaRPr lang="en-US" sz="1200" b="1" dirty="0">
              <a:solidFill>
                <a:srgbClr val="0070C0"/>
              </a:solidFill>
            </a:endParaRPr>
          </a:p>
          <a:p>
            <a:pPr marL="171450" indent="-171450">
              <a:buFont typeface="Arial" panose="020B0604020202020204" pitchFamily="34" charset="0"/>
              <a:buChar char="•"/>
            </a:pPr>
            <a:r>
              <a:rPr lang="en-US" sz="1200" dirty="0"/>
              <a:t>You should see the message, "</a:t>
            </a:r>
            <a:r>
              <a:rPr lang="en-US" sz="1200" dirty="0" err="1"/>
              <a:t>ModuleNotFoundError</a:t>
            </a:r>
            <a:r>
              <a:rPr lang="en-US" sz="1200" dirty="0"/>
              <a:t>: No module named '</a:t>
            </a:r>
            <a:r>
              <a:rPr lang="en-US" sz="1200" dirty="0" err="1"/>
              <a:t>numpy</a:t>
            </a:r>
            <a:r>
              <a:rPr lang="en-US" sz="1200" dirty="0"/>
              <a:t>’”.</a:t>
            </a:r>
          </a:p>
          <a:p>
            <a:pPr marL="628650" lvl="1" indent="-171450">
              <a:buFont typeface="Arial" panose="020B0604020202020204" pitchFamily="34" charset="0"/>
              <a:buChar char="•"/>
            </a:pPr>
            <a:r>
              <a:rPr lang="en-US" sz="1200" dirty="0"/>
              <a:t>This message indicates that the required package isn't available in your interpreter</a:t>
            </a:r>
          </a:p>
          <a:p>
            <a:pPr marL="628650" lvl="1" indent="-171450">
              <a:buFont typeface="Arial" panose="020B0604020202020204" pitchFamily="34" charset="0"/>
              <a:buChar char="•"/>
            </a:pPr>
            <a:r>
              <a:rPr lang="en-US" sz="1200" dirty="0"/>
              <a:t>If you're using an Anaconda distribution or have previously installed the </a:t>
            </a:r>
            <a:r>
              <a:rPr lang="en-US" sz="1200" dirty="0" err="1"/>
              <a:t>numpy</a:t>
            </a:r>
            <a:r>
              <a:rPr lang="en-US" sz="1200" dirty="0"/>
              <a:t> package you may not see this message.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To install the </a:t>
            </a:r>
            <a:r>
              <a:rPr lang="en-US" sz="1200" dirty="0" err="1"/>
              <a:t>numpy</a:t>
            </a:r>
            <a:r>
              <a:rPr lang="en-US" sz="1200" dirty="0"/>
              <a:t> package:</a:t>
            </a:r>
          </a:p>
          <a:p>
            <a:pPr marL="628650" lvl="1" indent="-171450">
              <a:buFont typeface="Arial" panose="020B0604020202020204" pitchFamily="34" charset="0"/>
              <a:buChar char="•"/>
            </a:pPr>
            <a:r>
              <a:rPr lang="en-US" sz="1200" dirty="0"/>
              <a:t>Stop the debugger</a:t>
            </a:r>
          </a:p>
          <a:p>
            <a:pPr marL="628650" lvl="1" indent="-171450">
              <a:buFont typeface="Arial" panose="020B0604020202020204" pitchFamily="34" charset="0"/>
              <a:buChar char="•"/>
            </a:pPr>
            <a:r>
              <a:rPr lang="en-US" sz="1200" dirty="0"/>
              <a:t>Use the Command Palette to run Terminal: Create New Terminal (</a:t>
            </a:r>
            <a:r>
              <a:rPr lang="en-US" sz="1200" dirty="0" err="1"/>
              <a:t>Ctrl+Shift</a:t>
            </a:r>
            <a:r>
              <a:rPr lang="en-US" sz="1200" dirty="0"/>
              <a:t>+`)</a:t>
            </a:r>
          </a:p>
          <a:p>
            <a:pPr marL="628650" lvl="1" indent="-171450">
              <a:buFont typeface="Arial" panose="020B0604020202020204" pitchFamily="34" charset="0"/>
              <a:buChar char="•"/>
            </a:pPr>
            <a:r>
              <a:rPr lang="en-US" sz="1200" dirty="0"/>
              <a:t>This command opens a command prompt for your selected interpreter.</a:t>
            </a:r>
          </a:p>
          <a:p>
            <a:pPr marL="628650" lvl="1" indent="-171450">
              <a:buFont typeface="Arial" panose="020B0604020202020204" pitchFamily="34" charset="0"/>
              <a:buChar char="•"/>
            </a:pPr>
            <a:r>
              <a:rPr lang="en-US" sz="1200" dirty="0"/>
              <a:t>To install the required packages in your virtual environment, enter the following commands as appropriate for your operating system:</a:t>
            </a:r>
          </a:p>
          <a:p>
            <a:pPr marL="1143000" lvl="2" indent="-228600">
              <a:buFont typeface="+mj-lt"/>
              <a:buAutoNum type="arabicPeriod"/>
            </a:pPr>
            <a:r>
              <a:rPr lang="en-US" sz="1200" dirty="0"/>
              <a:t>Install the packages</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sp>
        <p:nvSpPr>
          <p:cNvPr id="3" name="TextBox 2">
            <a:extLst>
              <a:ext uri="{FF2B5EF4-FFF2-40B4-BE49-F238E27FC236}">
                <a16:creationId xmlns:a16="http://schemas.microsoft.com/office/drawing/2014/main" id="{E014E4D4-37A0-92EC-681E-918278D0B04A}"/>
              </a:ext>
            </a:extLst>
          </p:cNvPr>
          <p:cNvSpPr txBox="1"/>
          <p:nvPr/>
        </p:nvSpPr>
        <p:spPr>
          <a:xfrm>
            <a:off x="7469894" y="4449648"/>
            <a:ext cx="2946757" cy="2308324"/>
          </a:xfrm>
          <a:prstGeom prst="rect">
            <a:avLst/>
          </a:prstGeom>
          <a:noFill/>
          <a:ln>
            <a:solidFill>
              <a:srgbClr val="0070C0"/>
            </a:solidFill>
            <a:prstDash val="dash"/>
          </a:ln>
        </p:spPr>
        <p:txBody>
          <a:bodyPr wrap="square">
            <a:spAutoFit/>
          </a:bodyPr>
          <a:lstStyle/>
          <a:p>
            <a:r>
              <a:rPr lang="en-US" sz="1200" b="1" dirty="0">
                <a:solidFill>
                  <a:srgbClr val="0070C0"/>
                </a:solidFill>
              </a:rPr>
              <a:t># Don't use with Anaconda distributions because they include matplotlib already.</a:t>
            </a:r>
          </a:p>
          <a:p>
            <a:endParaRPr lang="en-US" sz="1200" b="1" dirty="0">
              <a:solidFill>
                <a:srgbClr val="0070C0"/>
              </a:solidFill>
            </a:endParaRPr>
          </a:p>
          <a:p>
            <a:r>
              <a:rPr lang="en-US" sz="1200" b="1" dirty="0">
                <a:solidFill>
                  <a:srgbClr val="0070C0"/>
                </a:solidFill>
              </a:rPr>
              <a:t># macOS</a:t>
            </a:r>
          </a:p>
          <a:p>
            <a:r>
              <a:rPr lang="en-US" sz="1200" b="1" dirty="0">
                <a:solidFill>
                  <a:srgbClr val="0070C0"/>
                </a:solidFill>
              </a:rPr>
              <a:t>python3 -m pip install </a:t>
            </a:r>
            <a:r>
              <a:rPr lang="en-US" sz="1200" b="1" dirty="0" err="1">
                <a:solidFill>
                  <a:srgbClr val="0070C0"/>
                </a:solidFill>
              </a:rPr>
              <a:t>numpy</a:t>
            </a:r>
            <a:endParaRPr lang="en-US" sz="1200" b="1" dirty="0">
              <a:solidFill>
                <a:srgbClr val="0070C0"/>
              </a:solidFill>
            </a:endParaRPr>
          </a:p>
          <a:p>
            <a:endParaRPr lang="en-US" sz="1200" b="1" dirty="0">
              <a:solidFill>
                <a:srgbClr val="0070C0"/>
              </a:solidFill>
            </a:endParaRPr>
          </a:p>
          <a:p>
            <a:r>
              <a:rPr lang="en-US" sz="1200" b="1" dirty="0">
                <a:solidFill>
                  <a:srgbClr val="0070C0"/>
                </a:solidFill>
              </a:rPr>
              <a:t># Windows (may require elevation)</a:t>
            </a:r>
          </a:p>
          <a:p>
            <a:r>
              <a:rPr lang="en-US" sz="1200" b="1" dirty="0">
                <a:solidFill>
                  <a:srgbClr val="0070C0"/>
                </a:solidFill>
              </a:rPr>
              <a:t>python -m pip install </a:t>
            </a:r>
            <a:r>
              <a:rPr lang="en-US" sz="1200" b="1" dirty="0" err="1">
                <a:solidFill>
                  <a:srgbClr val="0070C0"/>
                </a:solidFill>
              </a:rPr>
              <a:t>numpy</a:t>
            </a:r>
            <a:endParaRPr lang="en-US" sz="1200" b="1" dirty="0">
              <a:solidFill>
                <a:srgbClr val="0070C0"/>
              </a:solidFill>
            </a:endParaRPr>
          </a:p>
          <a:p>
            <a:endParaRPr lang="en-US" sz="1200" b="1" dirty="0">
              <a:solidFill>
                <a:srgbClr val="0070C0"/>
              </a:solidFill>
            </a:endParaRPr>
          </a:p>
          <a:p>
            <a:r>
              <a:rPr lang="en-US" sz="1200" b="1" dirty="0">
                <a:solidFill>
                  <a:srgbClr val="0070C0"/>
                </a:solidFill>
              </a:rPr>
              <a:t># Linux (Debian)</a:t>
            </a:r>
          </a:p>
          <a:p>
            <a:r>
              <a:rPr lang="en-US" sz="1200" b="1" dirty="0">
                <a:solidFill>
                  <a:srgbClr val="0070C0"/>
                </a:solidFill>
              </a:rPr>
              <a:t>apt-get install python3-tk</a:t>
            </a:r>
          </a:p>
          <a:p>
            <a:r>
              <a:rPr lang="en-US" sz="1200" b="1" dirty="0">
                <a:solidFill>
                  <a:srgbClr val="0070C0"/>
                </a:solidFill>
              </a:rPr>
              <a:t>python3 -m pip install </a:t>
            </a:r>
            <a:r>
              <a:rPr lang="en-US" sz="1200" b="1" dirty="0" err="1">
                <a:solidFill>
                  <a:srgbClr val="0070C0"/>
                </a:solidFill>
              </a:rPr>
              <a:t>numpy</a:t>
            </a:r>
            <a:endParaRPr lang="en-US" sz="1200" b="1" dirty="0">
              <a:solidFill>
                <a:srgbClr val="0070C0"/>
              </a:solidFill>
            </a:endParaRPr>
          </a:p>
        </p:txBody>
      </p:sp>
      <p:cxnSp>
        <p:nvCxnSpPr>
          <p:cNvPr id="6" name="Connector: Curved 5">
            <a:extLst>
              <a:ext uri="{FF2B5EF4-FFF2-40B4-BE49-F238E27FC236}">
                <a16:creationId xmlns:a16="http://schemas.microsoft.com/office/drawing/2014/main" id="{7FA7C922-3C18-9D75-8B74-85D61F112015}"/>
              </a:ext>
            </a:extLst>
          </p:cNvPr>
          <p:cNvCxnSpPr>
            <a:cxnSpLocks/>
            <a:endCxn id="3" idx="1"/>
          </p:cNvCxnSpPr>
          <p:nvPr/>
        </p:nvCxnSpPr>
        <p:spPr>
          <a:xfrm>
            <a:off x="3403600" y="5173133"/>
            <a:ext cx="4066294" cy="430677"/>
          </a:xfrm>
          <a:prstGeom prst="curvedConnector3">
            <a:avLst>
              <a:gd name="adj1" fmla="val 7686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9052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ERROR</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0" y="655576"/>
            <a:ext cx="6944189" cy="2308324"/>
          </a:xfrm>
          <a:prstGeom prst="rect">
            <a:avLst/>
          </a:prstGeom>
          <a:noFill/>
        </p:spPr>
        <p:txBody>
          <a:bodyPr wrap="square">
            <a:spAutoFit/>
          </a:bodyPr>
          <a:lstStyle/>
          <a:p>
            <a:pPr marL="171450" indent="-171450">
              <a:spcBef>
                <a:spcPts val="600"/>
              </a:spcBef>
              <a:spcAft>
                <a:spcPts val="600"/>
              </a:spcAft>
              <a:buFont typeface="Arial" panose="020B0604020202020204" pitchFamily="34" charset="0"/>
              <a:buChar char="•"/>
            </a:pPr>
            <a:r>
              <a:rPr lang="en-US" sz="1200" dirty="0"/>
              <a:t>While installing the below package:</a:t>
            </a:r>
          </a:p>
          <a:p>
            <a:pPr marL="628650" lvl="1" indent="-171450">
              <a:spcBef>
                <a:spcPts val="600"/>
              </a:spcBef>
              <a:spcAft>
                <a:spcPts val="600"/>
              </a:spcAft>
              <a:buFont typeface="Arial" panose="020B0604020202020204" pitchFamily="34" charset="0"/>
              <a:buChar char="•"/>
            </a:pPr>
            <a:r>
              <a:rPr lang="en-US" sz="1200" b="1" dirty="0" err="1">
                <a:solidFill>
                  <a:srgbClr val="0070C0"/>
                </a:solidFill>
              </a:rPr>
              <a:t>py</a:t>
            </a:r>
            <a:r>
              <a:rPr lang="en-US" sz="1200" b="1" dirty="0">
                <a:solidFill>
                  <a:srgbClr val="0070C0"/>
                </a:solidFill>
              </a:rPr>
              <a:t> -m pip install </a:t>
            </a:r>
            <a:r>
              <a:rPr lang="en-US" sz="1200" b="1" dirty="0" err="1">
                <a:solidFill>
                  <a:srgbClr val="0070C0"/>
                </a:solidFill>
              </a:rPr>
              <a:t>numpy</a:t>
            </a:r>
            <a:endParaRPr lang="en-US" sz="1200" b="1" dirty="0">
              <a:solidFill>
                <a:srgbClr val="0070C0"/>
              </a:solidFill>
            </a:endParaRPr>
          </a:p>
          <a:p>
            <a:pPr marL="171450" indent="-171450">
              <a:spcBef>
                <a:spcPts val="600"/>
              </a:spcBef>
              <a:spcAft>
                <a:spcPts val="600"/>
              </a:spcAft>
              <a:buFont typeface="Arial" panose="020B0604020202020204" pitchFamily="34" charset="0"/>
              <a:buChar char="•"/>
            </a:pPr>
            <a:r>
              <a:rPr lang="en-US" sz="1200" dirty="0"/>
              <a:t>The following </a:t>
            </a:r>
            <a:r>
              <a:rPr lang="en-US" sz="1200" dirty="0" err="1"/>
              <a:t>eror</a:t>
            </a:r>
            <a:r>
              <a:rPr lang="en-US" sz="1200" dirty="0"/>
              <a:t> is displayed:</a:t>
            </a:r>
          </a:p>
          <a:p>
            <a:pPr lvl="1">
              <a:spcBef>
                <a:spcPts val="600"/>
              </a:spcBef>
              <a:spcAft>
                <a:spcPts val="600"/>
              </a:spcAft>
            </a:pPr>
            <a:r>
              <a:rPr lang="en-US" sz="1200" dirty="0">
                <a:solidFill>
                  <a:srgbClr val="FF0000"/>
                </a:solidFill>
              </a:rPr>
              <a:t>Traceback (most recent call last):</a:t>
            </a:r>
          </a:p>
          <a:p>
            <a:pPr>
              <a:spcBef>
                <a:spcPts val="600"/>
              </a:spcBef>
              <a:spcAft>
                <a:spcPts val="600"/>
              </a:spcAft>
            </a:pPr>
            <a:r>
              <a:rPr lang="en-US" sz="1200" dirty="0">
                <a:solidFill>
                  <a:srgbClr val="FF0000"/>
                </a:solidFill>
              </a:rPr>
              <a:t>  	File "c:\Users\MariaPadiyapuramPadi\hello2\hello.py", line 4, in &lt;module&gt;</a:t>
            </a:r>
          </a:p>
          <a:p>
            <a:pPr>
              <a:spcBef>
                <a:spcPts val="600"/>
              </a:spcBef>
              <a:spcAft>
                <a:spcPts val="600"/>
              </a:spcAft>
            </a:pPr>
            <a:r>
              <a:rPr lang="en-US" sz="1200" dirty="0">
                <a:solidFill>
                  <a:srgbClr val="FF0000"/>
                </a:solidFill>
              </a:rPr>
              <a:t> 	   import </a:t>
            </a:r>
            <a:r>
              <a:rPr lang="en-US" sz="1200" dirty="0" err="1">
                <a:solidFill>
                  <a:srgbClr val="FF0000"/>
                </a:solidFill>
              </a:rPr>
              <a:t>numpy</a:t>
            </a:r>
            <a:r>
              <a:rPr lang="en-US" sz="1200" dirty="0">
                <a:solidFill>
                  <a:srgbClr val="FF0000"/>
                </a:solidFill>
              </a:rPr>
              <a:t> as np</a:t>
            </a:r>
          </a:p>
          <a:p>
            <a:pPr lvl="1">
              <a:spcBef>
                <a:spcPts val="600"/>
              </a:spcBef>
              <a:spcAft>
                <a:spcPts val="600"/>
              </a:spcAft>
            </a:pPr>
            <a:r>
              <a:rPr lang="en-US" sz="1200" dirty="0" err="1">
                <a:solidFill>
                  <a:srgbClr val="FF0000"/>
                </a:solidFill>
              </a:rPr>
              <a:t>ModuleNotFoundError</a:t>
            </a:r>
            <a:r>
              <a:rPr lang="en-US" sz="1200" dirty="0">
                <a:solidFill>
                  <a:srgbClr val="FF0000"/>
                </a:solidFill>
              </a:rPr>
              <a:t>: No module named '</a:t>
            </a:r>
            <a:r>
              <a:rPr lang="en-US" sz="1200" dirty="0" err="1">
                <a:solidFill>
                  <a:srgbClr val="FF0000"/>
                </a:solidFill>
              </a:rPr>
              <a:t>numpy</a:t>
            </a:r>
            <a:r>
              <a:rPr lang="en-US" sz="1200" dirty="0">
                <a:solidFill>
                  <a:srgbClr val="FF0000"/>
                </a:solidFill>
              </a:rPr>
              <a:t>’</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pic>
        <p:nvPicPr>
          <p:cNvPr id="5" name="Picture 4">
            <a:extLst>
              <a:ext uri="{FF2B5EF4-FFF2-40B4-BE49-F238E27FC236}">
                <a16:creationId xmlns:a16="http://schemas.microsoft.com/office/drawing/2014/main" id="{4E3B8A70-446E-F102-044A-DAED99F53DF8}"/>
              </a:ext>
            </a:extLst>
          </p:cNvPr>
          <p:cNvPicPr>
            <a:picLocks noChangeAspect="1"/>
          </p:cNvPicPr>
          <p:nvPr/>
        </p:nvPicPr>
        <p:blipFill rotWithShape="1">
          <a:blip r:embed="rId2"/>
          <a:srcRect b="25763"/>
          <a:stretch/>
        </p:blipFill>
        <p:spPr>
          <a:xfrm>
            <a:off x="6582311" y="765272"/>
            <a:ext cx="5486400" cy="1044466"/>
          </a:xfrm>
          <a:prstGeom prst="rect">
            <a:avLst/>
          </a:prstGeom>
        </p:spPr>
      </p:pic>
      <p:pic>
        <p:nvPicPr>
          <p:cNvPr id="9" name="Picture 8">
            <a:extLst>
              <a:ext uri="{FF2B5EF4-FFF2-40B4-BE49-F238E27FC236}">
                <a16:creationId xmlns:a16="http://schemas.microsoft.com/office/drawing/2014/main" id="{AEFDA829-3682-4ADE-E42F-A3124197CC81}"/>
              </a:ext>
            </a:extLst>
          </p:cNvPr>
          <p:cNvPicPr>
            <a:picLocks noChangeAspect="1"/>
          </p:cNvPicPr>
          <p:nvPr/>
        </p:nvPicPr>
        <p:blipFill>
          <a:blip r:embed="rId3"/>
          <a:stretch>
            <a:fillRect/>
          </a:stretch>
        </p:blipFill>
        <p:spPr>
          <a:xfrm>
            <a:off x="307289" y="4248278"/>
            <a:ext cx="5486400" cy="1652693"/>
          </a:xfrm>
          <a:prstGeom prst="rect">
            <a:avLst/>
          </a:prstGeom>
        </p:spPr>
      </p:pic>
      <p:cxnSp>
        <p:nvCxnSpPr>
          <p:cNvPr id="12" name="Connector: Curved 11">
            <a:extLst>
              <a:ext uri="{FF2B5EF4-FFF2-40B4-BE49-F238E27FC236}">
                <a16:creationId xmlns:a16="http://schemas.microsoft.com/office/drawing/2014/main" id="{D665C941-6C9E-3B14-6B0B-593F81781DE8}"/>
              </a:ext>
            </a:extLst>
          </p:cNvPr>
          <p:cNvCxnSpPr>
            <a:cxnSpLocks/>
          </p:cNvCxnSpPr>
          <p:nvPr/>
        </p:nvCxnSpPr>
        <p:spPr>
          <a:xfrm flipV="1">
            <a:off x="4283483" y="1287505"/>
            <a:ext cx="2209784" cy="566896"/>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81670A0-FB8F-AE65-4A79-BC807303C62C}"/>
              </a:ext>
            </a:extLst>
          </p:cNvPr>
          <p:cNvSpPr txBox="1"/>
          <p:nvPr/>
        </p:nvSpPr>
        <p:spPr>
          <a:xfrm>
            <a:off x="244010" y="6239845"/>
            <a:ext cx="6097712" cy="276999"/>
          </a:xfrm>
          <a:prstGeom prst="rect">
            <a:avLst/>
          </a:prstGeom>
          <a:noFill/>
        </p:spPr>
        <p:txBody>
          <a:bodyPr wrap="square">
            <a:spAutoFit/>
          </a:bodyPr>
          <a:lstStyle/>
          <a:p>
            <a:r>
              <a:rPr lang="en-US" sz="1200" dirty="0">
                <a:solidFill>
                  <a:srgbClr val="242424"/>
                </a:solidFill>
              </a:rPr>
              <a:t>N</a:t>
            </a:r>
            <a:r>
              <a:rPr lang="en-US" sz="1200" b="0" i="0" dirty="0">
                <a:solidFill>
                  <a:srgbClr val="242424"/>
                </a:solidFill>
                <a:effectLst/>
              </a:rPr>
              <a:t>ow, rerun the program, with or without the debugger, to view the output!</a:t>
            </a:r>
          </a:p>
        </p:txBody>
      </p:sp>
      <p:pic>
        <p:nvPicPr>
          <p:cNvPr id="19" name="Picture 18">
            <a:extLst>
              <a:ext uri="{FF2B5EF4-FFF2-40B4-BE49-F238E27FC236}">
                <a16:creationId xmlns:a16="http://schemas.microsoft.com/office/drawing/2014/main" id="{20C4E869-F0C7-2E21-A36E-CA9E33323405}"/>
              </a:ext>
            </a:extLst>
          </p:cNvPr>
          <p:cNvPicPr>
            <a:picLocks noChangeAspect="1"/>
          </p:cNvPicPr>
          <p:nvPr/>
        </p:nvPicPr>
        <p:blipFill>
          <a:blip r:embed="rId4"/>
          <a:stretch>
            <a:fillRect/>
          </a:stretch>
        </p:blipFill>
        <p:spPr>
          <a:xfrm>
            <a:off x="8412617" y="2304597"/>
            <a:ext cx="3657600" cy="4453375"/>
          </a:xfrm>
          <a:prstGeom prst="rect">
            <a:avLst/>
          </a:prstGeom>
        </p:spPr>
      </p:pic>
      <p:sp>
        <p:nvSpPr>
          <p:cNvPr id="21" name="TextBox 20">
            <a:extLst>
              <a:ext uri="{FF2B5EF4-FFF2-40B4-BE49-F238E27FC236}">
                <a16:creationId xmlns:a16="http://schemas.microsoft.com/office/drawing/2014/main" id="{35BF6C8C-7A15-78F5-CC30-BB6908ED34D7}"/>
              </a:ext>
            </a:extLst>
          </p:cNvPr>
          <p:cNvSpPr txBox="1"/>
          <p:nvPr/>
        </p:nvSpPr>
        <p:spPr>
          <a:xfrm>
            <a:off x="307289" y="3074357"/>
            <a:ext cx="6944189" cy="1292662"/>
          </a:xfrm>
          <a:prstGeom prst="rect">
            <a:avLst/>
          </a:prstGeom>
          <a:noFill/>
        </p:spPr>
        <p:txBody>
          <a:bodyPr wrap="square">
            <a:spAutoFit/>
          </a:bodyPr>
          <a:lstStyle/>
          <a:p>
            <a:pPr>
              <a:spcBef>
                <a:spcPts val="600"/>
              </a:spcBef>
              <a:spcAft>
                <a:spcPts val="600"/>
              </a:spcAft>
            </a:pPr>
            <a:r>
              <a:rPr lang="en-US" sz="1200" b="1" dirty="0"/>
              <a:t>Solution:</a:t>
            </a:r>
          </a:p>
          <a:p>
            <a:pPr marL="171450" indent="-171450">
              <a:spcBef>
                <a:spcPts val="600"/>
              </a:spcBef>
              <a:spcAft>
                <a:spcPts val="600"/>
              </a:spcAft>
              <a:buFont typeface="Arial" panose="020B0604020202020204" pitchFamily="34" charset="0"/>
              <a:buChar char="•"/>
            </a:pPr>
            <a:r>
              <a:rPr lang="en-US" sz="1200" dirty="0"/>
              <a:t>Restart the system and run the below</a:t>
            </a:r>
          </a:p>
          <a:p>
            <a:pPr marL="171450" indent="-171450">
              <a:spcBef>
                <a:spcPts val="600"/>
              </a:spcBef>
              <a:spcAft>
                <a:spcPts val="600"/>
              </a:spcAft>
              <a:buFont typeface="Arial" panose="020B0604020202020204" pitchFamily="34" charset="0"/>
              <a:buChar char="•"/>
            </a:pPr>
            <a:r>
              <a:rPr lang="en-US" sz="1200" b="1" dirty="0">
                <a:solidFill>
                  <a:srgbClr val="0070C0"/>
                </a:solidFill>
              </a:rPr>
              <a:t>python -m pip install </a:t>
            </a:r>
            <a:r>
              <a:rPr lang="en-US" sz="1200" b="1" dirty="0" err="1">
                <a:solidFill>
                  <a:srgbClr val="0070C0"/>
                </a:solidFill>
              </a:rPr>
              <a:t>numpy</a:t>
            </a:r>
            <a:endParaRPr lang="en-US" sz="1200" b="1" dirty="0">
              <a:solidFill>
                <a:srgbClr val="0070C0"/>
              </a:solidFill>
            </a:endParaRPr>
          </a:p>
          <a:p>
            <a:pPr marL="171450" indent="-171450">
              <a:spcBef>
                <a:spcPts val="600"/>
              </a:spcBef>
              <a:spcAft>
                <a:spcPts val="600"/>
              </a:spcAft>
              <a:buFont typeface="Arial" panose="020B0604020202020204" pitchFamily="34" charset="0"/>
              <a:buChar char="•"/>
            </a:pPr>
            <a:endParaRPr lang="en-US" sz="1200" dirty="0"/>
          </a:p>
        </p:txBody>
      </p:sp>
      <p:cxnSp>
        <p:nvCxnSpPr>
          <p:cNvPr id="24" name="Connector: Curved 23">
            <a:extLst>
              <a:ext uri="{FF2B5EF4-FFF2-40B4-BE49-F238E27FC236}">
                <a16:creationId xmlns:a16="http://schemas.microsoft.com/office/drawing/2014/main" id="{C7BD6668-7338-9C21-6D10-66EFE4A51C03}"/>
              </a:ext>
            </a:extLst>
          </p:cNvPr>
          <p:cNvCxnSpPr>
            <a:cxnSpLocks/>
          </p:cNvCxnSpPr>
          <p:nvPr/>
        </p:nvCxnSpPr>
        <p:spPr>
          <a:xfrm flipV="1">
            <a:off x="5174791" y="5074624"/>
            <a:ext cx="3237826" cy="1340497"/>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2C44DC2D-BF3B-427A-6613-C2581835C6A6}"/>
              </a:ext>
            </a:extLst>
          </p:cNvPr>
          <p:cNvCxnSpPr>
            <a:cxnSpLocks/>
          </p:cNvCxnSpPr>
          <p:nvPr/>
        </p:nvCxnSpPr>
        <p:spPr>
          <a:xfrm>
            <a:off x="3050489" y="3789268"/>
            <a:ext cx="665615" cy="357287"/>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084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1620748" y="3028890"/>
            <a:ext cx="8589196" cy="400110"/>
          </a:xfrm>
          <a:prstGeom prst="rect">
            <a:avLst/>
          </a:prstGeom>
          <a:solidFill>
            <a:schemeClr val="accent4">
              <a:lumMod val="40000"/>
              <a:lumOff val="60000"/>
            </a:schemeClr>
          </a:solidFill>
        </p:spPr>
        <p:txBody>
          <a:bodyPr wrap="square" rtlCol="0">
            <a:spAutoFit/>
          </a:bodyPr>
          <a:lstStyle/>
          <a:p>
            <a:pPr algn="ctr"/>
            <a:r>
              <a:rPr lang="en-US" sz="2000" dirty="0"/>
              <a:t>Python</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sp>
        <p:nvSpPr>
          <p:cNvPr id="3" name="TextBox 2">
            <a:extLst>
              <a:ext uri="{FF2B5EF4-FFF2-40B4-BE49-F238E27FC236}">
                <a16:creationId xmlns:a16="http://schemas.microsoft.com/office/drawing/2014/main" id="{9B46885D-0B1E-B69B-0E68-4843E04D33CB}"/>
              </a:ext>
            </a:extLst>
          </p:cNvPr>
          <p:cNvSpPr txBox="1"/>
          <p:nvPr/>
        </p:nvSpPr>
        <p:spPr>
          <a:xfrm>
            <a:off x="1620748" y="3801706"/>
            <a:ext cx="8180798" cy="923330"/>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Ref1: </a:t>
            </a:r>
            <a:r>
              <a:rPr lang="en-US" sz="1800" b="0" i="0" u="none" strike="noStrike" dirty="0">
                <a:solidFill>
                  <a:srgbClr val="000000"/>
                </a:solidFill>
                <a:effectLst/>
                <a:latin typeface="Calibri" panose="020F0502020204030204" pitchFamily="34" charset="0"/>
                <a:hlinkClick r:id="rId2"/>
              </a:rPr>
              <a:t>https://www.geeksforgeeks.org/encapsulation-in-python/</a:t>
            </a:r>
            <a:endParaRPr lang="en-US" sz="1800" b="0" i="0" u="none" strike="noStrike" dirty="0">
              <a:solidFill>
                <a:srgbClr val="000000"/>
              </a:solidFill>
              <a:effectLst/>
              <a:latin typeface="Calibri" panose="020F0502020204030204" pitchFamily="34" charset="0"/>
            </a:endParaRP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Ref2: https://www.w3schools.com/python/</a:t>
            </a:r>
            <a:endParaRPr lang="en-US" dirty="0"/>
          </a:p>
        </p:txBody>
      </p:sp>
    </p:spTree>
    <p:extLst>
      <p:ext uri="{BB962C8B-B14F-4D97-AF65-F5344CB8AC3E}">
        <p14:creationId xmlns:p14="http://schemas.microsoft.com/office/powerpoint/2010/main" val="140089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D1A1E4-BF5F-AF26-9910-C2860C996381}"/>
              </a:ext>
            </a:extLst>
          </p:cNvPr>
          <p:cNvSpPr txBox="1"/>
          <p:nvPr/>
        </p:nvSpPr>
        <p:spPr>
          <a:xfrm>
            <a:off x="2579571" y="2970123"/>
            <a:ext cx="7036067" cy="461665"/>
          </a:xfrm>
          <a:prstGeom prst="rect">
            <a:avLst/>
          </a:prstGeom>
          <a:solidFill>
            <a:schemeClr val="accent4">
              <a:lumMod val="20000"/>
              <a:lumOff val="80000"/>
            </a:schemeClr>
          </a:solidFill>
        </p:spPr>
        <p:txBody>
          <a:bodyPr wrap="square" rtlCol="0">
            <a:spAutoFit/>
          </a:bodyPr>
          <a:lstStyle/>
          <a:p>
            <a:pPr algn="ctr"/>
            <a:r>
              <a:rPr lang="en-US" sz="2400" dirty="0"/>
              <a:t>Python – Basics</a:t>
            </a:r>
          </a:p>
        </p:txBody>
      </p:sp>
    </p:spTree>
    <p:extLst>
      <p:ext uri="{BB962C8B-B14F-4D97-AF65-F5344CB8AC3E}">
        <p14:creationId xmlns:p14="http://schemas.microsoft.com/office/powerpoint/2010/main" val="1819545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What is python &amp; why python</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https://www.w3schools.com/python/python_intro.asp</a:t>
            </a:r>
          </a:p>
        </p:txBody>
      </p:sp>
      <p:sp>
        <p:nvSpPr>
          <p:cNvPr id="3" name="TextBox 2">
            <a:extLst>
              <a:ext uri="{FF2B5EF4-FFF2-40B4-BE49-F238E27FC236}">
                <a16:creationId xmlns:a16="http://schemas.microsoft.com/office/drawing/2014/main" id="{D54A3E31-2F8C-4C8F-F47E-FF01FACB4DF6}"/>
              </a:ext>
            </a:extLst>
          </p:cNvPr>
          <p:cNvSpPr txBox="1"/>
          <p:nvPr/>
        </p:nvSpPr>
        <p:spPr>
          <a:xfrm>
            <a:off x="244011" y="1023990"/>
            <a:ext cx="6097712" cy="1569660"/>
          </a:xfrm>
          <a:prstGeom prst="rect">
            <a:avLst/>
          </a:prstGeom>
          <a:noFill/>
        </p:spPr>
        <p:txBody>
          <a:bodyPr wrap="square">
            <a:spAutoFit/>
          </a:bodyPr>
          <a:lstStyle/>
          <a:p>
            <a:pPr marL="171450" indent="-171450">
              <a:buFont typeface="Arial" panose="020B0604020202020204" pitchFamily="34" charset="0"/>
              <a:buChar char="•"/>
            </a:pPr>
            <a:r>
              <a:rPr lang="en-US" sz="1200" dirty="0"/>
              <a:t>Python is a popular programming language</a:t>
            </a:r>
          </a:p>
          <a:p>
            <a:pPr marL="171450" indent="-171450">
              <a:buFont typeface="Arial" panose="020B0604020202020204" pitchFamily="34" charset="0"/>
              <a:buChar char="•"/>
            </a:pPr>
            <a:r>
              <a:rPr lang="en-US" sz="1200" dirty="0"/>
              <a:t>It was created by Guido van Rossum, and released in 1991</a:t>
            </a:r>
          </a:p>
          <a:p>
            <a:pPr marL="171450" indent="-171450">
              <a:buFont typeface="Arial" panose="020B0604020202020204" pitchFamily="34" charset="0"/>
              <a:buChar char="•"/>
            </a:pPr>
            <a:endParaRPr lang="en-US" sz="1200" dirty="0"/>
          </a:p>
          <a:p>
            <a:r>
              <a:rPr lang="en-US" sz="1200" b="1" dirty="0"/>
              <a:t>It is used for:</a:t>
            </a:r>
          </a:p>
          <a:p>
            <a:pPr marL="171450" indent="-171450">
              <a:buFont typeface="Arial" panose="020B0604020202020204" pitchFamily="34" charset="0"/>
              <a:buChar char="•"/>
            </a:pPr>
            <a:r>
              <a:rPr lang="en-US" sz="1200" dirty="0"/>
              <a:t>web development (server-side)</a:t>
            </a:r>
          </a:p>
          <a:p>
            <a:pPr marL="171450" indent="-171450">
              <a:buFont typeface="Arial" panose="020B0604020202020204" pitchFamily="34" charset="0"/>
              <a:buChar char="•"/>
            </a:pPr>
            <a:r>
              <a:rPr lang="en-US" sz="1200" dirty="0"/>
              <a:t>software development</a:t>
            </a:r>
          </a:p>
          <a:p>
            <a:pPr marL="171450" indent="-171450">
              <a:buFont typeface="Arial" panose="020B0604020202020204" pitchFamily="34" charset="0"/>
              <a:buChar char="•"/>
            </a:pPr>
            <a:r>
              <a:rPr lang="en-US" sz="1200" dirty="0"/>
              <a:t>mathematics</a:t>
            </a:r>
          </a:p>
          <a:p>
            <a:pPr marL="171450" indent="-171450">
              <a:buFont typeface="Arial" panose="020B0604020202020204" pitchFamily="34" charset="0"/>
              <a:buChar char="•"/>
            </a:pPr>
            <a:r>
              <a:rPr lang="en-US" sz="1200" dirty="0"/>
              <a:t>system scripting</a:t>
            </a:r>
          </a:p>
        </p:txBody>
      </p:sp>
      <p:sp>
        <p:nvSpPr>
          <p:cNvPr id="7" name="TextBox 6">
            <a:extLst>
              <a:ext uri="{FF2B5EF4-FFF2-40B4-BE49-F238E27FC236}">
                <a16:creationId xmlns:a16="http://schemas.microsoft.com/office/drawing/2014/main" id="{FA768469-EC25-C4BC-8138-8A108B1BDE82}"/>
              </a:ext>
            </a:extLst>
          </p:cNvPr>
          <p:cNvSpPr txBox="1"/>
          <p:nvPr/>
        </p:nvSpPr>
        <p:spPr>
          <a:xfrm>
            <a:off x="244011" y="2971688"/>
            <a:ext cx="5334856" cy="3231654"/>
          </a:xfrm>
          <a:prstGeom prst="rect">
            <a:avLst/>
          </a:prstGeom>
          <a:noFill/>
        </p:spPr>
        <p:txBody>
          <a:bodyPr wrap="square">
            <a:spAutoFit/>
          </a:bodyPr>
          <a:lstStyle/>
          <a:p>
            <a:r>
              <a:rPr lang="en-US" sz="1200" b="1" dirty="0"/>
              <a:t>What can Python do?</a:t>
            </a:r>
          </a:p>
          <a:p>
            <a:pPr marL="171450" indent="-171450">
              <a:buFont typeface="Arial" panose="020B0604020202020204" pitchFamily="34" charset="0"/>
              <a:buChar char="•"/>
            </a:pPr>
            <a:r>
              <a:rPr lang="en-US" sz="1200" dirty="0"/>
              <a:t>Python can be used on a server to create web applications.</a:t>
            </a:r>
          </a:p>
          <a:p>
            <a:pPr marL="171450" indent="-171450">
              <a:buFont typeface="Arial" panose="020B0604020202020204" pitchFamily="34" charset="0"/>
              <a:buChar char="•"/>
            </a:pPr>
            <a:r>
              <a:rPr lang="en-US" sz="1200" dirty="0"/>
              <a:t>Python can be used alongside software to create workflows.</a:t>
            </a:r>
          </a:p>
          <a:p>
            <a:pPr marL="171450" indent="-171450">
              <a:buFont typeface="Arial" panose="020B0604020202020204" pitchFamily="34" charset="0"/>
              <a:buChar char="•"/>
            </a:pPr>
            <a:r>
              <a:rPr lang="en-US" sz="1200" dirty="0"/>
              <a:t>Python can connect to database systems. It can also read and modify files.</a:t>
            </a:r>
          </a:p>
          <a:p>
            <a:pPr marL="171450" indent="-171450">
              <a:buFont typeface="Arial" panose="020B0604020202020204" pitchFamily="34" charset="0"/>
              <a:buChar char="•"/>
            </a:pPr>
            <a:r>
              <a:rPr lang="en-US" sz="1200" dirty="0"/>
              <a:t>Python can be used to handle big data and perform complex mathematics.</a:t>
            </a:r>
          </a:p>
          <a:p>
            <a:pPr marL="171450" indent="-171450">
              <a:buFont typeface="Arial" panose="020B0604020202020204" pitchFamily="34" charset="0"/>
              <a:buChar char="•"/>
            </a:pPr>
            <a:r>
              <a:rPr lang="en-US" sz="1200" dirty="0"/>
              <a:t>Python can be used for rapid prototyping, or for production-ready software development.</a:t>
            </a:r>
          </a:p>
          <a:p>
            <a:pPr marL="171450" indent="-171450">
              <a:buFont typeface="Arial" panose="020B0604020202020204" pitchFamily="34" charset="0"/>
              <a:buChar char="•"/>
            </a:pPr>
            <a:endParaRPr lang="en-US" sz="1200" dirty="0"/>
          </a:p>
          <a:p>
            <a:r>
              <a:rPr lang="en-US" sz="1200" b="1" dirty="0"/>
              <a:t>Why Python?</a:t>
            </a:r>
          </a:p>
          <a:p>
            <a:pPr marL="171450" indent="-171450">
              <a:buFont typeface="Arial" panose="020B0604020202020204" pitchFamily="34" charset="0"/>
              <a:buChar char="•"/>
            </a:pPr>
            <a:r>
              <a:rPr lang="en-US" sz="1200" dirty="0"/>
              <a:t>Python works on different platforms (Windows, Mac, Linux, Raspberry Pi, </a:t>
            </a:r>
            <a:r>
              <a:rPr lang="en-US" sz="1200" dirty="0" err="1"/>
              <a:t>etc</a:t>
            </a:r>
            <a:r>
              <a:rPr lang="en-US" sz="1200" dirty="0"/>
              <a:t>).</a:t>
            </a:r>
          </a:p>
          <a:p>
            <a:pPr marL="171450" indent="-171450">
              <a:buFont typeface="Arial" panose="020B0604020202020204" pitchFamily="34" charset="0"/>
              <a:buChar char="•"/>
            </a:pPr>
            <a:r>
              <a:rPr lang="en-US" sz="1200" dirty="0"/>
              <a:t>Python has a simple syntax similar to the English language.</a:t>
            </a:r>
          </a:p>
          <a:p>
            <a:pPr marL="171450" indent="-171450">
              <a:buFont typeface="Arial" panose="020B0604020202020204" pitchFamily="34" charset="0"/>
              <a:buChar char="•"/>
            </a:pPr>
            <a:r>
              <a:rPr lang="en-US" sz="1200" dirty="0"/>
              <a:t>Python has syntax that allows developers to write programs with fewer lines than some other programming languages.</a:t>
            </a:r>
          </a:p>
          <a:p>
            <a:pPr marL="171450" indent="-171450">
              <a:buFont typeface="Arial" panose="020B0604020202020204" pitchFamily="34" charset="0"/>
              <a:buChar char="•"/>
            </a:pPr>
            <a:r>
              <a:rPr lang="en-US" sz="1200" dirty="0"/>
              <a:t>Python runs on an interpreter system, meaning that code can be executed as soon as it is written. This means that prototyping can be very quick.</a:t>
            </a:r>
          </a:p>
          <a:p>
            <a:pPr marL="171450" indent="-171450">
              <a:buFont typeface="Arial" panose="020B0604020202020204" pitchFamily="34" charset="0"/>
              <a:buChar char="•"/>
            </a:pPr>
            <a:r>
              <a:rPr lang="en-US" sz="1200" dirty="0"/>
              <a:t>Python can be treated in a procedural way, an object-oriented way or a functional way.</a:t>
            </a:r>
          </a:p>
        </p:txBody>
      </p:sp>
      <p:sp>
        <p:nvSpPr>
          <p:cNvPr id="8" name="TextBox 7">
            <a:extLst>
              <a:ext uri="{FF2B5EF4-FFF2-40B4-BE49-F238E27FC236}">
                <a16:creationId xmlns:a16="http://schemas.microsoft.com/office/drawing/2014/main" id="{E0FD4792-4080-2FB1-91EF-972373FDA74F}"/>
              </a:ext>
            </a:extLst>
          </p:cNvPr>
          <p:cNvSpPr txBox="1"/>
          <p:nvPr/>
        </p:nvSpPr>
        <p:spPr>
          <a:xfrm>
            <a:off x="6239577" y="2863957"/>
            <a:ext cx="4955566" cy="3231654"/>
          </a:xfrm>
          <a:prstGeom prst="rect">
            <a:avLst/>
          </a:prstGeom>
          <a:noFill/>
        </p:spPr>
        <p:txBody>
          <a:bodyPr wrap="square">
            <a:spAutoFit/>
          </a:bodyPr>
          <a:lstStyle/>
          <a:p>
            <a:r>
              <a:rPr lang="en-US" sz="1200" b="1" dirty="0"/>
              <a:t>Good to know</a:t>
            </a:r>
          </a:p>
          <a:p>
            <a:pPr marL="171450" indent="-171450">
              <a:buFont typeface="Arial" panose="020B0604020202020204" pitchFamily="34" charset="0"/>
              <a:buChar char="•"/>
            </a:pPr>
            <a:r>
              <a:rPr lang="en-US" sz="1200" dirty="0"/>
              <a:t>The most recent major version of Python is Python 3, which we shall be using in this tutorial. However, Python 2, although not being updated with anything other than security updates, is still quite popular.</a:t>
            </a:r>
          </a:p>
          <a:p>
            <a:pPr marL="171450" indent="-171450">
              <a:buFont typeface="Arial" panose="020B0604020202020204" pitchFamily="34" charset="0"/>
              <a:buChar char="•"/>
            </a:pPr>
            <a:r>
              <a:rPr lang="en-US" sz="1200" dirty="0"/>
              <a:t>In this tutorial Python will be written in a text editor. It is possible to write Python in an Integrated Development Environment, such as </a:t>
            </a:r>
            <a:r>
              <a:rPr lang="en-US" sz="1200" dirty="0" err="1"/>
              <a:t>Thonny</a:t>
            </a:r>
            <a:r>
              <a:rPr lang="en-US" sz="1200" dirty="0"/>
              <a:t>, </a:t>
            </a:r>
            <a:r>
              <a:rPr lang="en-US" sz="1200" dirty="0" err="1"/>
              <a:t>Pycharm</a:t>
            </a:r>
            <a:r>
              <a:rPr lang="en-US" sz="1200" dirty="0"/>
              <a:t>, </a:t>
            </a:r>
            <a:r>
              <a:rPr lang="en-US" sz="1200" dirty="0" err="1"/>
              <a:t>Netbeans</a:t>
            </a:r>
            <a:r>
              <a:rPr lang="en-US" sz="1200" dirty="0"/>
              <a:t> or Eclipse which are particularly useful when managing larger collections of Python files.</a:t>
            </a:r>
          </a:p>
          <a:p>
            <a:pPr marL="171450" indent="-171450">
              <a:buFont typeface="Arial" panose="020B0604020202020204" pitchFamily="34" charset="0"/>
              <a:buChar char="•"/>
            </a:pPr>
            <a:endParaRPr lang="en-US" sz="1200" dirty="0"/>
          </a:p>
          <a:p>
            <a:r>
              <a:rPr lang="en-US" sz="1200" b="1" dirty="0"/>
              <a:t>Python Syntax compared to other programming languages</a:t>
            </a:r>
          </a:p>
          <a:p>
            <a:pPr marL="171450" indent="-171450">
              <a:buFont typeface="Arial" panose="020B0604020202020204" pitchFamily="34" charset="0"/>
              <a:buChar char="•"/>
            </a:pPr>
            <a:r>
              <a:rPr lang="en-US" sz="1200" dirty="0"/>
              <a:t>Python was designed for readability, and has some similarities to the English language with influence from mathematics.</a:t>
            </a:r>
          </a:p>
          <a:p>
            <a:pPr marL="171450" indent="-171450">
              <a:buFont typeface="Arial" panose="020B0604020202020204" pitchFamily="34" charset="0"/>
              <a:buChar char="•"/>
            </a:pPr>
            <a:r>
              <a:rPr lang="en-US" sz="1200" dirty="0"/>
              <a:t>Python uses new lines to complete a command, as opposed to other programming languages which often use semicolons or parentheses.</a:t>
            </a:r>
          </a:p>
          <a:p>
            <a:pPr marL="171450" indent="-171450">
              <a:buFont typeface="Arial" panose="020B0604020202020204" pitchFamily="34" charset="0"/>
              <a:buChar char="•"/>
            </a:pPr>
            <a:r>
              <a:rPr lang="en-US" sz="1200" dirty="0"/>
              <a:t>Python relies on indentation, using whitespace, to define scope; such as the scope of loops, functions and classes. Other programming languages often use curly-brackets for this purpose.</a:t>
            </a:r>
          </a:p>
        </p:txBody>
      </p:sp>
    </p:spTree>
    <p:extLst>
      <p:ext uri="{BB962C8B-B14F-4D97-AF65-F5344CB8AC3E}">
        <p14:creationId xmlns:p14="http://schemas.microsoft.com/office/powerpoint/2010/main" val="297913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syntax</a:t>
            </a:r>
          </a:p>
        </p:txBody>
      </p:sp>
      <p:sp>
        <p:nvSpPr>
          <p:cNvPr id="3" name="TextBox 2">
            <a:extLst>
              <a:ext uri="{FF2B5EF4-FFF2-40B4-BE49-F238E27FC236}">
                <a16:creationId xmlns:a16="http://schemas.microsoft.com/office/drawing/2014/main" id="{85CE9733-4E7C-565D-CACF-71AC30F25CB7}"/>
              </a:ext>
            </a:extLst>
          </p:cNvPr>
          <p:cNvSpPr txBox="1"/>
          <p:nvPr/>
        </p:nvSpPr>
        <p:spPr>
          <a:xfrm>
            <a:off x="252515" y="701007"/>
            <a:ext cx="4872520" cy="2308324"/>
          </a:xfrm>
          <a:prstGeom prst="rect">
            <a:avLst/>
          </a:prstGeom>
          <a:noFill/>
        </p:spPr>
        <p:txBody>
          <a:bodyPr wrap="square">
            <a:spAutoFit/>
          </a:bodyPr>
          <a:lstStyle/>
          <a:p>
            <a:r>
              <a:rPr lang="en-US" sz="1200" b="1" dirty="0"/>
              <a:t>Execute Python Syntax</a:t>
            </a:r>
          </a:p>
          <a:p>
            <a:pPr marL="228600" indent="-228600">
              <a:buFont typeface="+mj-lt"/>
              <a:buAutoNum type="arabicPeriod"/>
            </a:pPr>
            <a:r>
              <a:rPr lang="en-US" sz="1200" dirty="0"/>
              <a:t>Python syntax can be executed by writing directly in the Command Line: </a:t>
            </a:r>
          </a:p>
          <a:p>
            <a:pPr marL="685800" lvl="1" indent="-228600">
              <a:buFont typeface="Arial" panose="020B0604020202020204" pitchFamily="34" charset="0"/>
              <a:buChar char="•"/>
            </a:pPr>
            <a:r>
              <a:rPr lang="en-US" sz="1200" dirty="0">
                <a:solidFill>
                  <a:srgbClr val="0070C0"/>
                </a:solidFill>
              </a:rPr>
              <a:t>&gt;&gt;&gt; print("Hello, World!")</a:t>
            </a:r>
          </a:p>
          <a:p>
            <a:pPr marL="685800" lvl="1" indent="-228600">
              <a:buFont typeface="Arial" panose="020B0604020202020204" pitchFamily="34" charset="0"/>
              <a:buChar char="•"/>
            </a:pPr>
            <a:r>
              <a:rPr lang="en-US" sz="1200" dirty="0">
                <a:solidFill>
                  <a:srgbClr val="0070C0"/>
                </a:solidFill>
              </a:rPr>
              <a:t>Hello, World! </a:t>
            </a:r>
          </a:p>
          <a:p>
            <a:pPr marL="228600" indent="-228600">
              <a:buFont typeface="+mj-lt"/>
              <a:buAutoNum type="arabicPeriod"/>
            </a:pPr>
            <a:endParaRPr lang="en-US" sz="1200" dirty="0">
              <a:solidFill>
                <a:srgbClr val="0070C0"/>
              </a:solidFill>
            </a:endParaRPr>
          </a:p>
          <a:p>
            <a:pPr marL="228600" indent="-228600">
              <a:buFont typeface="+mj-lt"/>
              <a:buAutoNum type="arabicPeriod"/>
            </a:pPr>
            <a:r>
              <a:rPr lang="en-US" sz="1200" dirty="0"/>
              <a:t>Or by creating a python file on the server, using the .</a:t>
            </a:r>
            <a:r>
              <a:rPr lang="en-US" sz="1200" dirty="0" err="1"/>
              <a:t>py</a:t>
            </a:r>
            <a:r>
              <a:rPr lang="en-US" sz="1200" dirty="0"/>
              <a:t> file extension, and running it in the Command Line:</a:t>
            </a:r>
          </a:p>
          <a:p>
            <a:pPr marL="628650" lvl="1" indent="-171450">
              <a:buFont typeface="Arial" panose="020B0604020202020204" pitchFamily="34" charset="0"/>
              <a:buChar char="•"/>
            </a:pPr>
            <a:r>
              <a:rPr lang="en-US" sz="1200" dirty="0">
                <a:solidFill>
                  <a:srgbClr val="0070C0"/>
                </a:solidFill>
              </a:rPr>
              <a:t>PS C:\Users\MariaPadiyapuramPadi\hello2&gt; python python-basics.py</a:t>
            </a:r>
          </a:p>
          <a:p>
            <a:pPr marL="628650" lvl="1" indent="-171450">
              <a:buFont typeface="Arial" panose="020B0604020202020204" pitchFamily="34" charset="0"/>
              <a:buChar char="•"/>
            </a:pPr>
            <a:r>
              <a:rPr lang="en-US" sz="1200" dirty="0">
                <a:solidFill>
                  <a:srgbClr val="0070C0"/>
                </a:solidFill>
              </a:rPr>
              <a:t>Hello, World!</a:t>
            </a:r>
          </a:p>
          <a:p>
            <a:pPr marL="628650" lvl="1" indent="-171450">
              <a:buFont typeface="Arial" panose="020B0604020202020204" pitchFamily="34" charset="0"/>
              <a:buChar char="•"/>
            </a:pPr>
            <a:r>
              <a:rPr lang="en-US" sz="1200" dirty="0"/>
              <a:t>Note</a:t>
            </a:r>
            <a:r>
              <a:rPr lang="en-US" sz="1200" dirty="0">
                <a:solidFill>
                  <a:srgbClr val="0070C0"/>
                </a:solidFill>
              </a:rPr>
              <a:t>: python-basics.py file</a:t>
            </a:r>
            <a:r>
              <a:rPr lang="en-US" sz="1200" dirty="0"/>
              <a:t> was created in VS Studio</a:t>
            </a:r>
          </a:p>
          <a:p>
            <a:endParaRPr lang="en-US" sz="1200" dirty="0"/>
          </a:p>
        </p:txBody>
      </p:sp>
      <p:sp>
        <p:nvSpPr>
          <p:cNvPr id="6" name="TextBox 5">
            <a:extLst>
              <a:ext uri="{FF2B5EF4-FFF2-40B4-BE49-F238E27FC236}">
                <a16:creationId xmlns:a16="http://schemas.microsoft.com/office/drawing/2014/main" id="{3BC720F7-FC43-4F5C-AC55-61CCFA710DB2}"/>
              </a:ext>
            </a:extLst>
          </p:cNvPr>
          <p:cNvSpPr txBox="1"/>
          <p:nvPr/>
        </p:nvSpPr>
        <p:spPr>
          <a:xfrm>
            <a:off x="252514" y="3141005"/>
            <a:ext cx="4872519" cy="3185487"/>
          </a:xfrm>
          <a:prstGeom prst="rect">
            <a:avLst/>
          </a:prstGeom>
          <a:noFill/>
        </p:spPr>
        <p:txBody>
          <a:bodyPr wrap="square">
            <a:spAutoFit/>
          </a:bodyPr>
          <a:lstStyle/>
          <a:p>
            <a:pPr>
              <a:spcBef>
                <a:spcPts val="600"/>
              </a:spcBef>
            </a:pPr>
            <a:r>
              <a:rPr lang="en-US" sz="1200" b="1" dirty="0"/>
              <a:t>Python Indentation</a:t>
            </a:r>
          </a:p>
          <a:p>
            <a:pPr marL="171450" indent="-171450">
              <a:spcBef>
                <a:spcPts val="600"/>
              </a:spcBef>
              <a:buFont typeface="Arial" panose="020B0604020202020204" pitchFamily="34" charset="0"/>
              <a:buChar char="•"/>
            </a:pPr>
            <a:r>
              <a:rPr lang="en-US" sz="1200" dirty="0"/>
              <a:t>Indentation refers to the spaces at the beginning of a code line.</a:t>
            </a:r>
          </a:p>
          <a:p>
            <a:pPr marL="171450" indent="-171450">
              <a:spcBef>
                <a:spcPts val="600"/>
              </a:spcBef>
              <a:buFont typeface="Arial" panose="020B0604020202020204" pitchFamily="34" charset="0"/>
              <a:buChar char="•"/>
            </a:pPr>
            <a:r>
              <a:rPr lang="en-US" sz="1200" dirty="0"/>
              <a:t>Where in other programming languages the indentation in code is for readability only, the indentation in Python is very important.</a:t>
            </a:r>
          </a:p>
          <a:p>
            <a:pPr marL="171450" indent="-171450">
              <a:spcBef>
                <a:spcPts val="600"/>
              </a:spcBef>
              <a:buFont typeface="Arial" panose="020B0604020202020204" pitchFamily="34" charset="0"/>
              <a:buChar char="•"/>
            </a:pPr>
            <a:r>
              <a:rPr lang="en-US" sz="1200" dirty="0"/>
              <a:t>Python uses indentation to indicate a block of code.</a:t>
            </a:r>
          </a:p>
          <a:p>
            <a:pPr marL="628650" lvl="1" indent="-171450">
              <a:spcBef>
                <a:spcPts val="600"/>
              </a:spcBef>
              <a:buFont typeface="Arial" panose="020B0604020202020204" pitchFamily="34" charset="0"/>
              <a:buChar char="•"/>
            </a:pPr>
            <a:r>
              <a:rPr lang="en-US" sz="1200" dirty="0">
                <a:solidFill>
                  <a:srgbClr val="0070C0"/>
                </a:solidFill>
              </a:rPr>
              <a:t>Example</a:t>
            </a:r>
          </a:p>
          <a:p>
            <a:pPr marL="628650" lvl="1" indent="-171450">
              <a:spcBef>
                <a:spcPts val="600"/>
              </a:spcBef>
              <a:buFont typeface="Arial" panose="020B0604020202020204" pitchFamily="34" charset="0"/>
              <a:buChar char="•"/>
            </a:pPr>
            <a:r>
              <a:rPr lang="en-US" sz="1200" dirty="0">
                <a:solidFill>
                  <a:srgbClr val="0070C0"/>
                </a:solidFill>
              </a:rPr>
              <a:t>if 5 &gt; 2:</a:t>
            </a:r>
          </a:p>
          <a:p>
            <a:pPr marL="628650" lvl="1" indent="-171450">
              <a:spcBef>
                <a:spcPts val="600"/>
              </a:spcBef>
              <a:buFont typeface="Arial" panose="020B0604020202020204" pitchFamily="34" charset="0"/>
              <a:buChar char="•"/>
            </a:pPr>
            <a:r>
              <a:rPr lang="en-US" sz="1200" dirty="0">
                <a:solidFill>
                  <a:srgbClr val="0070C0"/>
                </a:solidFill>
              </a:rPr>
              <a:t>print("Five is greater than two!")</a:t>
            </a:r>
          </a:p>
          <a:p>
            <a:pPr marL="171450" indent="-171450">
              <a:spcBef>
                <a:spcPts val="600"/>
              </a:spcBef>
              <a:buFont typeface="Arial" panose="020B0604020202020204" pitchFamily="34" charset="0"/>
              <a:buChar char="•"/>
            </a:pPr>
            <a:r>
              <a:rPr lang="en-US" sz="1200" dirty="0"/>
              <a:t>Python will give you an error if you skip the indentation</a:t>
            </a:r>
          </a:p>
          <a:p>
            <a:pPr marL="171450" indent="-171450">
              <a:spcBef>
                <a:spcPts val="600"/>
              </a:spcBef>
              <a:buFont typeface="Arial" panose="020B0604020202020204" pitchFamily="34" charset="0"/>
              <a:buChar char="•"/>
            </a:pPr>
            <a:r>
              <a:rPr lang="en-US" sz="1200" b="0" i="0" dirty="0">
                <a:solidFill>
                  <a:srgbClr val="000000"/>
                </a:solidFill>
                <a:effectLst/>
                <a:latin typeface="Verdana" panose="020B0604030504040204" pitchFamily="34" charset="0"/>
              </a:rPr>
              <a:t>The number of spaces is up to you as a programmer, the most common use is four, but it has to be at least one</a:t>
            </a:r>
          </a:p>
          <a:p>
            <a:pPr marL="171450" indent="-171450">
              <a:spcBef>
                <a:spcPts val="600"/>
              </a:spcBef>
              <a:buFont typeface="Arial" panose="020B0604020202020204" pitchFamily="34" charset="0"/>
              <a:buChar char="•"/>
            </a:pPr>
            <a:r>
              <a:rPr lang="en-US" sz="1200" b="0" i="0" dirty="0">
                <a:solidFill>
                  <a:srgbClr val="000000"/>
                </a:solidFill>
                <a:effectLst/>
                <a:latin typeface="Verdana" panose="020B0604030504040204" pitchFamily="34" charset="0"/>
              </a:rPr>
              <a:t>You have to use the same number of spaces in the same block of code, otherwise Python will give you an error</a:t>
            </a:r>
            <a:endParaRPr lang="en-US" sz="1200" dirty="0"/>
          </a:p>
        </p:txBody>
      </p:sp>
      <p:sp>
        <p:nvSpPr>
          <p:cNvPr id="10" name="TextBox 9">
            <a:extLst>
              <a:ext uri="{FF2B5EF4-FFF2-40B4-BE49-F238E27FC236}">
                <a16:creationId xmlns:a16="http://schemas.microsoft.com/office/drawing/2014/main" id="{B1EDBDC9-3AE1-FD82-0369-46E9C9319C70}"/>
              </a:ext>
            </a:extLst>
          </p:cNvPr>
          <p:cNvSpPr txBox="1"/>
          <p:nvPr/>
        </p:nvSpPr>
        <p:spPr>
          <a:xfrm>
            <a:off x="6863135" y="965419"/>
            <a:ext cx="4243227" cy="1384995"/>
          </a:xfrm>
          <a:prstGeom prst="rect">
            <a:avLst/>
          </a:prstGeom>
          <a:noFill/>
        </p:spPr>
        <p:txBody>
          <a:bodyPr wrap="square">
            <a:spAutoFit/>
          </a:bodyPr>
          <a:lstStyle/>
          <a:p>
            <a:r>
              <a:rPr lang="en-US" sz="1200" b="1" dirty="0"/>
              <a:t>Python Variables</a:t>
            </a:r>
          </a:p>
          <a:p>
            <a:pPr marL="171450" indent="-171450">
              <a:buFont typeface="Arial" panose="020B0604020202020204" pitchFamily="34" charset="0"/>
              <a:buChar char="•"/>
            </a:pPr>
            <a:r>
              <a:rPr lang="en-US" sz="1200" dirty="0"/>
              <a:t>In Python, variables are created when you assign a value to it:</a:t>
            </a:r>
          </a:p>
          <a:p>
            <a:endParaRPr lang="en-US" sz="1200" dirty="0"/>
          </a:p>
          <a:p>
            <a:pPr marL="171450" indent="-171450">
              <a:buFont typeface="Arial" panose="020B0604020202020204" pitchFamily="34" charset="0"/>
              <a:buChar char="•"/>
            </a:pPr>
            <a:r>
              <a:rPr lang="en-US" sz="1200" dirty="0">
                <a:solidFill>
                  <a:srgbClr val="002060"/>
                </a:solidFill>
              </a:rPr>
              <a:t>Example: Variables in Python:</a:t>
            </a:r>
          </a:p>
          <a:p>
            <a:pPr marL="628650" lvl="1" indent="-171450">
              <a:buFont typeface="Arial" panose="020B0604020202020204" pitchFamily="34" charset="0"/>
              <a:buChar char="•"/>
            </a:pPr>
            <a:r>
              <a:rPr lang="en-US" sz="1200" dirty="0">
                <a:solidFill>
                  <a:srgbClr val="0070C0"/>
                </a:solidFill>
              </a:rPr>
              <a:t>x = 5</a:t>
            </a:r>
          </a:p>
          <a:p>
            <a:pPr marL="628650" lvl="1" indent="-171450">
              <a:buFont typeface="Arial" panose="020B0604020202020204" pitchFamily="34" charset="0"/>
              <a:buChar char="•"/>
            </a:pPr>
            <a:r>
              <a:rPr lang="en-US" sz="1200" dirty="0">
                <a:solidFill>
                  <a:srgbClr val="0070C0"/>
                </a:solidFill>
              </a:rPr>
              <a:t>y = "Hello, World!“</a:t>
            </a:r>
          </a:p>
          <a:p>
            <a:pPr marL="171450" indent="-171450">
              <a:buFont typeface="Arial" panose="020B0604020202020204" pitchFamily="34" charset="0"/>
              <a:buChar char="•"/>
            </a:pPr>
            <a:r>
              <a:rPr lang="en-US" sz="1200" b="0" i="0" dirty="0">
                <a:solidFill>
                  <a:srgbClr val="000000"/>
                </a:solidFill>
                <a:effectLst/>
                <a:latin typeface="Verdana" panose="020B0604030504040204" pitchFamily="34" charset="0"/>
              </a:rPr>
              <a:t>Python has no command for declaring a variable</a:t>
            </a:r>
            <a:endParaRPr lang="en-US" sz="1200" dirty="0">
              <a:solidFill>
                <a:srgbClr val="0070C0"/>
              </a:solidFill>
            </a:endParaRPr>
          </a:p>
        </p:txBody>
      </p:sp>
      <p:sp>
        <p:nvSpPr>
          <p:cNvPr id="11" name="TextBox 10">
            <a:extLst>
              <a:ext uri="{FF2B5EF4-FFF2-40B4-BE49-F238E27FC236}">
                <a16:creationId xmlns:a16="http://schemas.microsoft.com/office/drawing/2014/main" id="{B77E9D4B-3A28-6F4E-A4F2-A9587AB96EEA}"/>
              </a:ext>
            </a:extLst>
          </p:cNvPr>
          <p:cNvSpPr txBox="1"/>
          <p:nvPr/>
        </p:nvSpPr>
        <p:spPr>
          <a:xfrm>
            <a:off x="6863135" y="2662819"/>
            <a:ext cx="4243227" cy="3046988"/>
          </a:xfrm>
          <a:prstGeom prst="rect">
            <a:avLst/>
          </a:prstGeom>
          <a:noFill/>
        </p:spPr>
        <p:txBody>
          <a:bodyPr wrap="square">
            <a:spAutoFit/>
          </a:bodyPr>
          <a:lstStyle/>
          <a:p>
            <a:r>
              <a:rPr lang="en-US" sz="1200" b="1" dirty="0"/>
              <a:t>Comments</a:t>
            </a:r>
          </a:p>
          <a:p>
            <a:pPr marL="171450" indent="-171450">
              <a:buFont typeface="Arial" panose="020B0604020202020204" pitchFamily="34" charset="0"/>
              <a:buChar char="•"/>
            </a:pPr>
            <a:r>
              <a:rPr lang="en-US" sz="1200" dirty="0"/>
              <a:t>Python has commenting capability for the purpose of in-code documentation.</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Comments start with a #, and Python will render the rest of the line as a comment</a:t>
            </a:r>
          </a:p>
          <a:p>
            <a:pPr marL="171450" indent="-171450">
              <a:buFont typeface="Arial" panose="020B0604020202020204" pitchFamily="34" charset="0"/>
              <a:buChar char="•"/>
            </a:pPr>
            <a:r>
              <a:rPr lang="en-US" sz="1200" dirty="0"/>
              <a:t>Example: Comments in Python</a:t>
            </a:r>
          </a:p>
          <a:p>
            <a:pPr marL="628650" lvl="1" indent="-171450">
              <a:buFont typeface="Arial" panose="020B0604020202020204" pitchFamily="34" charset="0"/>
              <a:buChar char="•"/>
            </a:pPr>
            <a:r>
              <a:rPr lang="en-US" sz="1200" b="0" i="0" dirty="0">
                <a:solidFill>
                  <a:srgbClr val="008000"/>
                </a:solidFill>
                <a:effectLst/>
                <a:latin typeface="Consolas" panose="020B0609020204030204" pitchFamily="49" charset="0"/>
              </a:rPr>
              <a:t>#This is a comment.</a:t>
            </a:r>
            <a:br>
              <a:rPr lang="en-US" sz="1200" b="0" i="0" dirty="0">
                <a:solidFill>
                  <a:srgbClr val="008000"/>
                </a:solidFill>
                <a:effectLst/>
                <a:latin typeface="Consolas" panose="020B0609020204030204" pitchFamily="49" charset="0"/>
              </a:rPr>
            </a:br>
            <a:r>
              <a:rPr lang="en-US" sz="1200" b="0" i="0" dirty="0">
                <a:solidFill>
                  <a:srgbClr val="0000CD"/>
                </a:solidFill>
                <a:effectLst/>
                <a:latin typeface="Consolas" panose="020B0609020204030204" pitchFamily="49" charset="0"/>
              </a:rPr>
              <a:t>print</a:t>
            </a:r>
            <a:r>
              <a:rPr lang="en-US" sz="1200" b="0" i="0" dirty="0">
                <a:solidFill>
                  <a:srgbClr val="000000"/>
                </a:solidFill>
                <a:effectLst/>
                <a:latin typeface="Consolas" panose="020B0609020204030204" pitchFamily="49" charset="0"/>
              </a:rPr>
              <a:t>(</a:t>
            </a:r>
            <a:r>
              <a:rPr lang="en-US" sz="1200" b="0" i="0" dirty="0">
                <a:solidFill>
                  <a:srgbClr val="A52A2A"/>
                </a:solidFill>
                <a:effectLst/>
                <a:latin typeface="Consolas" panose="020B0609020204030204" pitchFamily="49" charset="0"/>
              </a:rPr>
              <a:t>"Hello, World!"</a:t>
            </a:r>
            <a:r>
              <a:rPr lang="en-US" sz="1200" b="0" i="0" dirty="0">
                <a:solidFill>
                  <a:srgbClr val="000000"/>
                </a:solidFill>
                <a:effectLst/>
                <a:latin typeface="Consolas" panose="020B0609020204030204" pitchFamily="49" charset="0"/>
              </a:rPr>
              <a:t>)</a:t>
            </a:r>
          </a:p>
          <a:p>
            <a:pPr marL="628650" lvl="1" indent="-171450">
              <a:buFont typeface="Arial" panose="020B0604020202020204" pitchFamily="34" charset="0"/>
              <a:buChar char="•"/>
            </a:pPr>
            <a:endParaRPr lang="en-US" sz="1200" dirty="0">
              <a:solidFill>
                <a:srgbClr val="000000"/>
              </a:solidFill>
              <a:latin typeface="Consolas" panose="020B0609020204030204" pitchFamily="49" charset="0"/>
            </a:endParaRPr>
          </a:p>
          <a:p>
            <a:pPr marL="171450" indent="-171450">
              <a:buFont typeface="Arial" panose="020B0604020202020204" pitchFamily="34" charset="0"/>
              <a:buChar char="•"/>
            </a:pPr>
            <a:r>
              <a:rPr lang="en-US" sz="1200" dirty="0">
                <a:solidFill>
                  <a:srgbClr val="000000"/>
                </a:solidFill>
                <a:latin typeface="Verdana" panose="020B0604030504040204" pitchFamily="34" charset="0"/>
              </a:rPr>
              <a:t>M</a:t>
            </a:r>
            <a:r>
              <a:rPr lang="en-US" sz="1200" b="0" i="0" dirty="0">
                <a:solidFill>
                  <a:srgbClr val="000000"/>
                </a:solidFill>
                <a:effectLst/>
                <a:latin typeface="Verdana" panose="020B0604030504040204" pitchFamily="34" charset="0"/>
              </a:rPr>
              <a:t>ultiline string to make the multiline comment:</a:t>
            </a:r>
          </a:p>
          <a:p>
            <a:pPr marL="628650" lvl="1" indent="-171450">
              <a:buFont typeface="Arial" panose="020B0604020202020204" pitchFamily="34" charset="0"/>
              <a:buChar char="•"/>
            </a:pP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This is a comment</a:t>
            </a:r>
          </a:p>
          <a:p>
            <a:pPr marL="628650" lvl="1" indent="-171450">
              <a:buFont typeface="Arial" panose="020B0604020202020204" pitchFamily="34" charset="0"/>
              <a:buChar char="•"/>
            </a:pPr>
            <a:r>
              <a:rPr lang="en-US" sz="1200" dirty="0">
                <a:solidFill>
                  <a:srgbClr val="0070C0"/>
                </a:solidFill>
              </a:rPr>
              <a:t>written in </a:t>
            </a:r>
          </a:p>
          <a:p>
            <a:pPr marL="628650" lvl="1" indent="-171450">
              <a:buFont typeface="Arial" panose="020B0604020202020204" pitchFamily="34" charset="0"/>
              <a:buChar char="•"/>
            </a:pPr>
            <a:r>
              <a:rPr lang="en-US" sz="1200" dirty="0">
                <a:solidFill>
                  <a:srgbClr val="0070C0"/>
                </a:solidFill>
              </a:rPr>
              <a:t>more than just one line</a:t>
            </a:r>
          </a:p>
          <a:p>
            <a:pPr marL="628650" lvl="1" indent="-171450">
              <a:buFont typeface="Arial" panose="020B0604020202020204" pitchFamily="34" charset="0"/>
              <a:buChar char="•"/>
            </a:pPr>
            <a:r>
              <a:rPr lang="en-US" sz="1200" dirty="0">
                <a:solidFill>
                  <a:srgbClr val="0070C0"/>
                </a:solidFill>
              </a:rPr>
              <a:t>"""</a:t>
            </a:r>
          </a:p>
        </p:txBody>
      </p:sp>
    </p:spTree>
    <p:extLst>
      <p:ext uri="{BB962C8B-B14F-4D97-AF65-F5344CB8AC3E}">
        <p14:creationId xmlns:p14="http://schemas.microsoft.com/office/powerpoint/2010/main" val="2690510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comments</a:t>
            </a:r>
          </a:p>
        </p:txBody>
      </p:sp>
      <p:sp>
        <p:nvSpPr>
          <p:cNvPr id="3" name="TextBox 2">
            <a:extLst>
              <a:ext uri="{FF2B5EF4-FFF2-40B4-BE49-F238E27FC236}">
                <a16:creationId xmlns:a16="http://schemas.microsoft.com/office/drawing/2014/main" id="{495D332B-3B9A-A2F5-3A12-D5BAC26516E0}"/>
              </a:ext>
            </a:extLst>
          </p:cNvPr>
          <p:cNvSpPr txBox="1"/>
          <p:nvPr/>
        </p:nvSpPr>
        <p:spPr>
          <a:xfrm>
            <a:off x="244011" y="756427"/>
            <a:ext cx="4256070" cy="4970591"/>
          </a:xfrm>
          <a:prstGeom prst="rect">
            <a:avLst/>
          </a:prstGeom>
          <a:noFill/>
        </p:spPr>
        <p:txBody>
          <a:bodyPr wrap="square">
            <a:spAutoFit/>
          </a:bodyPr>
          <a:lstStyle/>
          <a:p>
            <a:pPr marL="285750" indent="-285750">
              <a:buFont typeface="Arial" panose="020B0604020202020204" pitchFamily="34" charset="0"/>
              <a:buChar char="•"/>
            </a:pPr>
            <a:r>
              <a:rPr lang="en-US" sz="1200" dirty="0">
                <a:latin typeface="+mj-lt"/>
              </a:rPr>
              <a:t>Comments can be used to explain Python code.</a:t>
            </a:r>
          </a:p>
          <a:p>
            <a:pPr marL="285750" indent="-285750">
              <a:buFont typeface="Arial" panose="020B0604020202020204" pitchFamily="34" charset="0"/>
              <a:buChar char="•"/>
            </a:pPr>
            <a:endParaRPr lang="en-US" sz="1200" dirty="0">
              <a:latin typeface="+mj-lt"/>
            </a:endParaRPr>
          </a:p>
          <a:p>
            <a:pPr marL="285750" indent="-285750">
              <a:buFont typeface="Arial" panose="020B0604020202020204" pitchFamily="34" charset="0"/>
              <a:buChar char="•"/>
            </a:pPr>
            <a:r>
              <a:rPr lang="en-US" sz="1200" dirty="0">
                <a:latin typeface="+mj-lt"/>
              </a:rPr>
              <a:t>Comments can be used to make the code more readable.</a:t>
            </a:r>
          </a:p>
          <a:p>
            <a:pPr marL="285750" indent="-285750">
              <a:buFont typeface="Arial" panose="020B0604020202020204" pitchFamily="34" charset="0"/>
              <a:buChar char="•"/>
            </a:pPr>
            <a:endParaRPr lang="en-US" sz="1200" dirty="0">
              <a:latin typeface="+mj-lt"/>
            </a:endParaRPr>
          </a:p>
          <a:p>
            <a:pPr marL="285750" indent="-285750">
              <a:buFont typeface="Arial" panose="020B0604020202020204" pitchFamily="34" charset="0"/>
              <a:buChar char="•"/>
            </a:pPr>
            <a:r>
              <a:rPr lang="en-US" sz="1200" dirty="0">
                <a:latin typeface="+mj-lt"/>
              </a:rPr>
              <a:t>Comments can be used to prevent execution when testing code.</a:t>
            </a:r>
          </a:p>
          <a:p>
            <a:pPr marL="285750" indent="-285750">
              <a:spcBef>
                <a:spcPts val="600"/>
              </a:spcBef>
              <a:buFont typeface="Arial" panose="020B0604020202020204" pitchFamily="34" charset="0"/>
              <a:buChar char="•"/>
            </a:pPr>
            <a:endParaRPr lang="en-US" sz="1200" dirty="0">
              <a:latin typeface="+mj-lt"/>
            </a:endParaRPr>
          </a:p>
          <a:p>
            <a:pPr>
              <a:spcBef>
                <a:spcPts val="600"/>
              </a:spcBef>
            </a:pPr>
            <a:r>
              <a:rPr lang="en-US" sz="1200" b="1" dirty="0">
                <a:latin typeface="+mj-lt"/>
              </a:rPr>
              <a:t>Creating a Comment</a:t>
            </a:r>
          </a:p>
          <a:p>
            <a:pPr marL="285750" indent="-285750">
              <a:spcBef>
                <a:spcPts val="600"/>
              </a:spcBef>
              <a:buFont typeface="Arial" panose="020B0604020202020204" pitchFamily="34" charset="0"/>
              <a:buChar char="•"/>
            </a:pPr>
            <a:r>
              <a:rPr lang="en-US" sz="1200" dirty="0">
                <a:latin typeface="+mj-lt"/>
              </a:rPr>
              <a:t>Comments starts with a #, and Python will ignore them:</a:t>
            </a:r>
          </a:p>
          <a:p>
            <a:pPr marL="742950" lvl="1" indent="-285750">
              <a:spcBef>
                <a:spcPts val="600"/>
              </a:spcBef>
              <a:buFont typeface="Arial" panose="020B0604020202020204" pitchFamily="34" charset="0"/>
              <a:buChar char="•"/>
            </a:pPr>
            <a:r>
              <a:rPr lang="en-US" sz="1200" dirty="0">
                <a:latin typeface="+mj-lt"/>
              </a:rPr>
              <a:t>Example</a:t>
            </a:r>
          </a:p>
          <a:p>
            <a:pPr marL="742950" lvl="1" indent="-285750">
              <a:spcBef>
                <a:spcPts val="600"/>
              </a:spcBef>
              <a:buFont typeface="Arial" panose="020B0604020202020204" pitchFamily="34" charset="0"/>
              <a:buChar char="•"/>
            </a:pPr>
            <a:r>
              <a:rPr lang="en-US" sz="1200" dirty="0">
                <a:solidFill>
                  <a:srgbClr val="0070C0"/>
                </a:solidFill>
                <a:latin typeface="+mj-lt"/>
              </a:rPr>
              <a:t>#This is a comment</a:t>
            </a:r>
          </a:p>
          <a:p>
            <a:pPr marL="742950" lvl="1" indent="-285750">
              <a:spcBef>
                <a:spcPts val="600"/>
              </a:spcBef>
              <a:buFont typeface="Arial" panose="020B0604020202020204" pitchFamily="34" charset="0"/>
              <a:buChar char="•"/>
            </a:pPr>
            <a:r>
              <a:rPr lang="en-US" sz="1200" dirty="0">
                <a:solidFill>
                  <a:srgbClr val="0070C0"/>
                </a:solidFill>
                <a:latin typeface="+mj-lt"/>
              </a:rPr>
              <a:t>print("Hello, World!")</a:t>
            </a:r>
          </a:p>
          <a:p>
            <a:pPr marL="285750" indent="-285750">
              <a:spcBef>
                <a:spcPts val="600"/>
              </a:spcBef>
              <a:buFont typeface="Arial" panose="020B0604020202020204" pitchFamily="34" charset="0"/>
              <a:buChar char="•"/>
            </a:pPr>
            <a:r>
              <a:rPr lang="en-US" sz="1200" b="0" i="0" dirty="0">
                <a:solidFill>
                  <a:srgbClr val="000000"/>
                </a:solidFill>
                <a:effectLst/>
                <a:latin typeface="+mj-lt"/>
              </a:rPr>
              <a:t>Comments can be placed at the end of a line, and Python will ignore the rest of the line:</a:t>
            </a:r>
          </a:p>
          <a:p>
            <a:pPr marL="742950" lvl="1" indent="-285750">
              <a:spcBef>
                <a:spcPts val="600"/>
              </a:spcBef>
              <a:buFont typeface="Arial" panose="020B0604020202020204" pitchFamily="34" charset="0"/>
              <a:buChar char="•"/>
            </a:pPr>
            <a:r>
              <a:rPr lang="en-US" sz="1200" dirty="0">
                <a:latin typeface="+mj-lt"/>
              </a:rPr>
              <a:t>Example</a:t>
            </a:r>
          </a:p>
          <a:p>
            <a:pPr marL="742950" lvl="1" indent="-285750">
              <a:spcBef>
                <a:spcPts val="600"/>
              </a:spcBef>
              <a:buFont typeface="Arial" panose="020B0604020202020204" pitchFamily="34" charset="0"/>
              <a:buChar char="•"/>
            </a:pPr>
            <a:r>
              <a:rPr lang="en-US" sz="1200" dirty="0">
                <a:solidFill>
                  <a:srgbClr val="0070C0"/>
                </a:solidFill>
                <a:latin typeface="+mj-lt"/>
              </a:rPr>
              <a:t>print("Hello, World!") #This is a comment</a:t>
            </a:r>
          </a:p>
          <a:p>
            <a:pPr marL="285750" indent="-285750">
              <a:spcBef>
                <a:spcPts val="600"/>
              </a:spcBef>
              <a:buFont typeface="Arial" panose="020B0604020202020204" pitchFamily="34" charset="0"/>
              <a:buChar char="•"/>
            </a:pPr>
            <a:r>
              <a:rPr lang="en-US" sz="1200" dirty="0">
                <a:latin typeface="+mj-lt"/>
              </a:rPr>
              <a:t>A comment does not have to be text that explains the code, it can also be used to prevent Python from executing code:</a:t>
            </a:r>
          </a:p>
          <a:p>
            <a:pPr marL="742950" lvl="1" indent="-285750">
              <a:spcBef>
                <a:spcPts val="600"/>
              </a:spcBef>
              <a:buFont typeface="Arial" panose="020B0604020202020204" pitchFamily="34" charset="0"/>
              <a:buChar char="•"/>
            </a:pPr>
            <a:r>
              <a:rPr lang="en-US" sz="1200" dirty="0">
                <a:latin typeface="+mj-lt"/>
              </a:rPr>
              <a:t>Example</a:t>
            </a:r>
          </a:p>
          <a:p>
            <a:pPr marL="742950" lvl="1" indent="-285750">
              <a:spcBef>
                <a:spcPts val="600"/>
              </a:spcBef>
              <a:buFont typeface="Arial" panose="020B0604020202020204" pitchFamily="34" charset="0"/>
              <a:buChar char="•"/>
            </a:pPr>
            <a:r>
              <a:rPr lang="en-US" sz="1200" dirty="0">
                <a:solidFill>
                  <a:srgbClr val="0070C0"/>
                </a:solidFill>
                <a:latin typeface="+mj-lt"/>
              </a:rPr>
              <a:t>#print("Hello, World!")</a:t>
            </a:r>
          </a:p>
          <a:p>
            <a:pPr marL="742950" lvl="1" indent="-285750">
              <a:spcBef>
                <a:spcPts val="600"/>
              </a:spcBef>
              <a:buFont typeface="Arial" panose="020B0604020202020204" pitchFamily="34" charset="0"/>
              <a:buChar char="•"/>
            </a:pPr>
            <a:r>
              <a:rPr lang="en-US" sz="1200" dirty="0">
                <a:solidFill>
                  <a:srgbClr val="0070C0"/>
                </a:solidFill>
                <a:latin typeface="+mj-lt"/>
              </a:rPr>
              <a:t>print("Cheers, Mate!")</a:t>
            </a:r>
          </a:p>
        </p:txBody>
      </p:sp>
      <p:sp>
        <p:nvSpPr>
          <p:cNvPr id="6" name="TextBox 5">
            <a:extLst>
              <a:ext uri="{FF2B5EF4-FFF2-40B4-BE49-F238E27FC236}">
                <a16:creationId xmlns:a16="http://schemas.microsoft.com/office/drawing/2014/main" id="{FDF9CFE5-125F-753F-AA66-40B57A311A36}"/>
              </a:ext>
            </a:extLst>
          </p:cNvPr>
          <p:cNvSpPr txBox="1"/>
          <p:nvPr/>
        </p:nvSpPr>
        <p:spPr>
          <a:xfrm>
            <a:off x="5850277" y="1810561"/>
            <a:ext cx="6097712" cy="4154984"/>
          </a:xfrm>
          <a:prstGeom prst="rect">
            <a:avLst/>
          </a:prstGeom>
          <a:noFill/>
        </p:spPr>
        <p:txBody>
          <a:bodyPr wrap="square">
            <a:spAutoFit/>
          </a:bodyPr>
          <a:lstStyle/>
          <a:p>
            <a:r>
              <a:rPr lang="en-US" sz="1200" b="1" dirty="0"/>
              <a:t>Multiline Comments</a:t>
            </a:r>
          </a:p>
          <a:p>
            <a:pPr marL="171450" indent="-171450">
              <a:buFont typeface="Arial" panose="020B0604020202020204" pitchFamily="34" charset="0"/>
              <a:buChar char="•"/>
            </a:pPr>
            <a:r>
              <a:rPr lang="en-US" sz="1200" dirty="0"/>
              <a:t>Python does not really have a syntax for multiline comments.</a:t>
            </a:r>
          </a:p>
          <a:p>
            <a:pPr marL="171450" indent="-171450">
              <a:buFont typeface="Arial" panose="020B0604020202020204" pitchFamily="34" charset="0"/>
              <a:buChar char="•"/>
            </a:pPr>
            <a:r>
              <a:rPr lang="en-US" sz="1200" dirty="0"/>
              <a:t>To add a multiline comment you could insert a # for each line:</a:t>
            </a:r>
          </a:p>
          <a:p>
            <a:pPr marL="171450" indent="-171450">
              <a:buFont typeface="Arial" panose="020B0604020202020204" pitchFamily="34" charset="0"/>
              <a:buChar char="•"/>
            </a:pPr>
            <a:endParaRPr lang="en-US" sz="1200" dirty="0"/>
          </a:p>
          <a:p>
            <a:pPr marL="628650" lvl="1" indent="-171450">
              <a:buFont typeface="Arial" panose="020B0604020202020204" pitchFamily="34" charset="0"/>
              <a:buChar char="•"/>
            </a:pPr>
            <a:r>
              <a:rPr lang="en-US" sz="1200" dirty="0"/>
              <a:t>Example</a:t>
            </a:r>
          </a:p>
          <a:p>
            <a:pPr marL="628650" lvl="1" indent="-171450">
              <a:buFont typeface="Arial" panose="020B0604020202020204" pitchFamily="34" charset="0"/>
              <a:buChar char="•"/>
            </a:pPr>
            <a:r>
              <a:rPr lang="en-US" sz="1200" dirty="0">
                <a:solidFill>
                  <a:srgbClr val="0070C0"/>
                </a:solidFill>
              </a:rPr>
              <a:t>#This is a comment</a:t>
            </a:r>
          </a:p>
          <a:p>
            <a:pPr marL="628650" lvl="1" indent="-171450">
              <a:buFont typeface="Arial" panose="020B0604020202020204" pitchFamily="34" charset="0"/>
              <a:buChar char="•"/>
            </a:pPr>
            <a:r>
              <a:rPr lang="en-US" sz="1200" dirty="0">
                <a:solidFill>
                  <a:srgbClr val="0070C0"/>
                </a:solidFill>
              </a:rPr>
              <a:t>#written in</a:t>
            </a:r>
          </a:p>
          <a:p>
            <a:pPr marL="628650" lvl="1" indent="-171450">
              <a:buFont typeface="Arial" panose="020B0604020202020204" pitchFamily="34" charset="0"/>
              <a:buChar char="•"/>
            </a:pPr>
            <a:r>
              <a:rPr lang="en-US" sz="1200" dirty="0">
                <a:solidFill>
                  <a:srgbClr val="0070C0"/>
                </a:solidFill>
              </a:rPr>
              <a:t>#more than just one line</a:t>
            </a:r>
          </a:p>
          <a:p>
            <a:pPr marL="628650" lvl="1" indent="-171450">
              <a:buFont typeface="Arial" panose="020B0604020202020204" pitchFamily="34" charset="0"/>
              <a:buChar char="•"/>
            </a:pPr>
            <a:r>
              <a:rPr lang="en-US" sz="1200" dirty="0">
                <a:solidFill>
                  <a:srgbClr val="0070C0"/>
                </a:solidFill>
              </a:rPr>
              <a:t>print("Hello, World!")</a:t>
            </a:r>
          </a:p>
          <a:p>
            <a:pPr marL="628650" lvl="1" indent="-171450">
              <a:buFont typeface="Arial" panose="020B0604020202020204" pitchFamily="34" charset="0"/>
              <a:buChar char="•"/>
            </a:pPr>
            <a:endParaRPr lang="en-US" sz="1200" dirty="0">
              <a:solidFill>
                <a:srgbClr val="0070C0"/>
              </a:solidFill>
            </a:endParaRPr>
          </a:p>
          <a:p>
            <a:pPr marL="171450" indent="-171450">
              <a:buFont typeface="Arial" panose="020B0604020202020204" pitchFamily="34" charset="0"/>
              <a:buChar char="•"/>
            </a:pPr>
            <a:r>
              <a:rPr lang="en-US" sz="1200" dirty="0"/>
              <a:t>Or, not quite as intended, you can use a multiline string.</a:t>
            </a:r>
          </a:p>
          <a:p>
            <a:pPr marL="171450" indent="-171450">
              <a:buFont typeface="Arial" panose="020B0604020202020204" pitchFamily="34" charset="0"/>
              <a:buChar char="•"/>
            </a:pPr>
            <a:r>
              <a:rPr lang="en-US" sz="1200" dirty="0"/>
              <a:t>Since Python will ignore string literals that are not assigned to a variable, you can add a multiline string (triple quotes) in your code, and place your comment inside it:</a:t>
            </a:r>
          </a:p>
          <a:p>
            <a:pPr marL="628650" lvl="1" indent="-171450">
              <a:buFont typeface="Arial" panose="020B0604020202020204" pitchFamily="34" charset="0"/>
              <a:buChar char="•"/>
            </a:pPr>
            <a:r>
              <a:rPr lang="en-US" sz="1200" dirty="0"/>
              <a:t>Example</a:t>
            </a:r>
          </a:p>
          <a:p>
            <a:pPr marL="628650" lvl="1" indent="-171450">
              <a:buFont typeface="Arial" panose="020B0604020202020204" pitchFamily="34" charset="0"/>
              <a:buChar char="•"/>
            </a:pP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This is a comment</a:t>
            </a:r>
          </a:p>
          <a:p>
            <a:pPr marL="628650" lvl="1" indent="-171450">
              <a:buFont typeface="Arial" panose="020B0604020202020204" pitchFamily="34" charset="0"/>
              <a:buChar char="•"/>
            </a:pPr>
            <a:r>
              <a:rPr lang="en-US" sz="1200" dirty="0">
                <a:solidFill>
                  <a:srgbClr val="0070C0"/>
                </a:solidFill>
              </a:rPr>
              <a:t>written in</a:t>
            </a:r>
          </a:p>
          <a:p>
            <a:pPr marL="628650" lvl="1" indent="-171450">
              <a:buFont typeface="Arial" panose="020B0604020202020204" pitchFamily="34" charset="0"/>
              <a:buChar char="•"/>
            </a:pPr>
            <a:r>
              <a:rPr lang="en-US" sz="1200" dirty="0">
                <a:solidFill>
                  <a:srgbClr val="0070C0"/>
                </a:solidFill>
              </a:rPr>
              <a:t>more than just one line</a:t>
            </a:r>
          </a:p>
          <a:p>
            <a:pPr marL="628650" lvl="1" indent="-171450">
              <a:buFont typeface="Arial" panose="020B0604020202020204" pitchFamily="34" charset="0"/>
              <a:buChar char="•"/>
            </a:pP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print("Hello, World!")</a:t>
            </a:r>
          </a:p>
          <a:p>
            <a:pPr marL="171450" indent="-171450">
              <a:buFont typeface="Arial" panose="020B0604020202020204" pitchFamily="34" charset="0"/>
              <a:buChar char="•"/>
            </a:pPr>
            <a:r>
              <a:rPr lang="en-US" sz="1200" b="0" i="0" dirty="0">
                <a:solidFill>
                  <a:srgbClr val="000000"/>
                </a:solidFill>
                <a:effectLst/>
                <a:latin typeface="Verdana" panose="020B0604030504040204" pitchFamily="34" charset="0"/>
              </a:rPr>
              <a:t>As long as the string is not assigned to a variable, Python will read the code, but then ignore it, and you have made a multiline comment.</a:t>
            </a:r>
            <a:endParaRPr lang="en-US" sz="1200" dirty="0">
              <a:solidFill>
                <a:srgbClr val="0070C0"/>
              </a:solidFill>
            </a:endParaRPr>
          </a:p>
        </p:txBody>
      </p:sp>
    </p:spTree>
    <p:extLst>
      <p:ext uri="{BB962C8B-B14F-4D97-AF65-F5344CB8AC3E}">
        <p14:creationId xmlns:p14="http://schemas.microsoft.com/office/powerpoint/2010/main" val="2174710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A4B10E-A0BB-D861-C173-8256A29F2757}"/>
              </a:ext>
            </a:extLst>
          </p:cNvPr>
          <p:cNvSpPr txBox="1"/>
          <p:nvPr/>
        </p:nvSpPr>
        <p:spPr>
          <a:xfrm>
            <a:off x="367301" y="1315360"/>
            <a:ext cx="6097712" cy="276999"/>
          </a:xfrm>
          <a:prstGeom prst="rect">
            <a:avLst/>
          </a:prstGeom>
          <a:noFill/>
        </p:spPr>
        <p:txBody>
          <a:bodyPr wrap="square">
            <a:spAutoFit/>
          </a:bodyPr>
          <a:lstStyle/>
          <a:p>
            <a:r>
              <a:rPr lang="en-US" sz="1200" dirty="0"/>
              <a:t>https://code.visualstudio.com/docs/python/python-tutorial</a:t>
            </a:r>
          </a:p>
        </p:txBody>
      </p:sp>
      <p:sp>
        <p:nvSpPr>
          <p:cNvPr id="6" name="TextBox 5">
            <a:extLst>
              <a:ext uri="{FF2B5EF4-FFF2-40B4-BE49-F238E27FC236}">
                <a16:creationId xmlns:a16="http://schemas.microsoft.com/office/drawing/2014/main" id="{400E8A0D-B341-442C-2878-5064F3B439DC}"/>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Install VS Code</a:t>
            </a:r>
          </a:p>
        </p:txBody>
      </p:sp>
      <p:pic>
        <p:nvPicPr>
          <p:cNvPr id="8" name="Picture 7">
            <a:extLst>
              <a:ext uri="{FF2B5EF4-FFF2-40B4-BE49-F238E27FC236}">
                <a16:creationId xmlns:a16="http://schemas.microsoft.com/office/drawing/2014/main" id="{A665A0D6-F5F3-D5EA-1942-333F4131A559}"/>
              </a:ext>
            </a:extLst>
          </p:cNvPr>
          <p:cNvPicPr>
            <a:picLocks noChangeAspect="1"/>
          </p:cNvPicPr>
          <p:nvPr/>
        </p:nvPicPr>
        <p:blipFill>
          <a:blip r:embed="rId2"/>
          <a:stretch>
            <a:fillRect/>
          </a:stretch>
        </p:blipFill>
        <p:spPr>
          <a:xfrm>
            <a:off x="6010382" y="874039"/>
            <a:ext cx="5486400" cy="1436639"/>
          </a:xfrm>
          <a:prstGeom prst="rect">
            <a:avLst/>
          </a:prstGeom>
        </p:spPr>
      </p:pic>
      <p:sp>
        <p:nvSpPr>
          <p:cNvPr id="10" name="TextBox 9">
            <a:extLst>
              <a:ext uri="{FF2B5EF4-FFF2-40B4-BE49-F238E27FC236}">
                <a16:creationId xmlns:a16="http://schemas.microsoft.com/office/drawing/2014/main" id="{5511CC9C-4505-96C8-ADEB-F3C566D20559}"/>
              </a:ext>
            </a:extLst>
          </p:cNvPr>
          <p:cNvSpPr txBox="1"/>
          <p:nvPr/>
        </p:nvSpPr>
        <p:spPr>
          <a:xfrm>
            <a:off x="367301" y="3611770"/>
            <a:ext cx="4934164" cy="907941"/>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sz="1200" b="0" i="0" dirty="0">
                <a:solidFill>
                  <a:srgbClr val="040C28"/>
                </a:solidFill>
                <a:effectLst/>
                <a:latin typeface="Google Sans"/>
              </a:rPr>
              <a:t>User installer installs in your User folder and </a:t>
            </a:r>
            <a:r>
              <a:rPr lang="en-US" sz="1200" b="1" i="0" dirty="0">
                <a:solidFill>
                  <a:srgbClr val="040C28"/>
                </a:solidFill>
                <a:effectLst/>
                <a:highlight>
                  <a:srgbClr val="FFFF00"/>
                </a:highlight>
                <a:latin typeface="Google Sans"/>
              </a:rPr>
              <a:t>does not need </a:t>
            </a:r>
            <a:r>
              <a:rPr lang="en-US" sz="1200" b="0" i="0" dirty="0">
                <a:solidFill>
                  <a:srgbClr val="040C28"/>
                </a:solidFill>
                <a:effectLst/>
                <a:latin typeface="Google Sans"/>
              </a:rPr>
              <a:t>Administrator privileges</a:t>
            </a:r>
          </a:p>
          <a:p>
            <a:pPr marL="285750" indent="-285750">
              <a:spcBef>
                <a:spcPts val="600"/>
              </a:spcBef>
              <a:buFont typeface="Arial" panose="020B0604020202020204" pitchFamily="34" charset="0"/>
              <a:buChar char="•"/>
            </a:pPr>
            <a:r>
              <a:rPr lang="en-US" sz="1200" b="0" i="0" dirty="0">
                <a:solidFill>
                  <a:srgbClr val="040C28"/>
                </a:solidFill>
                <a:effectLst/>
                <a:latin typeface="Google Sans"/>
              </a:rPr>
              <a:t>System installer installs for all users on the system and </a:t>
            </a:r>
            <a:r>
              <a:rPr lang="en-US" sz="1200" b="1" i="0" dirty="0">
                <a:solidFill>
                  <a:srgbClr val="040C28"/>
                </a:solidFill>
                <a:effectLst/>
                <a:highlight>
                  <a:srgbClr val="00FFFF"/>
                </a:highlight>
                <a:latin typeface="Google Sans"/>
              </a:rPr>
              <a:t>needs</a:t>
            </a:r>
            <a:r>
              <a:rPr lang="en-US" sz="1200" b="0" i="0" dirty="0">
                <a:solidFill>
                  <a:srgbClr val="040C28"/>
                </a:solidFill>
                <a:effectLst/>
                <a:latin typeface="Google Sans"/>
              </a:rPr>
              <a:t> Administrator privileges</a:t>
            </a:r>
            <a:r>
              <a:rPr lang="en-US" sz="1200" b="0" i="0" dirty="0">
                <a:solidFill>
                  <a:srgbClr val="202124"/>
                </a:solidFill>
                <a:effectLst/>
                <a:latin typeface="Google Sans"/>
              </a:rPr>
              <a:t>.</a:t>
            </a:r>
            <a:endParaRPr lang="en-US" sz="1200" dirty="0"/>
          </a:p>
        </p:txBody>
      </p:sp>
      <p:pic>
        <p:nvPicPr>
          <p:cNvPr id="12" name="Picture 11">
            <a:extLst>
              <a:ext uri="{FF2B5EF4-FFF2-40B4-BE49-F238E27FC236}">
                <a16:creationId xmlns:a16="http://schemas.microsoft.com/office/drawing/2014/main" id="{F89675BB-36C4-67D7-B14E-40EFF6CA2F17}"/>
              </a:ext>
            </a:extLst>
          </p:cNvPr>
          <p:cNvPicPr>
            <a:picLocks noChangeAspect="1"/>
          </p:cNvPicPr>
          <p:nvPr/>
        </p:nvPicPr>
        <p:blipFill>
          <a:blip r:embed="rId3"/>
          <a:stretch>
            <a:fillRect/>
          </a:stretch>
        </p:blipFill>
        <p:spPr>
          <a:xfrm>
            <a:off x="6010382" y="3402581"/>
            <a:ext cx="5486400" cy="2805475"/>
          </a:xfrm>
          <a:prstGeom prst="rect">
            <a:avLst/>
          </a:prstGeom>
        </p:spPr>
      </p:pic>
    </p:spTree>
    <p:extLst>
      <p:ext uri="{BB962C8B-B14F-4D97-AF65-F5344CB8AC3E}">
        <p14:creationId xmlns:p14="http://schemas.microsoft.com/office/powerpoint/2010/main" val="259253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variables</a:t>
            </a:r>
          </a:p>
        </p:txBody>
      </p:sp>
      <p:sp>
        <p:nvSpPr>
          <p:cNvPr id="3" name="TextBox 2">
            <a:extLst>
              <a:ext uri="{FF2B5EF4-FFF2-40B4-BE49-F238E27FC236}">
                <a16:creationId xmlns:a16="http://schemas.microsoft.com/office/drawing/2014/main" id="{4DAB4714-5221-5F3F-D868-7BC6BE0DC655}"/>
              </a:ext>
            </a:extLst>
          </p:cNvPr>
          <p:cNvSpPr txBox="1"/>
          <p:nvPr/>
        </p:nvSpPr>
        <p:spPr>
          <a:xfrm>
            <a:off x="244011" y="782315"/>
            <a:ext cx="6097712" cy="5632311"/>
          </a:xfrm>
          <a:prstGeom prst="rect">
            <a:avLst/>
          </a:prstGeom>
          <a:noFill/>
        </p:spPr>
        <p:txBody>
          <a:bodyPr wrap="square">
            <a:spAutoFit/>
          </a:bodyPr>
          <a:lstStyle/>
          <a:p>
            <a:r>
              <a:rPr lang="en-US" sz="1200" b="1" dirty="0"/>
              <a:t>Variables</a:t>
            </a:r>
          </a:p>
          <a:p>
            <a:pPr marL="171450" indent="-171450">
              <a:buFont typeface="Arial" panose="020B0604020202020204" pitchFamily="34" charset="0"/>
              <a:buChar char="•"/>
            </a:pPr>
            <a:r>
              <a:rPr lang="en-US" sz="1200" dirty="0"/>
              <a:t>Variables are containers for storing data values.</a:t>
            </a:r>
          </a:p>
          <a:p>
            <a:endParaRPr lang="en-US" sz="1200" dirty="0"/>
          </a:p>
          <a:p>
            <a:r>
              <a:rPr lang="en-US" sz="1200" b="1" dirty="0"/>
              <a:t>Creating Variables</a:t>
            </a:r>
          </a:p>
          <a:p>
            <a:pPr marL="171450" indent="-171450">
              <a:buFont typeface="Arial" panose="020B0604020202020204" pitchFamily="34" charset="0"/>
              <a:buChar char="•"/>
            </a:pPr>
            <a:r>
              <a:rPr lang="en-US" sz="1200" dirty="0"/>
              <a:t>Python has no command for declaring a variable.</a:t>
            </a:r>
          </a:p>
          <a:p>
            <a:pPr marL="171450" indent="-171450">
              <a:buFont typeface="Arial" panose="020B0604020202020204" pitchFamily="34" charset="0"/>
              <a:buChar char="•"/>
            </a:pPr>
            <a:r>
              <a:rPr lang="en-US" sz="1200" dirty="0"/>
              <a:t>A variable is created the moment you first assign a value to it.</a:t>
            </a:r>
          </a:p>
          <a:p>
            <a:pPr marL="628650" lvl="1" indent="-171450">
              <a:buFont typeface="Arial" panose="020B0604020202020204" pitchFamily="34" charset="0"/>
              <a:buChar char="•"/>
            </a:pPr>
            <a:r>
              <a:rPr lang="en-US" sz="1200" dirty="0"/>
              <a:t>Example </a:t>
            </a:r>
          </a:p>
          <a:p>
            <a:pPr marL="628650" lvl="1" indent="-171450">
              <a:buFont typeface="Arial" panose="020B0604020202020204" pitchFamily="34" charset="0"/>
              <a:buChar char="•"/>
            </a:pPr>
            <a:r>
              <a:rPr lang="en-US" sz="1200" dirty="0">
                <a:solidFill>
                  <a:srgbClr val="0070C0"/>
                </a:solidFill>
              </a:rPr>
              <a:t>x = 5</a:t>
            </a:r>
          </a:p>
          <a:p>
            <a:pPr marL="628650" lvl="1" indent="-171450">
              <a:buFont typeface="Arial" panose="020B0604020202020204" pitchFamily="34" charset="0"/>
              <a:buChar char="•"/>
            </a:pPr>
            <a:r>
              <a:rPr lang="en-US" sz="1200" dirty="0">
                <a:solidFill>
                  <a:srgbClr val="0070C0"/>
                </a:solidFill>
              </a:rPr>
              <a:t>y = "John"</a:t>
            </a:r>
          </a:p>
          <a:p>
            <a:pPr marL="628650" lvl="1" indent="-171450">
              <a:buFont typeface="Arial" panose="020B0604020202020204" pitchFamily="34" charset="0"/>
              <a:buChar char="•"/>
            </a:pPr>
            <a:r>
              <a:rPr lang="en-US" sz="1200" dirty="0">
                <a:solidFill>
                  <a:srgbClr val="0070C0"/>
                </a:solidFill>
              </a:rPr>
              <a:t>print(x)</a:t>
            </a:r>
          </a:p>
          <a:p>
            <a:pPr marL="628650" lvl="1" indent="-171450">
              <a:buFont typeface="Arial" panose="020B0604020202020204" pitchFamily="34" charset="0"/>
              <a:buChar char="•"/>
            </a:pPr>
            <a:r>
              <a:rPr lang="en-US" sz="1200" dirty="0">
                <a:solidFill>
                  <a:srgbClr val="0070C0"/>
                </a:solidFill>
              </a:rPr>
              <a:t>print(y)</a:t>
            </a:r>
          </a:p>
          <a:p>
            <a:pPr marL="171450" indent="-171450">
              <a:buFont typeface="Arial" panose="020B0604020202020204" pitchFamily="34" charset="0"/>
              <a:buChar char="•"/>
            </a:pPr>
            <a:r>
              <a:rPr lang="en-US" sz="1200" dirty="0"/>
              <a:t>Variables do not need to be declared with any particular type, and can even change type after they have been set.</a:t>
            </a:r>
          </a:p>
          <a:p>
            <a:pPr marL="628650" lvl="1" indent="-171450">
              <a:buFont typeface="Arial" panose="020B0604020202020204" pitchFamily="34" charset="0"/>
              <a:buChar char="•"/>
            </a:pPr>
            <a:r>
              <a:rPr lang="en-US" sz="1200" dirty="0"/>
              <a:t>Example</a:t>
            </a:r>
          </a:p>
          <a:p>
            <a:pPr marL="628650" lvl="1" indent="-171450">
              <a:buFont typeface="Arial" panose="020B0604020202020204" pitchFamily="34" charset="0"/>
              <a:buChar char="•"/>
            </a:pPr>
            <a:r>
              <a:rPr lang="en-US" sz="1200" dirty="0">
                <a:solidFill>
                  <a:srgbClr val="0070C0"/>
                </a:solidFill>
              </a:rPr>
              <a:t>x = 4       # x is of type int</a:t>
            </a:r>
          </a:p>
          <a:p>
            <a:pPr marL="628650" lvl="1" indent="-171450">
              <a:buFont typeface="Arial" panose="020B0604020202020204" pitchFamily="34" charset="0"/>
              <a:buChar char="•"/>
            </a:pPr>
            <a:r>
              <a:rPr lang="en-US" sz="1200" dirty="0">
                <a:solidFill>
                  <a:srgbClr val="0070C0"/>
                </a:solidFill>
              </a:rPr>
              <a:t>x = "Sally" # x is now of type str</a:t>
            </a:r>
          </a:p>
          <a:p>
            <a:pPr marL="628650" lvl="1" indent="-171450">
              <a:buFont typeface="Arial" panose="020B0604020202020204" pitchFamily="34" charset="0"/>
              <a:buChar char="•"/>
            </a:pPr>
            <a:r>
              <a:rPr lang="en-US" sz="1200" dirty="0">
                <a:solidFill>
                  <a:srgbClr val="0070C0"/>
                </a:solidFill>
              </a:rPr>
              <a:t>print(x)</a:t>
            </a:r>
          </a:p>
          <a:p>
            <a:r>
              <a:rPr lang="en-US" sz="1200" b="1" dirty="0"/>
              <a:t>Casting</a:t>
            </a:r>
          </a:p>
          <a:p>
            <a:pPr marL="171450" indent="-171450">
              <a:buFont typeface="Arial" panose="020B0604020202020204" pitchFamily="34" charset="0"/>
              <a:buChar char="•"/>
            </a:pPr>
            <a:r>
              <a:rPr lang="en-US" sz="1200" dirty="0"/>
              <a:t>If you want to specify the data type of a variable, this can be done with casting.</a:t>
            </a:r>
          </a:p>
          <a:p>
            <a:pPr marL="628650" lvl="1" indent="-171450">
              <a:buFont typeface="Arial" panose="020B0604020202020204" pitchFamily="34" charset="0"/>
              <a:buChar char="•"/>
            </a:pPr>
            <a:r>
              <a:rPr lang="en-US" sz="1200" dirty="0"/>
              <a:t>Example</a:t>
            </a:r>
          </a:p>
          <a:p>
            <a:pPr marL="628650" lvl="1" indent="-171450">
              <a:buFont typeface="Arial" panose="020B0604020202020204" pitchFamily="34" charset="0"/>
              <a:buChar char="•"/>
            </a:pPr>
            <a:r>
              <a:rPr lang="en-US" sz="1200" dirty="0">
                <a:solidFill>
                  <a:srgbClr val="0070C0"/>
                </a:solidFill>
              </a:rPr>
              <a:t>x = str(3)    # x will be '3'</a:t>
            </a:r>
          </a:p>
          <a:p>
            <a:pPr marL="628650" lvl="1" indent="-171450">
              <a:buFont typeface="Arial" panose="020B0604020202020204" pitchFamily="34" charset="0"/>
              <a:buChar char="•"/>
            </a:pPr>
            <a:r>
              <a:rPr lang="en-US" sz="1200" dirty="0">
                <a:solidFill>
                  <a:srgbClr val="0070C0"/>
                </a:solidFill>
              </a:rPr>
              <a:t>y = int(3)    # y will be 3</a:t>
            </a:r>
          </a:p>
          <a:p>
            <a:pPr marL="628650" lvl="1" indent="-171450">
              <a:buFont typeface="Arial" panose="020B0604020202020204" pitchFamily="34" charset="0"/>
              <a:buChar char="•"/>
            </a:pPr>
            <a:r>
              <a:rPr lang="en-US" sz="1200" dirty="0">
                <a:solidFill>
                  <a:srgbClr val="0070C0"/>
                </a:solidFill>
              </a:rPr>
              <a:t>z = float(3)  # z will be 3.0</a:t>
            </a:r>
          </a:p>
          <a:p>
            <a:r>
              <a:rPr lang="en-US" sz="1200" b="1" dirty="0"/>
              <a:t>Get the Type</a:t>
            </a:r>
          </a:p>
          <a:p>
            <a:pPr marL="171450" indent="-171450">
              <a:buFont typeface="Arial" panose="020B0604020202020204" pitchFamily="34" charset="0"/>
              <a:buChar char="•"/>
            </a:pPr>
            <a:r>
              <a:rPr lang="en-US" sz="1200" dirty="0"/>
              <a:t>You can get the data type of a variable with the type() function.</a:t>
            </a:r>
          </a:p>
          <a:p>
            <a:pPr marL="628650" lvl="1" indent="-171450">
              <a:buFont typeface="Arial" panose="020B0604020202020204" pitchFamily="34" charset="0"/>
              <a:buChar char="•"/>
            </a:pPr>
            <a:r>
              <a:rPr lang="en-US" sz="1200" dirty="0"/>
              <a:t>Example</a:t>
            </a:r>
          </a:p>
          <a:p>
            <a:pPr marL="628650" lvl="1" indent="-171450">
              <a:buFont typeface="Arial" panose="020B0604020202020204" pitchFamily="34" charset="0"/>
              <a:buChar char="•"/>
            </a:pPr>
            <a:r>
              <a:rPr lang="en-US" sz="1200" dirty="0">
                <a:solidFill>
                  <a:srgbClr val="0070C0"/>
                </a:solidFill>
              </a:rPr>
              <a:t>x = 5</a:t>
            </a:r>
          </a:p>
          <a:p>
            <a:pPr marL="628650" lvl="1" indent="-171450">
              <a:buFont typeface="Arial" panose="020B0604020202020204" pitchFamily="34" charset="0"/>
              <a:buChar char="•"/>
            </a:pPr>
            <a:r>
              <a:rPr lang="en-US" sz="1200" dirty="0">
                <a:solidFill>
                  <a:srgbClr val="0070C0"/>
                </a:solidFill>
              </a:rPr>
              <a:t>y = "John"</a:t>
            </a:r>
          </a:p>
          <a:p>
            <a:pPr marL="628650" lvl="1" indent="-171450">
              <a:buFont typeface="Arial" panose="020B0604020202020204" pitchFamily="34" charset="0"/>
              <a:buChar char="•"/>
            </a:pPr>
            <a:r>
              <a:rPr lang="en-US" sz="1200" dirty="0">
                <a:solidFill>
                  <a:srgbClr val="0070C0"/>
                </a:solidFill>
              </a:rPr>
              <a:t>print(type(x))</a:t>
            </a:r>
          </a:p>
          <a:p>
            <a:pPr marL="628650" lvl="1" indent="-171450">
              <a:buFont typeface="Arial" panose="020B0604020202020204" pitchFamily="34" charset="0"/>
              <a:buChar char="•"/>
            </a:pPr>
            <a:r>
              <a:rPr lang="en-US" sz="1200" dirty="0">
                <a:solidFill>
                  <a:srgbClr val="0070C0"/>
                </a:solidFill>
              </a:rPr>
              <a:t>print(type(y))</a:t>
            </a:r>
          </a:p>
        </p:txBody>
      </p:sp>
      <p:sp>
        <p:nvSpPr>
          <p:cNvPr id="6" name="TextBox 5">
            <a:extLst>
              <a:ext uri="{FF2B5EF4-FFF2-40B4-BE49-F238E27FC236}">
                <a16:creationId xmlns:a16="http://schemas.microsoft.com/office/drawing/2014/main" id="{B8448BEB-01F6-6197-28F1-012BD2AF9CDD}"/>
              </a:ext>
            </a:extLst>
          </p:cNvPr>
          <p:cNvSpPr txBox="1"/>
          <p:nvPr/>
        </p:nvSpPr>
        <p:spPr>
          <a:xfrm>
            <a:off x="6490698" y="782315"/>
            <a:ext cx="5119100" cy="2492990"/>
          </a:xfrm>
          <a:prstGeom prst="rect">
            <a:avLst/>
          </a:prstGeom>
          <a:noFill/>
        </p:spPr>
        <p:txBody>
          <a:bodyPr wrap="square">
            <a:spAutoFit/>
          </a:bodyPr>
          <a:lstStyle/>
          <a:p>
            <a:r>
              <a:rPr lang="en-US" sz="1200" b="1" dirty="0"/>
              <a:t>Single or Double Quotes?</a:t>
            </a:r>
          </a:p>
          <a:p>
            <a:pPr marL="171450" indent="-171450">
              <a:buFont typeface="Arial" panose="020B0604020202020204" pitchFamily="34" charset="0"/>
              <a:buChar char="•"/>
            </a:pPr>
            <a:r>
              <a:rPr lang="en-US" sz="1200" dirty="0"/>
              <a:t>String variables can be declared either by using single or double quotes:</a:t>
            </a:r>
          </a:p>
          <a:p>
            <a:pPr marL="628650" lvl="1" indent="-171450">
              <a:buFont typeface="Arial" panose="020B0604020202020204" pitchFamily="34" charset="0"/>
              <a:buChar char="•"/>
            </a:pPr>
            <a:r>
              <a:rPr lang="en-US" sz="1200" dirty="0"/>
              <a:t>Example</a:t>
            </a:r>
          </a:p>
          <a:p>
            <a:pPr marL="628650" lvl="1" indent="-171450">
              <a:buFont typeface="Arial" panose="020B0604020202020204" pitchFamily="34" charset="0"/>
              <a:buChar char="•"/>
            </a:pPr>
            <a:r>
              <a:rPr lang="en-US" sz="1200" dirty="0">
                <a:solidFill>
                  <a:srgbClr val="0070C0"/>
                </a:solidFill>
              </a:rPr>
              <a:t>x = "John"</a:t>
            </a:r>
          </a:p>
          <a:p>
            <a:pPr marL="628650" lvl="1" indent="-171450">
              <a:buFont typeface="Arial" panose="020B0604020202020204" pitchFamily="34" charset="0"/>
              <a:buChar char="•"/>
            </a:pPr>
            <a:r>
              <a:rPr lang="en-US" sz="1200" dirty="0">
                <a:solidFill>
                  <a:srgbClr val="0070C0"/>
                </a:solidFill>
              </a:rPr>
              <a:t># is the same as</a:t>
            </a:r>
          </a:p>
          <a:p>
            <a:pPr marL="628650" lvl="1" indent="-171450">
              <a:buFont typeface="Arial" panose="020B0604020202020204" pitchFamily="34" charset="0"/>
              <a:buChar char="•"/>
            </a:pPr>
            <a:r>
              <a:rPr lang="en-US" sz="1200" dirty="0">
                <a:solidFill>
                  <a:srgbClr val="0070C0"/>
                </a:solidFill>
              </a:rPr>
              <a:t>x = 'John’</a:t>
            </a:r>
          </a:p>
          <a:p>
            <a:r>
              <a:rPr lang="en-US" sz="1200" b="1" dirty="0"/>
              <a:t>Case-Sensitive</a:t>
            </a:r>
          </a:p>
          <a:p>
            <a:pPr marL="171450" indent="-171450">
              <a:buFont typeface="Arial" panose="020B0604020202020204" pitchFamily="34" charset="0"/>
              <a:buChar char="•"/>
            </a:pPr>
            <a:r>
              <a:rPr lang="en-US" sz="1200" dirty="0"/>
              <a:t>Variable names are case-sensitive.</a:t>
            </a:r>
          </a:p>
          <a:p>
            <a:pPr marL="628650" lvl="1" indent="-171450">
              <a:buFont typeface="Arial" panose="020B0604020202020204" pitchFamily="34" charset="0"/>
              <a:buChar char="•"/>
            </a:pPr>
            <a:r>
              <a:rPr lang="en-US" sz="1200" dirty="0"/>
              <a:t>Example</a:t>
            </a:r>
          </a:p>
          <a:p>
            <a:pPr marL="628650" lvl="1" indent="-171450">
              <a:buFont typeface="Arial" panose="020B0604020202020204" pitchFamily="34" charset="0"/>
              <a:buChar char="•"/>
            </a:pPr>
            <a:r>
              <a:rPr lang="en-US" sz="1200" dirty="0">
                <a:solidFill>
                  <a:srgbClr val="0070C0"/>
                </a:solidFill>
              </a:rPr>
              <a:t>This will create two variables:</a:t>
            </a:r>
          </a:p>
          <a:p>
            <a:pPr marL="628650" lvl="1" indent="-171450">
              <a:buFont typeface="Arial" panose="020B0604020202020204" pitchFamily="34" charset="0"/>
              <a:buChar char="•"/>
            </a:pPr>
            <a:r>
              <a:rPr lang="en-US" sz="1200" dirty="0">
                <a:solidFill>
                  <a:srgbClr val="0070C0"/>
                </a:solidFill>
              </a:rPr>
              <a:t>a = 4</a:t>
            </a:r>
          </a:p>
          <a:p>
            <a:pPr marL="628650" lvl="1" indent="-171450">
              <a:buFont typeface="Arial" panose="020B0604020202020204" pitchFamily="34" charset="0"/>
              <a:buChar char="•"/>
            </a:pPr>
            <a:r>
              <a:rPr lang="en-US" sz="1200" dirty="0">
                <a:solidFill>
                  <a:srgbClr val="0070C0"/>
                </a:solidFill>
              </a:rPr>
              <a:t>A = "Sally"</a:t>
            </a:r>
          </a:p>
          <a:p>
            <a:pPr marL="628650" lvl="1" indent="-171450">
              <a:buFont typeface="Arial" panose="020B0604020202020204" pitchFamily="34" charset="0"/>
              <a:buChar char="•"/>
            </a:pPr>
            <a:r>
              <a:rPr lang="en-US" sz="1200" dirty="0">
                <a:solidFill>
                  <a:srgbClr val="0070C0"/>
                </a:solidFill>
              </a:rPr>
              <a:t>#A will not overwrite a</a:t>
            </a:r>
          </a:p>
        </p:txBody>
      </p:sp>
    </p:spTree>
    <p:extLst>
      <p:ext uri="{BB962C8B-B14F-4D97-AF65-F5344CB8AC3E}">
        <p14:creationId xmlns:p14="http://schemas.microsoft.com/office/powerpoint/2010/main" val="2922865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variables</a:t>
            </a:r>
          </a:p>
        </p:txBody>
      </p:sp>
      <p:sp>
        <p:nvSpPr>
          <p:cNvPr id="3" name="TextBox 2">
            <a:extLst>
              <a:ext uri="{FF2B5EF4-FFF2-40B4-BE49-F238E27FC236}">
                <a16:creationId xmlns:a16="http://schemas.microsoft.com/office/drawing/2014/main" id="{4DAB4714-5221-5F3F-D868-7BC6BE0DC655}"/>
              </a:ext>
            </a:extLst>
          </p:cNvPr>
          <p:cNvSpPr txBox="1"/>
          <p:nvPr/>
        </p:nvSpPr>
        <p:spPr>
          <a:xfrm>
            <a:off x="244011" y="782315"/>
            <a:ext cx="5211567" cy="5816977"/>
          </a:xfrm>
          <a:prstGeom prst="rect">
            <a:avLst/>
          </a:prstGeom>
          <a:noFill/>
        </p:spPr>
        <p:txBody>
          <a:bodyPr wrap="square">
            <a:spAutoFit/>
          </a:bodyPr>
          <a:lstStyle/>
          <a:p>
            <a:r>
              <a:rPr lang="en-US" sz="1200" b="1" dirty="0"/>
              <a:t>Python - Variable Names</a:t>
            </a:r>
          </a:p>
          <a:p>
            <a:r>
              <a:rPr lang="en-US" sz="1200" b="1" dirty="0"/>
              <a:t>Variable Names</a:t>
            </a:r>
          </a:p>
          <a:p>
            <a:pPr marL="171450" indent="-171450">
              <a:buFont typeface="Arial" panose="020B0604020202020204" pitchFamily="34" charset="0"/>
              <a:buChar char="•"/>
            </a:pPr>
            <a:r>
              <a:rPr lang="en-US" sz="1200" dirty="0"/>
              <a:t>A variable can have a short name (like x and y) or a more descriptive name (age, </a:t>
            </a:r>
            <a:r>
              <a:rPr lang="en-US" sz="1200" dirty="0" err="1"/>
              <a:t>carname</a:t>
            </a:r>
            <a:r>
              <a:rPr lang="en-US" sz="1200" dirty="0"/>
              <a:t>, </a:t>
            </a:r>
            <a:r>
              <a:rPr lang="en-US" sz="1200" dirty="0" err="1"/>
              <a:t>total_volume</a:t>
            </a:r>
            <a:r>
              <a:rPr lang="en-US" sz="1200" dirty="0"/>
              <a:t>). Rules for Python variables:</a:t>
            </a:r>
          </a:p>
          <a:p>
            <a:pPr marL="628650" lvl="1" indent="-171450">
              <a:buFont typeface="Arial" panose="020B0604020202020204" pitchFamily="34" charset="0"/>
              <a:buChar char="•"/>
            </a:pPr>
            <a:r>
              <a:rPr lang="en-US" sz="1200" dirty="0"/>
              <a:t>A variable name must start with a letter or the underscore character</a:t>
            </a:r>
          </a:p>
          <a:p>
            <a:pPr marL="628650" lvl="1" indent="-171450">
              <a:buFont typeface="Arial" panose="020B0604020202020204" pitchFamily="34" charset="0"/>
              <a:buChar char="•"/>
            </a:pPr>
            <a:r>
              <a:rPr lang="en-US" sz="1200" dirty="0"/>
              <a:t>A variable name cannot start with a number</a:t>
            </a:r>
          </a:p>
          <a:p>
            <a:pPr marL="628650" lvl="1" indent="-171450">
              <a:buFont typeface="Arial" panose="020B0604020202020204" pitchFamily="34" charset="0"/>
              <a:buChar char="•"/>
            </a:pPr>
            <a:r>
              <a:rPr lang="en-US" sz="1200" dirty="0"/>
              <a:t>A variable name can only contain alpha-numeric characters and underscores (A-z, 0-9, and _ )</a:t>
            </a:r>
          </a:p>
          <a:p>
            <a:pPr marL="628650" lvl="1" indent="-171450">
              <a:buFont typeface="Arial" panose="020B0604020202020204" pitchFamily="34" charset="0"/>
              <a:buChar char="•"/>
            </a:pPr>
            <a:r>
              <a:rPr lang="en-US" sz="1200" dirty="0"/>
              <a:t>Variable names are case-sensitive (age, Age and AGE are three different variables)</a:t>
            </a:r>
          </a:p>
          <a:p>
            <a:pPr marL="628650" lvl="1" indent="-171450">
              <a:buFont typeface="Arial" panose="020B0604020202020204" pitchFamily="34" charset="0"/>
              <a:buChar char="•"/>
            </a:pPr>
            <a:r>
              <a:rPr lang="en-US" sz="1200" dirty="0"/>
              <a:t>A variable name cannot be any of the </a:t>
            </a:r>
            <a:r>
              <a:rPr lang="en-US" sz="1200" u="sng" dirty="0"/>
              <a:t>Python keywords</a:t>
            </a:r>
            <a:r>
              <a:rPr lang="en-US" sz="1200" dirty="0"/>
              <a:t>.</a:t>
            </a:r>
          </a:p>
          <a:p>
            <a:pPr marL="628650" lvl="1" indent="-171450">
              <a:buFont typeface="Arial" panose="020B0604020202020204" pitchFamily="34" charset="0"/>
              <a:buChar char="•"/>
            </a:pPr>
            <a:r>
              <a:rPr lang="en-US" sz="1200" b="1" dirty="0"/>
              <a:t>Example1</a:t>
            </a:r>
            <a:r>
              <a:rPr lang="en-US" sz="1200" dirty="0"/>
              <a:t>:</a:t>
            </a:r>
          </a:p>
          <a:p>
            <a:pPr marL="628650" lvl="1" indent="-171450">
              <a:buFont typeface="Arial" panose="020B0604020202020204" pitchFamily="34" charset="0"/>
              <a:buChar char="•"/>
            </a:pPr>
            <a:r>
              <a:rPr lang="en-US" sz="1200" dirty="0">
                <a:solidFill>
                  <a:srgbClr val="0070C0"/>
                </a:solidFill>
              </a:rPr>
              <a:t>Legal variable names:</a:t>
            </a:r>
          </a:p>
          <a:p>
            <a:pPr marL="628650" lvl="1" indent="-171450">
              <a:buFont typeface="Arial" panose="020B0604020202020204" pitchFamily="34" charset="0"/>
              <a:buChar char="•"/>
            </a:pPr>
            <a:r>
              <a:rPr lang="en-US" sz="1200" dirty="0" err="1">
                <a:solidFill>
                  <a:srgbClr val="0070C0"/>
                </a:solidFill>
              </a:rPr>
              <a:t>myvar</a:t>
            </a:r>
            <a:r>
              <a:rPr lang="en-US" sz="1200" dirty="0">
                <a:solidFill>
                  <a:srgbClr val="0070C0"/>
                </a:solidFill>
              </a:rPr>
              <a:t> = "John"</a:t>
            </a:r>
          </a:p>
          <a:p>
            <a:pPr marL="628650" lvl="1" indent="-171450">
              <a:buFont typeface="Arial" panose="020B0604020202020204" pitchFamily="34" charset="0"/>
              <a:buChar char="•"/>
            </a:pPr>
            <a:r>
              <a:rPr lang="en-US" sz="1200" dirty="0" err="1">
                <a:solidFill>
                  <a:srgbClr val="0070C0"/>
                </a:solidFill>
              </a:rPr>
              <a:t>my_var</a:t>
            </a:r>
            <a:r>
              <a:rPr lang="en-US" sz="1200" dirty="0">
                <a:solidFill>
                  <a:srgbClr val="0070C0"/>
                </a:solidFill>
              </a:rPr>
              <a:t> = "John"</a:t>
            </a:r>
          </a:p>
          <a:p>
            <a:pPr marL="628650" lvl="1" indent="-171450">
              <a:buFont typeface="Arial" panose="020B0604020202020204" pitchFamily="34" charset="0"/>
              <a:buChar char="•"/>
            </a:pPr>
            <a:r>
              <a:rPr lang="en-US" sz="1200" dirty="0">
                <a:solidFill>
                  <a:srgbClr val="0070C0"/>
                </a:solidFill>
              </a:rPr>
              <a:t>_</a:t>
            </a:r>
            <a:r>
              <a:rPr lang="en-US" sz="1200" dirty="0" err="1">
                <a:solidFill>
                  <a:srgbClr val="0070C0"/>
                </a:solidFill>
              </a:rPr>
              <a:t>my_var</a:t>
            </a:r>
            <a:r>
              <a:rPr lang="en-US" sz="1200" dirty="0">
                <a:solidFill>
                  <a:srgbClr val="0070C0"/>
                </a:solidFill>
              </a:rPr>
              <a:t> = "John"</a:t>
            </a:r>
          </a:p>
          <a:p>
            <a:pPr marL="628650" lvl="1" indent="-171450">
              <a:buFont typeface="Arial" panose="020B0604020202020204" pitchFamily="34" charset="0"/>
              <a:buChar char="•"/>
            </a:pPr>
            <a:r>
              <a:rPr lang="en-US" sz="1200" dirty="0" err="1">
                <a:solidFill>
                  <a:srgbClr val="0070C0"/>
                </a:solidFill>
              </a:rPr>
              <a:t>myVar</a:t>
            </a:r>
            <a:r>
              <a:rPr lang="en-US" sz="1200" dirty="0">
                <a:solidFill>
                  <a:srgbClr val="0070C0"/>
                </a:solidFill>
              </a:rPr>
              <a:t> = "John"</a:t>
            </a:r>
          </a:p>
          <a:p>
            <a:pPr marL="628650" lvl="1" indent="-171450">
              <a:buFont typeface="Arial" panose="020B0604020202020204" pitchFamily="34" charset="0"/>
              <a:buChar char="•"/>
            </a:pPr>
            <a:r>
              <a:rPr lang="en-US" sz="1200" dirty="0">
                <a:solidFill>
                  <a:srgbClr val="0070C0"/>
                </a:solidFill>
              </a:rPr>
              <a:t>MYVAR = "John"</a:t>
            </a:r>
          </a:p>
          <a:p>
            <a:pPr marL="628650" lvl="1" indent="-171450">
              <a:buFont typeface="Arial" panose="020B0604020202020204" pitchFamily="34" charset="0"/>
              <a:buChar char="•"/>
            </a:pPr>
            <a:r>
              <a:rPr lang="en-US" sz="1200" dirty="0">
                <a:solidFill>
                  <a:srgbClr val="0070C0"/>
                </a:solidFill>
              </a:rPr>
              <a:t>myvar2 = "John“</a:t>
            </a:r>
          </a:p>
          <a:p>
            <a:pPr marL="628650" lvl="1" indent="-171450">
              <a:buFont typeface="Arial" panose="020B0604020202020204" pitchFamily="34" charset="0"/>
              <a:buChar char="•"/>
            </a:pPr>
            <a:r>
              <a:rPr lang="en-US" sz="1200" b="1" dirty="0"/>
              <a:t>Example2:</a:t>
            </a:r>
          </a:p>
          <a:p>
            <a:pPr marL="628650" lvl="1" indent="-171450">
              <a:buFont typeface="Arial" panose="020B0604020202020204" pitchFamily="34" charset="0"/>
              <a:buChar char="•"/>
            </a:pPr>
            <a:r>
              <a:rPr lang="en-US" sz="1200" dirty="0"/>
              <a:t>Illegal variable names:</a:t>
            </a:r>
          </a:p>
          <a:p>
            <a:pPr marL="628650" lvl="1" indent="-171450">
              <a:buFont typeface="Arial" panose="020B0604020202020204" pitchFamily="34" charset="0"/>
              <a:buChar char="•"/>
            </a:pPr>
            <a:r>
              <a:rPr lang="en-US" sz="1200" dirty="0">
                <a:solidFill>
                  <a:srgbClr val="FF0000"/>
                </a:solidFill>
              </a:rPr>
              <a:t>2myvar = "John"</a:t>
            </a:r>
          </a:p>
          <a:p>
            <a:pPr marL="628650" lvl="1" indent="-171450">
              <a:buFont typeface="Arial" panose="020B0604020202020204" pitchFamily="34" charset="0"/>
              <a:buChar char="•"/>
            </a:pPr>
            <a:r>
              <a:rPr lang="en-US" sz="1200" dirty="0">
                <a:solidFill>
                  <a:srgbClr val="FF0000"/>
                </a:solidFill>
              </a:rPr>
              <a:t>my-var = "John"</a:t>
            </a:r>
          </a:p>
          <a:p>
            <a:pPr marL="628650" lvl="1" indent="-171450">
              <a:buFont typeface="Arial" panose="020B0604020202020204" pitchFamily="34" charset="0"/>
              <a:buChar char="•"/>
            </a:pPr>
            <a:r>
              <a:rPr lang="en-US" sz="1200" dirty="0">
                <a:solidFill>
                  <a:srgbClr val="FF0000"/>
                </a:solidFill>
              </a:rPr>
              <a:t>my var = "John“</a:t>
            </a:r>
          </a:p>
          <a:p>
            <a:pPr marL="628650" lvl="1" indent="-171450">
              <a:buFont typeface="Arial" panose="020B0604020202020204" pitchFamily="34" charset="0"/>
              <a:buChar char="•"/>
            </a:pPr>
            <a:endParaRPr lang="en-US" sz="1200" dirty="0">
              <a:solidFill>
                <a:srgbClr val="FF0000"/>
              </a:solidFill>
            </a:endParaRPr>
          </a:p>
          <a:p>
            <a:r>
              <a:rPr lang="en-US" sz="1200" b="1" dirty="0"/>
              <a:t>Multi Words Variable Names</a:t>
            </a:r>
          </a:p>
          <a:p>
            <a:pPr marL="171450" indent="-171450">
              <a:buFont typeface="Arial" panose="020B0604020202020204" pitchFamily="34" charset="0"/>
              <a:buChar char="•"/>
            </a:pPr>
            <a:r>
              <a:rPr lang="en-US" sz="1200" dirty="0"/>
              <a:t>Variable names with more than one word can be difficult to read.</a:t>
            </a:r>
          </a:p>
          <a:p>
            <a:pPr marL="171450" indent="-171450">
              <a:buFont typeface="Arial" panose="020B0604020202020204" pitchFamily="34" charset="0"/>
              <a:buChar char="•"/>
            </a:pPr>
            <a:r>
              <a:rPr lang="en-US" sz="1200" dirty="0"/>
              <a:t>There are several techniques you can use to make them more readable:</a:t>
            </a:r>
          </a:p>
          <a:p>
            <a:pPr marL="171450" indent="-171450">
              <a:buFont typeface="Arial" panose="020B0604020202020204" pitchFamily="34" charset="0"/>
              <a:buChar char="•"/>
            </a:pPr>
            <a:r>
              <a:rPr lang="en-US" sz="1200" b="1" dirty="0"/>
              <a:t>Camel Case</a:t>
            </a:r>
          </a:p>
          <a:p>
            <a:pPr marL="171450" indent="-171450">
              <a:buFont typeface="Arial" panose="020B0604020202020204" pitchFamily="34" charset="0"/>
              <a:buChar char="•"/>
            </a:pPr>
            <a:r>
              <a:rPr lang="en-US" sz="1200" dirty="0"/>
              <a:t>Each word, except the first, starts with a capital letter:</a:t>
            </a:r>
          </a:p>
          <a:p>
            <a:pPr marL="628650" lvl="1" indent="-171450">
              <a:buFont typeface="Arial" panose="020B0604020202020204" pitchFamily="34" charset="0"/>
              <a:buChar char="•"/>
            </a:pPr>
            <a:r>
              <a:rPr lang="en-US" sz="1200" dirty="0" err="1">
                <a:solidFill>
                  <a:srgbClr val="0070C0"/>
                </a:solidFill>
              </a:rPr>
              <a:t>myVariableName</a:t>
            </a:r>
            <a:r>
              <a:rPr lang="en-US" sz="1200" dirty="0">
                <a:solidFill>
                  <a:srgbClr val="0070C0"/>
                </a:solidFill>
              </a:rPr>
              <a:t> = "John"</a:t>
            </a:r>
          </a:p>
        </p:txBody>
      </p:sp>
      <p:sp>
        <p:nvSpPr>
          <p:cNvPr id="5" name="TextBox 4">
            <a:extLst>
              <a:ext uri="{FF2B5EF4-FFF2-40B4-BE49-F238E27FC236}">
                <a16:creationId xmlns:a16="http://schemas.microsoft.com/office/drawing/2014/main" id="{8E17924A-AD9C-74F7-B3DF-70EB803CF104}"/>
              </a:ext>
            </a:extLst>
          </p:cNvPr>
          <p:cNvSpPr txBox="1"/>
          <p:nvPr/>
        </p:nvSpPr>
        <p:spPr>
          <a:xfrm>
            <a:off x="6096000" y="856357"/>
            <a:ext cx="5760378" cy="6001643"/>
          </a:xfrm>
          <a:prstGeom prst="rect">
            <a:avLst/>
          </a:prstGeom>
          <a:noFill/>
        </p:spPr>
        <p:txBody>
          <a:bodyPr wrap="square">
            <a:spAutoFit/>
          </a:bodyPr>
          <a:lstStyle/>
          <a:p>
            <a:r>
              <a:rPr lang="en-US" sz="1200" b="1" dirty="0">
                <a:latin typeface="+mj-lt"/>
              </a:rPr>
              <a:t>Pascal Case</a:t>
            </a:r>
          </a:p>
          <a:p>
            <a:pPr marL="171450" indent="-171450">
              <a:buFont typeface="Arial" panose="020B0604020202020204" pitchFamily="34" charset="0"/>
              <a:buChar char="•"/>
            </a:pPr>
            <a:r>
              <a:rPr lang="en-US" sz="1200" dirty="0">
                <a:latin typeface="+mj-lt"/>
              </a:rPr>
              <a:t>Each word starts with a capital letter:</a:t>
            </a:r>
          </a:p>
          <a:p>
            <a:pPr marL="628650" lvl="1" indent="-171450">
              <a:buFont typeface="Arial" panose="020B0604020202020204" pitchFamily="34" charset="0"/>
              <a:buChar char="•"/>
            </a:pPr>
            <a:r>
              <a:rPr lang="en-US" sz="1200" dirty="0" err="1">
                <a:solidFill>
                  <a:srgbClr val="0070C0"/>
                </a:solidFill>
                <a:latin typeface="+mj-lt"/>
              </a:rPr>
              <a:t>MyVariableName</a:t>
            </a:r>
            <a:r>
              <a:rPr lang="en-US" sz="1200" dirty="0">
                <a:solidFill>
                  <a:srgbClr val="0070C0"/>
                </a:solidFill>
                <a:latin typeface="+mj-lt"/>
              </a:rPr>
              <a:t> = "John“</a:t>
            </a:r>
          </a:p>
          <a:p>
            <a:pPr algn="l"/>
            <a:r>
              <a:rPr lang="en-US" sz="1200" b="1" i="0" dirty="0">
                <a:solidFill>
                  <a:srgbClr val="000000"/>
                </a:solidFill>
                <a:effectLst/>
                <a:latin typeface="+mj-lt"/>
              </a:rPr>
              <a:t>Snake Case</a:t>
            </a:r>
          </a:p>
          <a:p>
            <a:pPr marL="171450" indent="-171450" algn="l">
              <a:buFont typeface="Arial" panose="020B0604020202020204" pitchFamily="34" charset="0"/>
              <a:buChar char="•"/>
            </a:pPr>
            <a:r>
              <a:rPr lang="en-US" sz="1200" b="0" i="0" dirty="0">
                <a:solidFill>
                  <a:srgbClr val="000000"/>
                </a:solidFill>
                <a:effectLst/>
                <a:latin typeface="+mj-lt"/>
              </a:rPr>
              <a:t>Each word is separated by an underscore character:</a:t>
            </a:r>
          </a:p>
          <a:p>
            <a:pPr marL="628650" lvl="1" indent="-171450">
              <a:buFont typeface="Arial" panose="020B0604020202020204" pitchFamily="34" charset="0"/>
              <a:buChar char="•"/>
            </a:pPr>
            <a:r>
              <a:rPr lang="en-US" sz="1200" b="0" i="0" dirty="0" err="1">
                <a:solidFill>
                  <a:srgbClr val="0070C0"/>
                </a:solidFill>
                <a:effectLst/>
                <a:latin typeface="+mj-lt"/>
              </a:rPr>
              <a:t>my_variable_name</a:t>
            </a:r>
            <a:r>
              <a:rPr lang="en-US" sz="1200" b="0" i="0" dirty="0">
                <a:solidFill>
                  <a:srgbClr val="0070C0"/>
                </a:solidFill>
                <a:effectLst/>
                <a:latin typeface="+mj-lt"/>
              </a:rPr>
              <a:t> = "John"</a:t>
            </a:r>
          </a:p>
          <a:p>
            <a:pPr marL="171450" indent="-171450">
              <a:buFont typeface="Arial" panose="020B0604020202020204" pitchFamily="34" charset="0"/>
              <a:buChar char="•"/>
            </a:pPr>
            <a:endParaRPr lang="en-US" sz="1200" dirty="0">
              <a:solidFill>
                <a:srgbClr val="0070C0"/>
              </a:solidFill>
              <a:latin typeface="+mj-lt"/>
            </a:endParaRPr>
          </a:p>
          <a:p>
            <a:r>
              <a:rPr lang="fr-FR" sz="1200" b="1" dirty="0">
                <a:latin typeface="+mj-lt"/>
              </a:rPr>
              <a:t>Python Variables - </a:t>
            </a:r>
            <a:r>
              <a:rPr lang="fr-FR" sz="1200" b="1" dirty="0" err="1">
                <a:latin typeface="+mj-lt"/>
              </a:rPr>
              <a:t>Assign</a:t>
            </a:r>
            <a:r>
              <a:rPr lang="fr-FR" sz="1200" b="1" dirty="0">
                <a:latin typeface="+mj-lt"/>
              </a:rPr>
              <a:t> Multiple Values</a:t>
            </a:r>
          </a:p>
          <a:p>
            <a:r>
              <a:rPr lang="en-US" sz="1200" b="1" dirty="0">
                <a:latin typeface="+mj-lt"/>
              </a:rPr>
              <a:t>Many Values to Multiple Variables</a:t>
            </a:r>
          </a:p>
          <a:p>
            <a:pPr marL="171450" indent="-171450">
              <a:buFont typeface="Arial" panose="020B0604020202020204" pitchFamily="34" charset="0"/>
              <a:buChar char="•"/>
            </a:pPr>
            <a:r>
              <a:rPr lang="en-US" sz="1200" dirty="0">
                <a:latin typeface="+mj-lt"/>
              </a:rPr>
              <a:t>Python allows you to assign values to multiple variables in one line:</a:t>
            </a:r>
          </a:p>
          <a:p>
            <a:pPr marL="628650" lvl="1" indent="-171450">
              <a:buFont typeface="Arial" panose="020B0604020202020204" pitchFamily="34" charset="0"/>
              <a:buChar char="•"/>
            </a:pPr>
            <a:r>
              <a:rPr lang="en-US" sz="1200" b="1" dirty="0">
                <a:latin typeface="+mj-lt"/>
              </a:rPr>
              <a:t>Example</a:t>
            </a:r>
            <a:r>
              <a:rPr lang="en-US" sz="1200" dirty="0">
                <a:latin typeface="+mj-lt"/>
              </a:rPr>
              <a:t>:</a:t>
            </a:r>
          </a:p>
          <a:p>
            <a:pPr marL="628650" lvl="1" indent="-171450">
              <a:buFont typeface="Arial" panose="020B0604020202020204" pitchFamily="34" charset="0"/>
              <a:buChar char="•"/>
            </a:pPr>
            <a:r>
              <a:rPr lang="en-US" sz="1200" dirty="0">
                <a:solidFill>
                  <a:srgbClr val="0070C0"/>
                </a:solidFill>
                <a:latin typeface="+mj-lt"/>
              </a:rPr>
              <a:t>x, y, z = "Orange", "Banana", "Cherry"</a:t>
            </a:r>
          </a:p>
          <a:p>
            <a:pPr marL="628650" lvl="1" indent="-171450">
              <a:buFont typeface="Arial" panose="020B0604020202020204" pitchFamily="34" charset="0"/>
              <a:buChar char="•"/>
            </a:pPr>
            <a:r>
              <a:rPr lang="en-US" sz="1200" dirty="0">
                <a:solidFill>
                  <a:srgbClr val="0070C0"/>
                </a:solidFill>
                <a:latin typeface="+mj-lt"/>
              </a:rPr>
              <a:t>print(x)</a:t>
            </a:r>
          </a:p>
          <a:p>
            <a:pPr marL="628650" lvl="1" indent="-171450">
              <a:buFont typeface="Arial" panose="020B0604020202020204" pitchFamily="34" charset="0"/>
              <a:buChar char="•"/>
            </a:pPr>
            <a:r>
              <a:rPr lang="en-US" sz="1200" dirty="0">
                <a:solidFill>
                  <a:srgbClr val="0070C0"/>
                </a:solidFill>
                <a:latin typeface="+mj-lt"/>
              </a:rPr>
              <a:t>print(y)</a:t>
            </a:r>
          </a:p>
          <a:p>
            <a:pPr marL="628650" lvl="1" indent="-171450">
              <a:buFont typeface="Arial" panose="020B0604020202020204" pitchFamily="34" charset="0"/>
              <a:buChar char="•"/>
            </a:pPr>
            <a:r>
              <a:rPr lang="en-US" sz="1200" dirty="0">
                <a:solidFill>
                  <a:srgbClr val="0070C0"/>
                </a:solidFill>
                <a:latin typeface="+mj-lt"/>
              </a:rPr>
              <a:t>print(z)</a:t>
            </a:r>
          </a:p>
          <a:p>
            <a:r>
              <a:rPr lang="en-US" sz="1200" b="1" dirty="0">
                <a:latin typeface="+mj-lt"/>
              </a:rPr>
              <a:t>One Value to Multiple Variables</a:t>
            </a:r>
          </a:p>
          <a:p>
            <a:pPr marL="171450" indent="-171450">
              <a:buFont typeface="Arial" panose="020B0604020202020204" pitchFamily="34" charset="0"/>
              <a:buChar char="•"/>
            </a:pPr>
            <a:r>
              <a:rPr lang="en-US" sz="1200" dirty="0">
                <a:latin typeface="+mj-lt"/>
              </a:rPr>
              <a:t>And you can assign the same value to multiple variables in one line:</a:t>
            </a:r>
          </a:p>
          <a:p>
            <a:pPr marL="628650" lvl="1" indent="-171450">
              <a:buFont typeface="Arial" panose="020B0604020202020204" pitchFamily="34" charset="0"/>
              <a:buChar char="•"/>
            </a:pPr>
            <a:r>
              <a:rPr lang="en-US" sz="1200" b="1" dirty="0">
                <a:latin typeface="+mj-lt"/>
              </a:rPr>
              <a:t>Example</a:t>
            </a:r>
          </a:p>
          <a:p>
            <a:pPr marL="628650" lvl="1" indent="-171450">
              <a:buFont typeface="Arial" panose="020B0604020202020204" pitchFamily="34" charset="0"/>
              <a:buChar char="•"/>
            </a:pPr>
            <a:r>
              <a:rPr lang="en-US" sz="1200" dirty="0">
                <a:solidFill>
                  <a:srgbClr val="0070C0"/>
                </a:solidFill>
                <a:latin typeface="+mj-lt"/>
              </a:rPr>
              <a:t>x = y = z = "Orange"</a:t>
            </a:r>
          </a:p>
          <a:p>
            <a:pPr marL="628650" lvl="1" indent="-171450">
              <a:buFont typeface="Arial" panose="020B0604020202020204" pitchFamily="34" charset="0"/>
              <a:buChar char="•"/>
            </a:pPr>
            <a:r>
              <a:rPr lang="en-US" sz="1200" dirty="0">
                <a:solidFill>
                  <a:srgbClr val="0070C0"/>
                </a:solidFill>
                <a:latin typeface="+mj-lt"/>
              </a:rPr>
              <a:t>print(x)</a:t>
            </a:r>
          </a:p>
          <a:p>
            <a:pPr marL="628650" lvl="1" indent="-171450">
              <a:buFont typeface="Arial" panose="020B0604020202020204" pitchFamily="34" charset="0"/>
              <a:buChar char="•"/>
            </a:pPr>
            <a:r>
              <a:rPr lang="en-US" sz="1200" dirty="0">
                <a:solidFill>
                  <a:srgbClr val="0070C0"/>
                </a:solidFill>
                <a:latin typeface="+mj-lt"/>
              </a:rPr>
              <a:t>print(y)</a:t>
            </a:r>
          </a:p>
          <a:p>
            <a:pPr marL="628650" lvl="1" indent="-171450">
              <a:buFont typeface="Arial" panose="020B0604020202020204" pitchFamily="34" charset="0"/>
              <a:buChar char="•"/>
            </a:pPr>
            <a:r>
              <a:rPr lang="en-US" sz="1200" dirty="0">
                <a:solidFill>
                  <a:srgbClr val="0070C0"/>
                </a:solidFill>
                <a:latin typeface="+mj-lt"/>
              </a:rPr>
              <a:t>print(z)</a:t>
            </a:r>
          </a:p>
          <a:p>
            <a:r>
              <a:rPr lang="en-US" sz="1200" b="1" dirty="0">
                <a:latin typeface="+mj-lt"/>
              </a:rPr>
              <a:t>Unpack a Collection</a:t>
            </a:r>
          </a:p>
          <a:p>
            <a:pPr marL="171450" indent="-171450">
              <a:buFont typeface="Arial" panose="020B0604020202020204" pitchFamily="34" charset="0"/>
              <a:buChar char="•"/>
            </a:pPr>
            <a:r>
              <a:rPr lang="en-US" sz="1200" dirty="0">
                <a:latin typeface="+mj-lt"/>
              </a:rPr>
              <a:t>If you have a collection of values in a list, tuple etc. Python allows you to extract the values into variables. This is called unpacking.</a:t>
            </a:r>
          </a:p>
          <a:p>
            <a:pPr marL="628650" lvl="1" indent="-171450">
              <a:buFont typeface="Arial" panose="020B0604020202020204" pitchFamily="34" charset="0"/>
              <a:buChar char="•"/>
            </a:pPr>
            <a:r>
              <a:rPr lang="en-US" sz="1200" b="1" dirty="0">
                <a:latin typeface="+mj-lt"/>
              </a:rPr>
              <a:t>Example</a:t>
            </a:r>
          </a:p>
          <a:p>
            <a:pPr marL="628650" lvl="1" indent="-171450">
              <a:buFont typeface="Arial" panose="020B0604020202020204" pitchFamily="34" charset="0"/>
              <a:buChar char="•"/>
            </a:pPr>
            <a:r>
              <a:rPr lang="en-US" sz="1200" dirty="0">
                <a:latin typeface="+mj-lt"/>
              </a:rPr>
              <a:t>Unpack a list:</a:t>
            </a:r>
          </a:p>
          <a:p>
            <a:pPr marL="628650" lvl="1" indent="-171450">
              <a:buFont typeface="Arial" panose="020B0604020202020204" pitchFamily="34" charset="0"/>
              <a:buChar char="•"/>
            </a:pPr>
            <a:r>
              <a:rPr lang="en-US" sz="1200" dirty="0">
                <a:solidFill>
                  <a:srgbClr val="0070C0"/>
                </a:solidFill>
                <a:latin typeface="+mj-lt"/>
              </a:rPr>
              <a:t>fruits = ["apple", "banana", "cherry"]</a:t>
            </a:r>
          </a:p>
          <a:p>
            <a:pPr marL="628650" lvl="1" indent="-171450">
              <a:buFont typeface="Arial" panose="020B0604020202020204" pitchFamily="34" charset="0"/>
              <a:buChar char="•"/>
            </a:pPr>
            <a:r>
              <a:rPr lang="en-US" sz="1200" dirty="0">
                <a:solidFill>
                  <a:srgbClr val="0070C0"/>
                </a:solidFill>
                <a:latin typeface="+mj-lt"/>
              </a:rPr>
              <a:t>x, y, z = fruits</a:t>
            </a:r>
          </a:p>
          <a:p>
            <a:pPr marL="628650" lvl="1" indent="-171450">
              <a:buFont typeface="Arial" panose="020B0604020202020204" pitchFamily="34" charset="0"/>
              <a:buChar char="•"/>
            </a:pPr>
            <a:r>
              <a:rPr lang="en-US" sz="1200" dirty="0">
                <a:solidFill>
                  <a:srgbClr val="0070C0"/>
                </a:solidFill>
                <a:latin typeface="+mj-lt"/>
              </a:rPr>
              <a:t>print(x)</a:t>
            </a:r>
          </a:p>
          <a:p>
            <a:pPr marL="628650" lvl="1" indent="-171450">
              <a:buFont typeface="Arial" panose="020B0604020202020204" pitchFamily="34" charset="0"/>
              <a:buChar char="•"/>
            </a:pPr>
            <a:r>
              <a:rPr lang="en-US" sz="1200" dirty="0">
                <a:solidFill>
                  <a:srgbClr val="0070C0"/>
                </a:solidFill>
                <a:latin typeface="+mj-lt"/>
              </a:rPr>
              <a:t>print(y)</a:t>
            </a:r>
          </a:p>
          <a:p>
            <a:pPr marL="628650" lvl="1" indent="-171450">
              <a:buFont typeface="Arial" panose="020B0604020202020204" pitchFamily="34" charset="0"/>
              <a:buChar char="•"/>
            </a:pPr>
            <a:r>
              <a:rPr lang="en-US" sz="1200" dirty="0">
                <a:solidFill>
                  <a:srgbClr val="0070C0"/>
                </a:solidFill>
                <a:latin typeface="+mj-lt"/>
              </a:rPr>
              <a:t>print(z)</a:t>
            </a:r>
          </a:p>
        </p:txBody>
      </p:sp>
    </p:spTree>
    <p:extLst>
      <p:ext uri="{BB962C8B-B14F-4D97-AF65-F5344CB8AC3E}">
        <p14:creationId xmlns:p14="http://schemas.microsoft.com/office/powerpoint/2010/main" val="1560610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707886"/>
          </a:xfrm>
          <a:prstGeom prst="rect">
            <a:avLst/>
          </a:prstGeom>
          <a:solidFill>
            <a:schemeClr val="accent4">
              <a:lumMod val="40000"/>
              <a:lumOff val="60000"/>
            </a:schemeClr>
          </a:solidFill>
        </p:spPr>
        <p:txBody>
          <a:bodyPr wrap="square" rtlCol="0">
            <a:spAutoFit/>
          </a:bodyPr>
          <a:lstStyle/>
          <a:p>
            <a:r>
              <a:rPr lang="en-US" sz="2000" dirty="0"/>
              <a:t>Python variables</a:t>
            </a:r>
          </a:p>
          <a:p>
            <a:endParaRPr lang="en-US" sz="2000" dirty="0"/>
          </a:p>
        </p:txBody>
      </p:sp>
      <p:sp>
        <p:nvSpPr>
          <p:cNvPr id="3" name="TextBox 2">
            <a:extLst>
              <a:ext uri="{FF2B5EF4-FFF2-40B4-BE49-F238E27FC236}">
                <a16:creationId xmlns:a16="http://schemas.microsoft.com/office/drawing/2014/main" id="{4DAB4714-5221-5F3F-D868-7BC6BE0DC655}"/>
              </a:ext>
            </a:extLst>
          </p:cNvPr>
          <p:cNvSpPr txBox="1"/>
          <p:nvPr/>
        </p:nvSpPr>
        <p:spPr>
          <a:xfrm>
            <a:off x="244011" y="972885"/>
            <a:ext cx="8690069" cy="5632311"/>
          </a:xfrm>
          <a:prstGeom prst="rect">
            <a:avLst/>
          </a:prstGeom>
          <a:noFill/>
        </p:spPr>
        <p:txBody>
          <a:bodyPr wrap="square">
            <a:spAutoFit/>
          </a:bodyPr>
          <a:lstStyle/>
          <a:p>
            <a:r>
              <a:rPr lang="en-US" sz="1200" b="1" dirty="0"/>
              <a:t>Python - Output Variables</a:t>
            </a:r>
          </a:p>
          <a:p>
            <a:r>
              <a:rPr lang="en-US" sz="1200" b="1" dirty="0"/>
              <a:t>Output Variables</a:t>
            </a:r>
          </a:p>
          <a:p>
            <a:pPr marL="171450" indent="-171450">
              <a:buFont typeface="Arial" panose="020B0604020202020204" pitchFamily="34" charset="0"/>
              <a:buChar char="•"/>
            </a:pPr>
            <a:r>
              <a:rPr lang="en-US" sz="1200" dirty="0"/>
              <a:t>The Python print() function is often used to output variables. Example:</a:t>
            </a:r>
          </a:p>
          <a:p>
            <a:pPr marL="628650" lvl="1" indent="-171450">
              <a:buFont typeface="Arial" panose="020B0604020202020204" pitchFamily="34" charset="0"/>
              <a:buChar char="•"/>
            </a:pPr>
            <a:r>
              <a:rPr lang="en-US" sz="1200" dirty="0">
                <a:solidFill>
                  <a:srgbClr val="0070C0"/>
                </a:solidFill>
              </a:rPr>
              <a:t>x = "Python is awesome"</a:t>
            </a:r>
          </a:p>
          <a:p>
            <a:pPr marL="628650" lvl="1" indent="-171450">
              <a:buFont typeface="Arial" panose="020B0604020202020204" pitchFamily="34" charset="0"/>
              <a:buChar char="•"/>
            </a:pPr>
            <a:r>
              <a:rPr lang="en-US" sz="1200" dirty="0">
                <a:solidFill>
                  <a:srgbClr val="0070C0"/>
                </a:solidFill>
              </a:rPr>
              <a:t>print(x)</a:t>
            </a:r>
          </a:p>
          <a:p>
            <a:pPr marL="171450" indent="-171450">
              <a:buFont typeface="Arial" panose="020B0604020202020204" pitchFamily="34" charset="0"/>
              <a:buChar char="•"/>
            </a:pPr>
            <a:r>
              <a:rPr lang="en-US" sz="1200" dirty="0"/>
              <a:t>In the print() function, you output multiple variables, separated by a comma:</a:t>
            </a:r>
          </a:p>
          <a:p>
            <a:pPr marL="628650" lvl="1" indent="-171450">
              <a:buFont typeface="Arial" panose="020B0604020202020204" pitchFamily="34" charset="0"/>
              <a:buChar char="•"/>
            </a:pPr>
            <a:r>
              <a:rPr lang="en-US" sz="1200" dirty="0"/>
              <a:t>Example:</a:t>
            </a:r>
          </a:p>
          <a:p>
            <a:pPr marL="628650" lvl="1" indent="-171450">
              <a:buFont typeface="Arial" panose="020B0604020202020204" pitchFamily="34" charset="0"/>
              <a:buChar char="•"/>
            </a:pPr>
            <a:r>
              <a:rPr lang="en-US" sz="1200" dirty="0">
                <a:solidFill>
                  <a:srgbClr val="0070C0"/>
                </a:solidFill>
              </a:rPr>
              <a:t>x = "Python"</a:t>
            </a:r>
          </a:p>
          <a:p>
            <a:pPr marL="628650" lvl="1" indent="-171450">
              <a:buFont typeface="Arial" panose="020B0604020202020204" pitchFamily="34" charset="0"/>
              <a:buChar char="•"/>
            </a:pPr>
            <a:r>
              <a:rPr lang="en-US" sz="1200" dirty="0">
                <a:solidFill>
                  <a:srgbClr val="0070C0"/>
                </a:solidFill>
              </a:rPr>
              <a:t>y = "is"</a:t>
            </a:r>
          </a:p>
          <a:p>
            <a:pPr marL="628650" lvl="1" indent="-171450">
              <a:buFont typeface="Arial" panose="020B0604020202020204" pitchFamily="34" charset="0"/>
              <a:buChar char="•"/>
            </a:pPr>
            <a:r>
              <a:rPr lang="en-US" sz="1200" dirty="0">
                <a:solidFill>
                  <a:srgbClr val="0070C0"/>
                </a:solidFill>
              </a:rPr>
              <a:t>z = "awesome"</a:t>
            </a:r>
          </a:p>
          <a:p>
            <a:pPr marL="628650" lvl="1" indent="-171450">
              <a:buFont typeface="Arial" panose="020B0604020202020204" pitchFamily="34" charset="0"/>
              <a:buChar char="•"/>
            </a:pPr>
            <a:r>
              <a:rPr lang="en-US" sz="1200" dirty="0">
                <a:solidFill>
                  <a:srgbClr val="0070C0"/>
                </a:solidFill>
              </a:rPr>
              <a:t>print(x, y, z)</a:t>
            </a:r>
          </a:p>
          <a:p>
            <a:pPr marL="171450" indent="-171450">
              <a:buFont typeface="Arial" panose="020B0604020202020204" pitchFamily="34" charset="0"/>
              <a:buChar char="•"/>
            </a:pPr>
            <a:r>
              <a:rPr lang="en-US" sz="1200" dirty="0"/>
              <a:t>You can also use the + operator to output multiple variables: Example</a:t>
            </a:r>
          </a:p>
          <a:p>
            <a:pPr marL="628650" lvl="1" indent="-171450">
              <a:buFont typeface="Arial" panose="020B0604020202020204" pitchFamily="34" charset="0"/>
              <a:buChar char="•"/>
            </a:pPr>
            <a:r>
              <a:rPr lang="en-US" sz="1200" dirty="0">
                <a:solidFill>
                  <a:srgbClr val="0070C0"/>
                </a:solidFill>
              </a:rPr>
              <a:t>x = "Python "</a:t>
            </a:r>
          </a:p>
          <a:p>
            <a:pPr marL="628650" lvl="1" indent="-171450">
              <a:buFont typeface="Arial" panose="020B0604020202020204" pitchFamily="34" charset="0"/>
              <a:buChar char="•"/>
            </a:pPr>
            <a:r>
              <a:rPr lang="en-US" sz="1200" dirty="0">
                <a:solidFill>
                  <a:srgbClr val="0070C0"/>
                </a:solidFill>
              </a:rPr>
              <a:t>y = "is "</a:t>
            </a:r>
          </a:p>
          <a:p>
            <a:pPr marL="628650" lvl="1" indent="-171450">
              <a:buFont typeface="Arial" panose="020B0604020202020204" pitchFamily="34" charset="0"/>
              <a:buChar char="•"/>
            </a:pPr>
            <a:r>
              <a:rPr lang="en-US" sz="1200" dirty="0">
                <a:solidFill>
                  <a:srgbClr val="0070C0"/>
                </a:solidFill>
              </a:rPr>
              <a:t>z = "awesome"</a:t>
            </a:r>
          </a:p>
          <a:p>
            <a:pPr marL="628650" lvl="1" indent="-171450">
              <a:buFont typeface="Arial" panose="020B0604020202020204" pitchFamily="34" charset="0"/>
              <a:buChar char="•"/>
            </a:pPr>
            <a:r>
              <a:rPr lang="en-US" sz="1200" dirty="0">
                <a:solidFill>
                  <a:srgbClr val="0070C0"/>
                </a:solidFill>
              </a:rPr>
              <a:t>print(x + y + z)</a:t>
            </a:r>
          </a:p>
          <a:p>
            <a:pPr marL="171450" indent="-171450">
              <a:buFont typeface="Arial" panose="020B0604020202020204" pitchFamily="34" charset="0"/>
              <a:buChar char="•"/>
            </a:pPr>
            <a:r>
              <a:rPr lang="en-US" sz="1200" dirty="0"/>
              <a:t>For numbers, the + character works as a mathematical operator: Example</a:t>
            </a:r>
          </a:p>
          <a:p>
            <a:pPr marL="628650" lvl="1" indent="-171450">
              <a:buFont typeface="Arial" panose="020B0604020202020204" pitchFamily="34" charset="0"/>
              <a:buChar char="•"/>
            </a:pPr>
            <a:r>
              <a:rPr lang="en-US" sz="1200" dirty="0">
                <a:solidFill>
                  <a:srgbClr val="0070C0"/>
                </a:solidFill>
              </a:rPr>
              <a:t>x = 5</a:t>
            </a:r>
          </a:p>
          <a:p>
            <a:pPr marL="628650" lvl="1" indent="-171450">
              <a:buFont typeface="Arial" panose="020B0604020202020204" pitchFamily="34" charset="0"/>
              <a:buChar char="•"/>
            </a:pPr>
            <a:r>
              <a:rPr lang="en-US" sz="1200" dirty="0">
                <a:solidFill>
                  <a:srgbClr val="0070C0"/>
                </a:solidFill>
              </a:rPr>
              <a:t>y = 10</a:t>
            </a:r>
          </a:p>
          <a:p>
            <a:pPr marL="628650" lvl="1" indent="-171450">
              <a:buFont typeface="Arial" panose="020B0604020202020204" pitchFamily="34" charset="0"/>
              <a:buChar char="•"/>
            </a:pPr>
            <a:r>
              <a:rPr lang="en-US" sz="1200" dirty="0">
                <a:solidFill>
                  <a:srgbClr val="0070C0"/>
                </a:solidFill>
              </a:rPr>
              <a:t>print(x + y)</a:t>
            </a:r>
          </a:p>
          <a:p>
            <a:pPr marL="171450" indent="-171450">
              <a:buFont typeface="Arial" panose="020B0604020202020204" pitchFamily="34" charset="0"/>
              <a:buChar char="•"/>
            </a:pPr>
            <a:r>
              <a:rPr lang="en-US" sz="1200" dirty="0"/>
              <a:t>In the print() function, when you try to combine a string and a number with the + operator, Python will </a:t>
            </a:r>
            <a:r>
              <a:rPr lang="en-US" sz="1200" dirty="0">
                <a:solidFill>
                  <a:srgbClr val="FF0000"/>
                </a:solidFill>
              </a:rPr>
              <a:t>give you an error</a:t>
            </a:r>
            <a:r>
              <a:rPr lang="en-US" sz="1200" dirty="0"/>
              <a:t>: Example</a:t>
            </a:r>
          </a:p>
          <a:p>
            <a:pPr marL="628650" lvl="1" indent="-171450">
              <a:buFont typeface="Arial" panose="020B0604020202020204" pitchFamily="34" charset="0"/>
              <a:buChar char="•"/>
            </a:pPr>
            <a:r>
              <a:rPr lang="en-US" sz="1200" dirty="0">
                <a:solidFill>
                  <a:srgbClr val="0070C0"/>
                </a:solidFill>
              </a:rPr>
              <a:t>x = 5</a:t>
            </a:r>
          </a:p>
          <a:p>
            <a:pPr marL="628650" lvl="1" indent="-171450">
              <a:buFont typeface="Arial" panose="020B0604020202020204" pitchFamily="34" charset="0"/>
              <a:buChar char="•"/>
            </a:pPr>
            <a:r>
              <a:rPr lang="en-US" sz="1200" dirty="0">
                <a:solidFill>
                  <a:srgbClr val="0070C0"/>
                </a:solidFill>
              </a:rPr>
              <a:t>y = "John"</a:t>
            </a:r>
          </a:p>
          <a:p>
            <a:pPr marL="628650" lvl="1" indent="-171450">
              <a:buFont typeface="Arial" panose="020B0604020202020204" pitchFamily="34" charset="0"/>
              <a:buChar char="•"/>
            </a:pPr>
            <a:r>
              <a:rPr lang="en-US" sz="1200" dirty="0">
                <a:solidFill>
                  <a:srgbClr val="FF0000"/>
                </a:solidFill>
              </a:rPr>
              <a:t>print(x + y)</a:t>
            </a:r>
          </a:p>
          <a:p>
            <a:pPr marL="171450" indent="-171450">
              <a:buFont typeface="Arial" panose="020B0604020202020204" pitchFamily="34" charset="0"/>
              <a:buChar char="•"/>
            </a:pPr>
            <a:r>
              <a:rPr lang="en-US" sz="1200" dirty="0"/>
              <a:t>The best way to output multiple variables in the print() function is to separate them with commas, which even support different data types:</a:t>
            </a:r>
          </a:p>
          <a:p>
            <a:pPr marL="628650" lvl="1" indent="-171450">
              <a:buFont typeface="Arial" panose="020B0604020202020204" pitchFamily="34" charset="0"/>
              <a:buChar char="•"/>
            </a:pPr>
            <a:r>
              <a:rPr lang="en-US" sz="1200" dirty="0"/>
              <a:t>Example</a:t>
            </a:r>
          </a:p>
          <a:p>
            <a:pPr marL="628650" lvl="1" indent="-171450">
              <a:buFont typeface="Arial" panose="020B0604020202020204" pitchFamily="34" charset="0"/>
              <a:buChar char="•"/>
            </a:pPr>
            <a:r>
              <a:rPr lang="en-US" sz="1200" dirty="0">
                <a:solidFill>
                  <a:srgbClr val="0070C0"/>
                </a:solidFill>
              </a:rPr>
              <a:t>x = 5</a:t>
            </a:r>
          </a:p>
          <a:p>
            <a:pPr marL="628650" lvl="1" indent="-171450">
              <a:buFont typeface="Arial" panose="020B0604020202020204" pitchFamily="34" charset="0"/>
              <a:buChar char="•"/>
            </a:pPr>
            <a:r>
              <a:rPr lang="en-US" sz="1200" dirty="0">
                <a:solidFill>
                  <a:srgbClr val="0070C0"/>
                </a:solidFill>
              </a:rPr>
              <a:t>y = "John"</a:t>
            </a:r>
          </a:p>
          <a:p>
            <a:pPr marL="628650" lvl="1" indent="-171450">
              <a:buFont typeface="Arial" panose="020B0604020202020204" pitchFamily="34" charset="0"/>
              <a:buChar char="•"/>
            </a:pPr>
            <a:r>
              <a:rPr lang="en-US" sz="1200" dirty="0">
                <a:solidFill>
                  <a:srgbClr val="0070C0"/>
                </a:solidFill>
              </a:rPr>
              <a:t>print(x, y)</a:t>
            </a:r>
          </a:p>
        </p:txBody>
      </p:sp>
    </p:spTree>
    <p:extLst>
      <p:ext uri="{BB962C8B-B14F-4D97-AF65-F5344CB8AC3E}">
        <p14:creationId xmlns:p14="http://schemas.microsoft.com/office/powerpoint/2010/main" val="1162113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variables</a:t>
            </a:r>
          </a:p>
        </p:txBody>
      </p:sp>
      <p:sp>
        <p:nvSpPr>
          <p:cNvPr id="7" name="TextBox 6">
            <a:extLst>
              <a:ext uri="{FF2B5EF4-FFF2-40B4-BE49-F238E27FC236}">
                <a16:creationId xmlns:a16="http://schemas.microsoft.com/office/drawing/2014/main" id="{CD3DFCCF-C9B8-50C1-51E5-F0321D970974}"/>
              </a:ext>
            </a:extLst>
          </p:cNvPr>
          <p:cNvSpPr txBox="1"/>
          <p:nvPr/>
        </p:nvSpPr>
        <p:spPr>
          <a:xfrm>
            <a:off x="244011" y="597732"/>
            <a:ext cx="9917131" cy="6370975"/>
          </a:xfrm>
          <a:prstGeom prst="rect">
            <a:avLst/>
          </a:prstGeom>
          <a:noFill/>
        </p:spPr>
        <p:txBody>
          <a:bodyPr wrap="square">
            <a:spAutoFit/>
          </a:bodyPr>
          <a:lstStyle/>
          <a:p>
            <a:r>
              <a:rPr lang="en-US" sz="1200" b="1" dirty="0"/>
              <a:t>Python - Global Variables</a:t>
            </a:r>
          </a:p>
          <a:p>
            <a:r>
              <a:rPr lang="en-US" sz="1200" b="1" dirty="0"/>
              <a:t>Global Variables</a:t>
            </a:r>
          </a:p>
          <a:p>
            <a:pPr marL="171450" indent="-171450">
              <a:buFont typeface="Arial" panose="020B0604020202020204" pitchFamily="34" charset="0"/>
              <a:buChar char="•"/>
            </a:pPr>
            <a:r>
              <a:rPr lang="en-US" sz="1200" dirty="0"/>
              <a:t>Variables that are created outside of a function (as in all of the examples above) are known as global variables. Global variables can be used by everyone, both inside of functions and outside. Example: Create a variable outside of a function, and use it inside the function</a:t>
            </a:r>
          </a:p>
          <a:p>
            <a:pPr marL="628650" lvl="1" indent="-171450">
              <a:buFont typeface="Arial" panose="020B0604020202020204" pitchFamily="34" charset="0"/>
              <a:buChar char="•"/>
            </a:pPr>
            <a:r>
              <a:rPr lang="en-US" sz="1200" dirty="0">
                <a:solidFill>
                  <a:srgbClr val="0070C0"/>
                </a:solidFill>
              </a:rPr>
              <a:t>x = "awesome"</a:t>
            </a:r>
          </a:p>
          <a:p>
            <a:pPr marL="628650" lvl="1" indent="-171450">
              <a:buFont typeface="Arial" panose="020B0604020202020204" pitchFamily="34" charset="0"/>
              <a:buChar char="•"/>
            </a:pPr>
            <a:r>
              <a:rPr lang="en-US" sz="1200" dirty="0">
                <a:solidFill>
                  <a:srgbClr val="0070C0"/>
                </a:solidFill>
              </a:rPr>
              <a:t>def </a:t>
            </a:r>
            <a:r>
              <a:rPr lang="en-US" sz="1200" dirty="0" err="1">
                <a:solidFill>
                  <a:srgbClr val="0070C0"/>
                </a:solidFill>
              </a:rPr>
              <a:t>myfunc</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  print("Python is " + x)</a:t>
            </a:r>
          </a:p>
          <a:p>
            <a:pPr marL="628650" lvl="1" indent="-171450">
              <a:buFont typeface="Arial" panose="020B0604020202020204" pitchFamily="34" charset="0"/>
              <a:buChar char="•"/>
            </a:pPr>
            <a:r>
              <a:rPr lang="en-US" sz="1200" dirty="0" err="1">
                <a:solidFill>
                  <a:srgbClr val="0070C0"/>
                </a:solidFill>
              </a:rPr>
              <a:t>myfunc</a:t>
            </a:r>
            <a:r>
              <a:rPr lang="en-US" sz="1200" dirty="0">
                <a:solidFill>
                  <a:srgbClr val="0070C0"/>
                </a:solidFill>
              </a:rPr>
              <a:t>()</a:t>
            </a:r>
          </a:p>
          <a:p>
            <a:pPr marL="171450" indent="-171450">
              <a:buFont typeface="Arial" panose="020B0604020202020204" pitchFamily="34" charset="0"/>
              <a:buChar char="•"/>
            </a:pPr>
            <a:r>
              <a:rPr lang="en-US" sz="1200" dirty="0">
                <a:solidFill>
                  <a:srgbClr val="002060"/>
                </a:solidFill>
              </a:rPr>
              <a:t>If you create a variable with the same name inside a function, this variable will be local, and can only be used inside the function. The global variable with the same name will remain as it was, global and with the original value. Example: Create a variable inside a function, with the same name as the global variable</a:t>
            </a:r>
          </a:p>
          <a:p>
            <a:pPr marL="628650" lvl="1" indent="-171450">
              <a:buFont typeface="Arial" panose="020B0604020202020204" pitchFamily="34" charset="0"/>
              <a:buChar char="•"/>
            </a:pPr>
            <a:r>
              <a:rPr lang="en-US" sz="1200" dirty="0">
                <a:solidFill>
                  <a:srgbClr val="0070C0"/>
                </a:solidFill>
              </a:rPr>
              <a:t>x = "awesome"</a:t>
            </a:r>
          </a:p>
          <a:p>
            <a:pPr marL="628650" lvl="1" indent="-171450">
              <a:buFont typeface="Arial" panose="020B0604020202020204" pitchFamily="34" charset="0"/>
              <a:buChar char="•"/>
            </a:pPr>
            <a:r>
              <a:rPr lang="en-US" sz="1200" dirty="0">
                <a:solidFill>
                  <a:srgbClr val="0070C0"/>
                </a:solidFill>
              </a:rPr>
              <a:t>def </a:t>
            </a:r>
            <a:r>
              <a:rPr lang="en-US" sz="1200" dirty="0" err="1">
                <a:solidFill>
                  <a:srgbClr val="0070C0"/>
                </a:solidFill>
              </a:rPr>
              <a:t>myfunc</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  x = "fantastic"</a:t>
            </a:r>
          </a:p>
          <a:p>
            <a:pPr marL="628650" lvl="1" indent="-171450">
              <a:buFont typeface="Arial" panose="020B0604020202020204" pitchFamily="34" charset="0"/>
              <a:buChar char="•"/>
            </a:pPr>
            <a:r>
              <a:rPr lang="en-US" sz="1200" dirty="0">
                <a:solidFill>
                  <a:srgbClr val="0070C0"/>
                </a:solidFill>
              </a:rPr>
              <a:t>  print("Python is " + x)</a:t>
            </a:r>
          </a:p>
          <a:p>
            <a:pPr marL="628650" lvl="1" indent="-171450">
              <a:buFont typeface="Arial" panose="020B0604020202020204" pitchFamily="34" charset="0"/>
              <a:buChar char="•"/>
            </a:pPr>
            <a:r>
              <a:rPr lang="en-US" sz="1200" dirty="0" err="1">
                <a:solidFill>
                  <a:srgbClr val="0070C0"/>
                </a:solidFill>
              </a:rPr>
              <a:t>myfunc</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print("Python is " + x)</a:t>
            </a:r>
          </a:p>
          <a:p>
            <a:pPr marL="171450" indent="-171450">
              <a:buFont typeface="Arial" panose="020B0604020202020204" pitchFamily="34" charset="0"/>
              <a:buChar char="•"/>
            </a:pPr>
            <a:r>
              <a:rPr lang="en-US" sz="1200" b="1" dirty="0">
                <a:solidFill>
                  <a:srgbClr val="002060"/>
                </a:solidFill>
              </a:rPr>
              <a:t>The global Keyword</a:t>
            </a:r>
          </a:p>
          <a:p>
            <a:pPr marL="171450" indent="-171450">
              <a:buFont typeface="Arial" panose="020B0604020202020204" pitchFamily="34" charset="0"/>
              <a:buChar char="•"/>
            </a:pPr>
            <a:r>
              <a:rPr lang="en-US" sz="1200" dirty="0">
                <a:solidFill>
                  <a:srgbClr val="002060"/>
                </a:solidFill>
              </a:rPr>
              <a:t>Normally, when you create a variable inside a function, that variable is local, and can only be used inside that function. To create a global variable inside a function, you can use the global keyword. Example: If you use the global keyword, the variable belongs to the global scope:</a:t>
            </a:r>
          </a:p>
          <a:p>
            <a:pPr marL="628650" lvl="1" indent="-171450">
              <a:buFont typeface="Arial" panose="020B0604020202020204" pitchFamily="34" charset="0"/>
              <a:buChar char="•"/>
            </a:pPr>
            <a:r>
              <a:rPr lang="en-US" sz="1200" dirty="0">
                <a:solidFill>
                  <a:srgbClr val="0070C0"/>
                </a:solidFill>
              </a:rPr>
              <a:t>def </a:t>
            </a:r>
            <a:r>
              <a:rPr lang="en-US" sz="1200" dirty="0" err="1">
                <a:solidFill>
                  <a:srgbClr val="0070C0"/>
                </a:solidFill>
              </a:rPr>
              <a:t>myfunc</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  global x</a:t>
            </a:r>
          </a:p>
          <a:p>
            <a:pPr marL="628650" lvl="1" indent="-171450">
              <a:buFont typeface="Arial" panose="020B0604020202020204" pitchFamily="34" charset="0"/>
              <a:buChar char="•"/>
            </a:pPr>
            <a:r>
              <a:rPr lang="en-US" sz="1200" dirty="0">
                <a:solidFill>
                  <a:srgbClr val="0070C0"/>
                </a:solidFill>
              </a:rPr>
              <a:t>  x = "fantastic"</a:t>
            </a:r>
          </a:p>
          <a:p>
            <a:pPr marL="628650" lvl="1" indent="-171450">
              <a:buFont typeface="Arial" panose="020B0604020202020204" pitchFamily="34" charset="0"/>
              <a:buChar char="•"/>
            </a:pPr>
            <a:r>
              <a:rPr lang="en-US" sz="1200" dirty="0" err="1">
                <a:solidFill>
                  <a:srgbClr val="0070C0"/>
                </a:solidFill>
              </a:rPr>
              <a:t>myfunc</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print("Python is " + x)</a:t>
            </a:r>
          </a:p>
          <a:p>
            <a:pPr marL="171450" indent="-171450">
              <a:buFont typeface="Arial" panose="020B0604020202020204" pitchFamily="34" charset="0"/>
              <a:buChar char="•"/>
            </a:pPr>
            <a:r>
              <a:rPr lang="en-US" sz="1200" dirty="0">
                <a:solidFill>
                  <a:srgbClr val="002060"/>
                </a:solidFill>
              </a:rPr>
              <a:t>Also, use the global keyword if you want to change a global variable inside a function. Example:</a:t>
            </a:r>
          </a:p>
          <a:p>
            <a:pPr marL="628650" lvl="1" indent="-171450">
              <a:buFont typeface="Arial" panose="020B0604020202020204" pitchFamily="34" charset="0"/>
              <a:buChar char="•"/>
            </a:pPr>
            <a:r>
              <a:rPr lang="en-US" sz="1200" dirty="0">
                <a:solidFill>
                  <a:srgbClr val="002060"/>
                </a:solidFill>
              </a:rPr>
              <a:t>To change the value of a global variable inside a function, refer to the variable by using the global keyword:</a:t>
            </a:r>
          </a:p>
          <a:p>
            <a:pPr marL="628650" lvl="1" indent="-171450">
              <a:buFont typeface="Arial" panose="020B0604020202020204" pitchFamily="34" charset="0"/>
              <a:buChar char="•"/>
            </a:pPr>
            <a:r>
              <a:rPr lang="en-US" sz="1200" dirty="0">
                <a:solidFill>
                  <a:srgbClr val="0070C0"/>
                </a:solidFill>
              </a:rPr>
              <a:t>x = "awesome"</a:t>
            </a:r>
          </a:p>
          <a:p>
            <a:pPr marL="628650" lvl="1" indent="-171450">
              <a:buFont typeface="Arial" panose="020B0604020202020204" pitchFamily="34" charset="0"/>
              <a:buChar char="•"/>
            </a:pPr>
            <a:r>
              <a:rPr lang="en-US" sz="1200" dirty="0">
                <a:solidFill>
                  <a:srgbClr val="0070C0"/>
                </a:solidFill>
              </a:rPr>
              <a:t>def </a:t>
            </a:r>
            <a:r>
              <a:rPr lang="en-US" sz="1200" dirty="0" err="1">
                <a:solidFill>
                  <a:srgbClr val="0070C0"/>
                </a:solidFill>
              </a:rPr>
              <a:t>myfunc</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  global x</a:t>
            </a:r>
          </a:p>
          <a:p>
            <a:pPr marL="628650" lvl="1" indent="-171450">
              <a:buFont typeface="Arial" panose="020B0604020202020204" pitchFamily="34" charset="0"/>
              <a:buChar char="•"/>
            </a:pPr>
            <a:r>
              <a:rPr lang="en-US" sz="1200" dirty="0">
                <a:solidFill>
                  <a:srgbClr val="0070C0"/>
                </a:solidFill>
              </a:rPr>
              <a:t>  x = "fantastic"</a:t>
            </a:r>
          </a:p>
          <a:p>
            <a:pPr marL="628650" lvl="1" indent="-171450">
              <a:buFont typeface="Arial" panose="020B0604020202020204" pitchFamily="34" charset="0"/>
              <a:buChar char="•"/>
            </a:pPr>
            <a:r>
              <a:rPr lang="en-US" sz="1200" dirty="0" err="1">
                <a:solidFill>
                  <a:srgbClr val="0070C0"/>
                </a:solidFill>
              </a:rPr>
              <a:t>myfunc</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print("Python is " + x)</a:t>
            </a:r>
          </a:p>
          <a:p>
            <a:pPr marL="171450" indent="-171450">
              <a:buFont typeface="Arial" panose="020B0604020202020204" pitchFamily="34" charset="0"/>
              <a:buChar char="•"/>
            </a:pPr>
            <a:endParaRPr lang="en-US" sz="1200" dirty="0">
              <a:solidFill>
                <a:srgbClr val="0070C0"/>
              </a:solidFill>
            </a:endParaRPr>
          </a:p>
        </p:txBody>
      </p:sp>
    </p:spTree>
    <p:extLst>
      <p:ext uri="{BB962C8B-B14F-4D97-AF65-F5344CB8AC3E}">
        <p14:creationId xmlns:p14="http://schemas.microsoft.com/office/powerpoint/2010/main" val="2707349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datatypes</a:t>
            </a:r>
          </a:p>
        </p:txBody>
      </p:sp>
      <p:sp>
        <p:nvSpPr>
          <p:cNvPr id="3" name="TextBox 2">
            <a:extLst>
              <a:ext uri="{FF2B5EF4-FFF2-40B4-BE49-F238E27FC236}">
                <a16:creationId xmlns:a16="http://schemas.microsoft.com/office/drawing/2014/main" id="{FEB814BA-626A-D8F3-2B41-3F90482E6838}"/>
              </a:ext>
            </a:extLst>
          </p:cNvPr>
          <p:cNvSpPr txBox="1"/>
          <p:nvPr/>
        </p:nvSpPr>
        <p:spPr>
          <a:xfrm>
            <a:off x="244011" y="768720"/>
            <a:ext cx="6097712" cy="3600986"/>
          </a:xfrm>
          <a:prstGeom prst="rect">
            <a:avLst/>
          </a:prstGeom>
          <a:noFill/>
        </p:spPr>
        <p:txBody>
          <a:bodyPr wrap="square">
            <a:spAutoFit/>
          </a:bodyPr>
          <a:lstStyle/>
          <a:p>
            <a:r>
              <a:rPr lang="en-US" sz="1200" b="1" dirty="0"/>
              <a:t>Built-in Data Types</a:t>
            </a:r>
          </a:p>
          <a:p>
            <a:pPr marL="171450" indent="-171450">
              <a:buFont typeface="Arial" panose="020B0604020202020204" pitchFamily="34" charset="0"/>
              <a:buChar char="•"/>
            </a:pPr>
            <a:r>
              <a:rPr lang="en-US" sz="1200" dirty="0"/>
              <a:t>In programming, data type is an important concept.</a:t>
            </a:r>
          </a:p>
          <a:p>
            <a:pPr marL="171450" indent="-171450">
              <a:buFont typeface="Arial" panose="020B0604020202020204" pitchFamily="34" charset="0"/>
              <a:buChar char="•"/>
            </a:pPr>
            <a:r>
              <a:rPr lang="en-US" sz="1200" dirty="0"/>
              <a:t>Variables can store data of different types, and different types can do different things.</a:t>
            </a:r>
          </a:p>
          <a:p>
            <a:pPr marL="171450" indent="-171450">
              <a:buFont typeface="Arial" panose="020B0604020202020204" pitchFamily="34" charset="0"/>
              <a:buChar char="•"/>
            </a:pPr>
            <a:r>
              <a:rPr lang="en-US" sz="1200" dirty="0"/>
              <a:t>Python has the following data types built-in by default, in these categories: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Text Type:		</a:t>
            </a:r>
            <a:r>
              <a:rPr lang="en-US" sz="1200" dirty="0">
                <a:solidFill>
                  <a:srgbClr val="0070C0"/>
                </a:solidFill>
              </a:rPr>
              <a:t>str</a:t>
            </a:r>
          </a:p>
          <a:p>
            <a:pPr marL="171450" indent="-171450">
              <a:buFont typeface="Arial" panose="020B0604020202020204" pitchFamily="34" charset="0"/>
              <a:buChar char="•"/>
            </a:pPr>
            <a:r>
              <a:rPr lang="en-US" sz="1200" dirty="0"/>
              <a:t>Numeric Types:	</a:t>
            </a:r>
            <a:r>
              <a:rPr lang="en-US" sz="1200" dirty="0">
                <a:solidFill>
                  <a:srgbClr val="0070C0"/>
                </a:solidFill>
              </a:rPr>
              <a:t>int, float, complex</a:t>
            </a:r>
          </a:p>
          <a:p>
            <a:pPr marL="171450" indent="-171450">
              <a:buFont typeface="Arial" panose="020B0604020202020204" pitchFamily="34" charset="0"/>
              <a:buChar char="•"/>
            </a:pPr>
            <a:r>
              <a:rPr lang="en-US" sz="1200" dirty="0"/>
              <a:t>Sequence Types:	</a:t>
            </a:r>
            <a:r>
              <a:rPr lang="en-US" sz="1200" dirty="0">
                <a:solidFill>
                  <a:srgbClr val="0070C0"/>
                </a:solidFill>
              </a:rPr>
              <a:t>list, tuple, range</a:t>
            </a:r>
          </a:p>
          <a:p>
            <a:pPr marL="171450" indent="-171450">
              <a:buFont typeface="Arial" panose="020B0604020202020204" pitchFamily="34" charset="0"/>
              <a:buChar char="•"/>
            </a:pPr>
            <a:r>
              <a:rPr lang="en-US" sz="1200" dirty="0"/>
              <a:t>Mapping Type:	</a:t>
            </a:r>
            <a:r>
              <a:rPr lang="en-US" sz="1200" dirty="0" err="1">
                <a:solidFill>
                  <a:srgbClr val="0070C0"/>
                </a:solidFill>
              </a:rPr>
              <a:t>dict</a:t>
            </a:r>
            <a:endParaRPr lang="en-US" sz="1200" dirty="0">
              <a:solidFill>
                <a:srgbClr val="0070C0"/>
              </a:solidFill>
            </a:endParaRPr>
          </a:p>
          <a:p>
            <a:pPr marL="171450" indent="-171450">
              <a:buFont typeface="Arial" panose="020B0604020202020204" pitchFamily="34" charset="0"/>
              <a:buChar char="•"/>
            </a:pPr>
            <a:r>
              <a:rPr lang="en-US" sz="1200" dirty="0"/>
              <a:t>Set Types:		</a:t>
            </a:r>
            <a:r>
              <a:rPr lang="en-US" sz="1200" dirty="0">
                <a:solidFill>
                  <a:srgbClr val="0070C0"/>
                </a:solidFill>
              </a:rPr>
              <a:t>set, </a:t>
            </a:r>
            <a:r>
              <a:rPr lang="en-US" sz="1200" dirty="0" err="1">
                <a:solidFill>
                  <a:srgbClr val="0070C0"/>
                </a:solidFill>
              </a:rPr>
              <a:t>frozenset</a:t>
            </a:r>
            <a:endParaRPr lang="en-US" sz="1200" dirty="0">
              <a:solidFill>
                <a:srgbClr val="0070C0"/>
              </a:solidFill>
            </a:endParaRPr>
          </a:p>
          <a:p>
            <a:pPr marL="171450" indent="-171450">
              <a:buFont typeface="Arial" panose="020B0604020202020204" pitchFamily="34" charset="0"/>
              <a:buChar char="•"/>
            </a:pPr>
            <a:r>
              <a:rPr lang="en-US" sz="1200" dirty="0"/>
              <a:t>Boolean Type:	</a:t>
            </a:r>
            <a:r>
              <a:rPr lang="en-US" sz="1200" dirty="0">
                <a:solidFill>
                  <a:srgbClr val="0070C0"/>
                </a:solidFill>
              </a:rPr>
              <a:t>bool</a:t>
            </a:r>
          </a:p>
          <a:p>
            <a:pPr marL="171450" indent="-171450">
              <a:buFont typeface="Arial" panose="020B0604020202020204" pitchFamily="34" charset="0"/>
              <a:buChar char="•"/>
            </a:pPr>
            <a:r>
              <a:rPr lang="en-US" sz="1200" dirty="0"/>
              <a:t>Binary Types:	</a:t>
            </a:r>
            <a:r>
              <a:rPr lang="en-US" sz="1200" dirty="0">
                <a:solidFill>
                  <a:srgbClr val="0070C0"/>
                </a:solidFill>
              </a:rPr>
              <a:t>bytes, </a:t>
            </a:r>
            <a:r>
              <a:rPr lang="en-US" sz="1200" dirty="0" err="1">
                <a:solidFill>
                  <a:srgbClr val="0070C0"/>
                </a:solidFill>
              </a:rPr>
              <a:t>bytearray</a:t>
            </a:r>
            <a:r>
              <a:rPr lang="en-US" sz="1200" dirty="0">
                <a:solidFill>
                  <a:srgbClr val="0070C0"/>
                </a:solidFill>
              </a:rPr>
              <a:t>, </a:t>
            </a:r>
            <a:r>
              <a:rPr lang="en-US" sz="1200" dirty="0" err="1">
                <a:solidFill>
                  <a:srgbClr val="0070C0"/>
                </a:solidFill>
              </a:rPr>
              <a:t>memoryview</a:t>
            </a:r>
            <a:endParaRPr lang="en-US" sz="1200" dirty="0">
              <a:solidFill>
                <a:srgbClr val="0070C0"/>
              </a:solidFill>
            </a:endParaRPr>
          </a:p>
          <a:p>
            <a:pPr marL="171450" indent="-171450">
              <a:buFont typeface="Arial" panose="020B0604020202020204" pitchFamily="34" charset="0"/>
              <a:buChar char="•"/>
            </a:pPr>
            <a:r>
              <a:rPr lang="en-US" sz="1200" dirty="0"/>
              <a:t>None Type:		</a:t>
            </a:r>
            <a:r>
              <a:rPr lang="en-US" sz="1200" dirty="0" err="1">
                <a:solidFill>
                  <a:srgbClr val="0070C0"/>
                </a:solidFill>
              </a:rPr>
              <a:t>NoneType</a:t>
            </a:r>
            <a:endParaRPr lang="en-US" sz="1200" dirty="0">
              <a:solidFill>
                <a:srgbClr val="0070C0"/>
              </a:solidFill>
            </a:endParaRPr>
          </a:p>
          <a:p>
            <a:endParaRPr lang="en-US" sz="1200" dirty="0">
              <a:solidFill>
                <a:srgbClr val="0070C0"/>
              </a:solidFill>
            </a:endParaRPr>
          </a:p>
          <a:p>
            <a:r>
              <a:rPr lang="en-US" sz="1200" b="1" dirty="0"/>
              <a:t>Getting the Data Type</a:t>
            </a:r>
          </a:p>
          <a:p>
            <a:pPr marL="171450" indent="-171450">
              <a:buFont typeface="Arial" panose="020B0604020202020204" pitchFamily="34" charset="0"/>
              <a:buChar char="•"/>
            </a:pPr>
            <a:r>
              <a:rPr lang="en-US" sz="1200" dirty="0"/>
              <a:t>You can get the data type of any object by using the type() function: Example:</a:t>
            </a:r>
          </a:p>
          <a:p>
            <a:pPr marL="628650" lvl="1" indent="-171450">
              <a:buFont typeface="Arial" panose="020B0604020202020204" pitchFamily="34" charset="0"/>
              <a:buChar char="•"/>
            </a:pPr>
            <a:r>
              <a:rPr lang="en-US" sz="1200" dirty="0"/>
              <a:t>Print the data type of the variable x:</a:t>
            </a:r>
          </a:p>
          <a:p>
            <a:pPr marL="628650" lvl="1" indent="-171450">
              <a:buFont typeface="Arial" panose="020B0604020202020204" pitchFamily="34" charset="0"/>
              <a:buChar char="•"/>
            </a:pPr>
            <a:r>
              <a:rPr lang="en-US" sz="1200" dirty="0">
                <a:solidFill>
                  <a:srgbClr val="0070C0"/>
                </a:solidFill>
              </a:rPr>
              <a:t>x = 5</a:t>
            </a:r>
          </a:p>
          <a:p>
            <a:pPr marL="628650" lvl="1" indent="-171450">
              <a:buFont typeface="Arial" panose="020B0604020202020204" pitchFamily="34" charset="0"/>
              <a:buChar char="•"/>
            </a:pPr>
            <a:r>
              <a:rPr lang="en-US" sz="1200" dirty="0">
                <a:solidFill>
                  <a:srgbClr val="0070C0"/>
                </a:solidFill>
              </a:rPr>
              <a:t>print(type(x))</a:t>
            </a:r>
          </a:p>
        </p:txBody>
      </p:sp>
      <p:sp>
        <p:nvSpPr>
          <p:cNvPr id="5" name="TextBox 4">
            <a:extLst>
              <a:ext uri="{FF2B5EF4-FFF2-40B4-BE49-F238E27FC236}">
                <a16:creationId xmlns:a16="http://schemas.microsoft.com/office/drawing/2014/main" id="{9F30004C-849D-F913-F3E5-A419330E4C27}"/>
              </a:ext>
            </a:extLst>
          </p:cNvPr>
          <p:cNvSpPr txBox="1"/>
          <p:nvPr/>
        </p:nvSpPr>
        <p:spPr>
          <a:xfrm>
            <a:off x="6242407" y="768720"/>
            <a:ext cx="6097712" cy="3416320"/>
          </a:xfrm>
          <a:prstGeom prst="rect">
            <a:avLst/>
          </a:prstGeom>
          <a:noFill/>
        </p:spPr>
        <p:txBody>
          <a:bodyPr wrap="square">
            <a:spAutoFit/>
          </a:bodyPr>
          <a:lstStyle/>
          <a:p>
            <a:r>
              <a:rPr lang="en-US" sz="1200" b="1" dirty="0"/>
              <a:t>Setting the Data Type</a:t>
            </a:r>
          </a:p>
          <a:p>
            <a:pPr marL="171450" indent="-171450">
              <a:buFont typeface="Arial" panose="020B0604020202020204" pitchFamily="34" charset="0"/>
              <a:buChar char="•"/>
            </a:pPr>
            <a:r>
              <a:rPr lang="en-US" sz="1200" dirty="0"/>
              <a:t>In Python, the data type is set when you assign a value to a variable:</a:t>
            </a:r>
          </a:p>
          <a:p>
            <a:pPr marL="628650" lvl="1" indent="-171450">
              <a:buFont typeface="Arial" panose="020B0604020202020204" pitchFamily="34" charset="0"/>
              <a:buChar char="•"/>
            </a:pPr>
            <a:r>
              <a:rPr lang="en-US" sz="1200" dirty="0">
                <a:solidFill>
                  <a:srgbClr val="002060"/>
                </a:solidFill>
              </a:rPr>
              <a:t>Example			</a:t>
            </a:r>
            <a:r>
              <a:rPr lang="en-US" sz="1200" dirty="0" err="1">
                <a:solidFill>
                  <a:srgbClr val="002060"/>
                </a:solidFill>
              </a:rPr>
              <a:t>DataType</a:t>
            </a:r>
            <a:r>
              <a:rPr lang="en-US" sz="1200" dirty="0">
                <a:solidFill>
                  <a:srgbClr val="002060"/>
                </a:solidFill>
              </a:rPr>
              <a:t>	</a:t>
            </a:r>
          </a:p>
          <a:p>
            <a:pPr marL="628650" lvl="1" indent="-171450">
              <a:buFont typeface="Arial" panose="020B0604020202020204" pitchFamily="34" charset="0"/>
              <a:buChar char="•"/>
            </a:pPr>
            <a:r>
              <a:rPr lang="en-US" sz="1200" dirty="0">
                <a:solidFill>
                  <a:srgbClr val="0070C0"/>
                </a:solidFill>
              </a:rPr>
              <a:t>x = "Hello World"			str	</a:t>
            </a:r>
          </a:p>
          <a:p>
            <a:pPr marL="628650" lvl="1" indent="-171450">
              <a:buFont typeface="Arial" panose="020B0604020202020204" pitchFamily="34" charset="0"/>
              <a:buChar char="•"/>
            </a:pPr>
            <a:r>
              <a:rPr lang="en-US" sz="1200" dirty="0">
                <a:solidFill>
                  <a:srgbClr val="0070C0"/>
                </a:solidFill>
              </a:rPr>
              <a:t>x = 20			int	</a:t>
            </a:r>
          </a:p>
          <a:p>
            <a:pPr marL="628650" lvl="1" indent="-171450">
              <a:buFont typeface="Arial" panose="020B0604020202020204" pitchFamily="34" charset="0"/>
              <a:buChar char="•"/>
            </a:pPr>
            <a:r>
              <a:rPr lang="en-US" sz="1200" dirty="0">
                <a:solidFill>
                  <a:srgbClr val="0070C0"/>
                </a:solidFill>
              </a:rPr>
              <a:t>x = 20.5			float	</a:t>
            </a:r>
          </a:p>
          <a:p>
            <a:pPr marL="628650" lvl="1" indent="-171450">
              <a:buFont typeface="Arial" panose="020B0604020202020204" pitchFamily="34" charset="0"/>
              <a:buChar char="•"/>
            </a:pPr>
            <a:r>
              <a:rPr lang="en-US" sz="1200" dirty="0">
                <a:solidFill>
                  <a:srgbClr val="0070C0"/>
                </a:solidFill>
              </a:rPr>
              <a:t>x = 1j			complex	</a:t>
            </a:r>
          </a:p>
          <a:p>
            <a:pPr marL="628650" lvl="1" indent="-171450">
              <a:buFont typeface="Arial" panose="020B0604020202020204" pitchFamily="34" charset="0"/>
              <a:buChar char="•"/>
            </a:pPr>
            <a:r>
              <a:rPr lang="en-US" sz="1200" dirty="0">
                <a:solidFill>
                  <a:srgbClr val="0070C0"/>
                </a:solidFill>
              </a:rPr>
              <a:t>x = ["apple", "banana", "cherry"]		list	</a:t>
            </a:r>
          </a:p>
          <a:p>
            <a:pPr marL="628650" lvl="1" indent="-171450">
              <a:buFont typeface="Arial" panose="020B0604020202020204" pitchFamily="34" charset="0"/>
              <a:buChar char="•"/>
            </a:pPr>
            <a:r>
              <a:rPr lang="en-US" sz="1200" dirty="0">
                <a:solidFill>
                  <a:srgbClr val="0070C0"/>
                </a:solidFill>
              </a:rPr>
              <a:t>x = ("apple", "banana", "cherry")		tuple	</a:t>
            </a:r>
          </a:p>
          <a:p>
            <a:pPr marL="628650" lvl="1" indent="-171450">
              <a:buFont typeface="Arial" panose="020B0604020202020204" pitchFamily="34" charset="0"/>
              <a:buChar char="•"/>
            </a:pPr>
            <a:r>
              <a:rPr lang="en-US" sz="1200" dirty="0">
                <a:solidFill>
                  <a:srgbClr val="0070C0"/>
                </a:solidFill>
              </a:rPr>
              <a:t>x = range(6)			range	</a:t>
            </a:r>
          </a:p>
          <a:p>
            <a:pPr marL="628650" lvl="1" indent="-171450">
              <a:buFont typeface="Arial" panose="020B0604020202020204" pitchFamily="34" charset="0"/>
              <a:buChar char="•"/>
            </a:pPr>
            <a:r>
              <a:rPr lang="en-US" sz="1200" dirty="0">
                <a:solidFill>
                  <a:srgbClr val="0070C0"/>
                </a:solidFill>
              </a:rPr>
              <a:t>x = {"name" : "John", "age" : 36}		</a:t>
            </a:r>
            <a:r>
              <a:rPr lang="en-US" sz="1200" dirty="0" err="1">
                <a:solidFill>
                  <a:srgbClr val="0070C0"/>
                </a:solidFill>
              </a:rPr>
              <a:t>dict</a:t>
            </a:r>
            <a:r>
              <a:rPr lang="en-US" sz="1200" dirty="0">
                <a:solidFill>
                  <a:srgbClr val="0070C0"/>
                </a:solidFill>
              </a:rPr>
              <a:t>	</a:t>
            </a:r>
          </a:p>
          <a:p>
            <a:pPr marL="628650" lvl="1" indent="-171450">
              <a:buFont typeface="Arial" panose="020B0604020202020204" pitchFamily="34" charset="0"/>
              <a:buChar char="•"/>
            </a:pPr>
            <a:r>
              <a:rPr lang="en-US" sz="1200" dirty="0">
                <a:solidFill>
                  <a:srgbClr val="0070C0"/>
                </a:solidFill>
              </a:rPr>
              <a:t>x = {"apple", "banana", "cherry"}		set	</a:t>
            </a:r>
          </a:p>
          <a:p>
            <a:pPr marL="628650" lvl="1" indent="-171450">
              <a:buFont typeface="Arial" panose="020B0604020202020204" pitchFamily="34" charset="0"/>
              <a:buChar char="•"/>
            </a:pPr>
            <a:r>
              <a:rPr lang="en-US" sz="1200" dirty="0">
                <a:solidFill>
                  <a:srgbClr val="0070C0"/>
                </a:solidFill>
              </a:rPr>
              <a:t>x = </a:t>
            </a:r>
            <a:r>
              <a:rPr lang="en-US" sz="1200" dirty="0" err="1">
                <a:solidFill>
                  <a:srgbClr val="0070C0"/>
                </a:solidFill>
              </a:rPr>
              <a:t>frozenset</a:t>
            </a:r>
            <a:r>
              <a:rPr lang="en-US" sz="1200" dirty="0">
                <a:solidFill>
                  <a:srgbClr val="0070C0"/>
                </a:solidFill>
              </a:rPr>
              <a:t>({"apple", "banana", "cherry"})	</a:t>
            </a:r>
            <a:r>
              <a:rPr lang="en-US" sz="1200" dirty="0" err="1">
                <a:solidFill>
                  <a:srgbClr val="0070C0"/>
                </a:solidFill>
              </a:rPr>
              <a:t>frozenset</a:t>
            </a:r>
            <a:r>
              <a:rPr lang="en-US" sz="1200" dirty="0">
                <a:solidFill>
                  <a:srgbClr val="0070C0"/>
                </a:solidFill>
              </a:rPr>
              <a:t>	</a:t>
            </a:r>
          </a:p>
          <a:p>
            <a:pPr marL="628650" lvl="1" indent="-171450">
              <a:buFont typeface="Arial" panose="020B0604020202020204" pitchFamily="34" charset="0"/>
              <a:buChar char="•"/>
            </a:pPr>
            <a:r>
              <a:rPr lang="en-US" sz="1200" dirty="0">
                <a:solidFill>
                  <a:srgbClr val="0070C0"/>
                </a:solidFill>
              </a:rPr>
              <a:t>x = True			bool	</a:t>
            </a:r>
          </a:p>
          <a:p>
            <a:pPr marL="628650" lvl="1" indent="-171450">
              <a:buFont typeface="Arial" panose="020B0604020202020204" pitchFamily="34" charset="0"/>
              <a:buChar char="•"/>
            </a:pPr>
            <a:r>
              <a:rPr lang="en-US" sz="1200" dirty="0">
                <a:solidFill>
                  <a:srgbClr val="0070C0"/>
                </a:solidFill>
              </a:rPr>
              <a:t>x = </a:t>
            </a:r>
            <a:r>
              <a:rPr lang="en-US" sz="1200" dirty="0" err="1">
                <a:solidFill>
                  <a:srgbClr val="0070C0"/>
                </a:solidFill>
              </a:rPr>
              <a:t>b"Hello</a:t>
            </a:r>
            <a:r>
              <a:rPr lang="en-US" sz="1200" dirty="0">
                <a:solidFill>
                  <a:srgbClr val="0070C0"/>
                </a:solidFill>
              </a:rPr>
              <a:t>"			bytes	</a:t>
            </a:r>
          </a:p>
          <a:p>
            <a:pPr marL="628650" lvl="1" indent="-171450">
              <a:buFont typeface="Arial" panose="020B0604020202020204" pitchFamily="34" charset="0"/>
              <a:buChar char="•"/>
            </a:pPr>
            <a:r>
              <a:rPr lang="en-US" sz="1200" dirty="0">
                <a:solidFill>
                  <a:srgbClr val="0070C0"/>
                </a:solidFill>
              </a:rPr>
              <a:t>x = </a:t>
            </a:r>
            <a:r>
              <a:rPr lang="en-US" sz="1200" dirty="0" err="1">
                <a:solidFill>
                  <a:srgbClr val="0070C0"/>
                </a:solidFill>
              </a:rPr>
              <a:t>bytearray</a:t>
            </a:r>
            <a:r>
              <a:rPr lang="en-US" sz="1200" dirty="0">
                <a:solidFill>
                  <a:srgbClr val="0070C0"/>
                </a:solidFill>
              </a:rPr>
              <a:t>(5)			</a:t>
            </a:r>
            <a:r>
              <a:rPr lang="en-US" sz="1200" dirty="0" err="1">
                <a:solidFill>
                  <a:srgbClr val="0070C0"/>
                </a:solidFill>
              </a:rPr>
              <a:t>bytearray</a:t>
            </a:r>
            <a:r>
              <a:rPr lang="en-US" sz="1200" dirty="0">
                <a:solidFill>
                  <a:srgbClr val="0070C0"/>
                </a:solidFill>
              </a:rPr>
              <a:t>	</a:t>
            </a:r>
          </a:p>
          <a:p>
            <a:pPr marL="628650" lvl="1" indent="-171450">
              <a:buFont typeface="Arial" panose="020B0604020202020204" pitchFamily="34" charset="0"/>
              <a:buChar char="•"/>
            </a:pPr>
            <a:r>
              <a:rPr lang="en-US" sz="1200" dirty="0">
                <a:solidFill>
                  <a:srgbClr val="0070C0"/>
                </a:solidFill>
              </a:rPr>
              <a:t>x = </a:t>
            </a:r>
            <a:r>
              <a:rPr lang="en-US" sz="1200" dirty="0" err="1">
                <a:solidFill>
                  <a:srgbClr val="0070C0"/>
                </a:solidFill>
              </a:rPr>
              <a:t>memoryview</a:t>
            </a:r>
            <a:r>
              <a:rPr lang="en-US" sz="1200" dirty="0">
                <a:solidFill>
                  <a:srgbClr val="0070C0"/>
                </a:solidFill>
              </a:rPr>
              <a:t>(bytes(5))		</a:t>
            </a:r>
            <a:r>
              <a:rPr lang="en-US" sz="1200" dirty="0" err="1">
                <a:solidFill>
                  <a:srgbClr val="0070C0"/>
                </a:solidFill>
              </a:rPr>
              <a:t>memoryview</a:t>
            </a:r>
            <a:r>
              <a:rPr lang="en-US" sz="1200" dirty="0">
                <a:solidFill>
                  <a:srgbClr val="0070C0"/>
                </a:solidFill>
              </a:rPr>
              <a:t>	</a:t>
            </a:r>
          </a:p>
          <a:p>
            <a:pPr marL="628650" lvl="1" indent="-171450">
              <a:buFont typeface="Arial" panose="020B0604020202020204" pitchFamily="34" charset="0"/>
              <a:buChar char="•"/>
            </a:pPr>
            <a:r>
              <a:rPr lang="en-US" sz="1200" dirty="0">
                <a:solidFill>
                  <a:srgbClr val="0070C0"/>
                </a:solidFill>
              </a:rPr>
              <a:t>x = None			</a:t>
            </a:r>
            <a:r>
              <a:rPr lang="en-US" sz="1200" dirty="0" err="1">
                <a:solidFill>
                  <a:srgbClr val="0070C0"/>
                </a:solidFill>
              </a:rPr>
              <a:t>NoneType</a:t>
            </a:r>
            <a:endParaRPr lang="en-US" sz="1200" dirty="0">
              <a:solidFill>
                <a:srgbClr val="0070C0"/>
              </a:solidFill>
            </a:endParaRPr>
          </a:p>
        </p:txBody>
      </p:sp>
    </p:spTree>
    <p:extLst>
      <p:ext uri="{BB962C8B-B14F-4D97-AF65-F5344CB8AC3E}">
        <p14:creationId xmlns:p14="http://schemas.microsoft.com/office/powerpoint/2010/main" val="2016782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datatypes</a:t>
            </a:r>
          </a:p>
        </p:txBody>
      </p:sp>
      <p:sp>
        <p:nvSpPr>
          <p:cNvPr id="5" name="TextBox 4">
            <a:extLst>
              <a:ext uri="{FF2B5EF4-FFF2-40B4-BE49-F238E27FC236}">
                <a16:creationId xmlns:a16="http://schemas.microsoft.com/office/drawing/2014/main" id="{9F30004C-849D-F913-F3E5-A419330E4C27}"/>
              </a:ext>
            </a:extLst>
          </p:cNvPr>
          <p:cNvSpPr txBox="1"/>
          <p:nvPr/>
        </p:nvSpPr>
        <p:spPr>
          <a:xfrm>
            <a:off x="244011" y="737897"/>
            <a:ext cx="6097712" cy="3231654"/>
          </a:xfrm>
          <a:prstGeom prst="rect">
            <a:avLst/>
          </a:prstGeom>
          <a:noFill/>
        </p:spPr>
        <p:txBody>
          <a:bodyPr wrap="square">
            <a:spAutoFit/>
          </a:bodyPr>
          <a:lstStyle/>
          <a:p>
            <a:r>
              <a:rPr lang="en-US" sz="1200" b="1" dirty="0"/>
              <a:t>Setting the Specific Data Type</a:t>
            </a:r>
          </a:p>
          <a:p>
            <a:pPr marL="171450" indent="-171450">
              <a:buFont typeface="Arial" panose="020B0604020202020204" pitchFamily="34" charset="0"/>
              <a:buChar char="•"/>
            </a:pPr>
            <a:r>
              <a:rPr lang="en-US" sz="1200" dirty="0"/>
              <a:t>If you want to specify the data type, you can use the following constructor functions:</a:t>
            </a:r>
          </a:p>
          <a:p>
            <a:pPr marL="628650" lvl="1" indent="-171450">
              <a:buFont typeface="Arial" panose="020B0604020202020204" pitchFamily="34" charset="0"/>
              <a:buChar char="•"/>
            </a:pPr>
            <a:r>
              <a:rPr lang="en-US" sz="1200" dirty="0"/>
              <a:t>Example			Data Type	</a:t>
            </a:r>
          </a:p>
          <a:p>
            <a:pPr marL="628650" lvl="1" indent="-171450">
              <a:buFont typeface="Arial" panose="020B0604020202020204" pitchFamily="34" charset="0"/>
              <a:buChar char="•"/>
            </a:pPr>
            <a:r>
              <a:rPr lang="en-US" sz="1200" dirty="0">
                <a:solidFill>
                  <a:srgbClr val="0070C0"/>
                </a:solidFill>
              </a:rPr>
              <a:t>x = str("Hello World")		str	</a:t>
            </a:r>
          </a:p>
          <a:p>
            <a:pPr marL="628650" lvl="1" indent="-171450">
              <a:buFont typeface="Arial" panose="020B0604020202020204" pitchFamily="34" charset="0"/>
              <a:buChar char="•"/>
            </a:pPr>
            <a:r>
              <a:rPr lang="en-US" sz="1200" dirty="0">
                <a:solidFill>
                  <a:srgbClr val="0070C0"/>
                </a:solidFill>
              </a:rPr>
              <a:t>x = int(20)			int	</a:t>
            </a:r>
          </a:p>
          <a:p>
            <a:pPr marL="628650" lvl="1" indent="-171450">
              <a:buFont typeface="Arial" panose="020B0604020202020204" pitchFamily="34" charset="0"/>
              <a:buChar char="•"/>
            </a:pPr>
            <a:r>
              <a:rPr lang="en-US" sz="1200" dirty="0">
                <a:solidFill>
                  <a:srgbClr val="0070C0"/>
                </a:solidFill>
              </a:rPr>
              <a:t>x = float(20.5)			float	</a:t>
            </a:r>
          </a:p>
          <a:p>
            <a:pPr marL="628650" lvl="1" indent="-171450">
              <a:buFont typeface="Arial" panose="020B0604020202020204" pitchFamily="34" charset="0"/>
              <a:buChar char="•"/>
            </a:pPr>
            <a:r>
              <a:rPr lang="en-US" sz="1200" dirty="0">
                <a:solidFill>
                  <a:srgbClr val="0070C0"/>
                </a:solidFill>
              </a:rPr>
              <a:t>x = complex(1j)			complex	</a:t>
            </a:r>
          </a:p>
          <a:p>
            <a:pPr marL="628650" lvl="1" indent="-171450">
              <a:buFont typeface="Arial" panose="020B0604020202020204" pitchFamily="34" charset="0"/>
              <a:buChar char="•"/>
            </a:pPr>
            <a:r>
              <a:rPr lang="en-US" sz="1200" dirty="0">
                <a:solidFill>
                  <a:srgbClr val="0070C0"/>
                </a:solidFill>
              </a:rPr>
              <a:t>x = list(("apple", "banana", "cherry"))	list	</a:t>
            </a:r>
          </a:p>
          <a:p>
            <a:pPr marL="628650" lvl="1" indent="-171450">
              <a:buFont typeface="Arial" panose="020B0604020202020204" pitchFamily="34" charset="0"/>
              <a:buChar char="•"/>
            </a:pPr>
            <a:r>
              <a:rPr lang="en-US" sz="1200" dirty="0">
                <a:solidFill>
                  <a:srgbClr val="0070C0"/>
                </a:solidFill>
              </a:rPr>
              <a:t>x = tuple(("apple", "banana", "cherry"))	tuple	</a:t>
            </a:r>
          </a:p>
          <a:p>
            <a:pPr marL="628650" lvl="1" indent="-171450">
              <a:buFont typeface="Arial" panose="020B0604020202020204" pitchFamily="34" charset="0"/>
              <a:buChar char="•"/>
            </a:pPr>
            <a:r>
              <a:rPr lang="en-US" sz="1200" dirty="0">
                <a:solidFill>
                  <a:srgbClr val="0070C0"/>
                </a:solidFill>
              </a:rPr>
              <a:t>x = range(6)			range	</a:t>
            </a:r>
          </a:p>
          <a:p>
            <a:pPr marL="628650" lvl="1" indent="-171450">
              <a:buFont typeface="Arial" panose="020B0604020202020204" pitchFamily="34" charset="0"/>
              <a:buChar char="•"/>
            </a:pPr>
            <a:r>
              <a:rPr lang="en-US" sz="1200" dirty="0">
                <a:solidFill>
                  <a:srgbClr val="0070C0"/>
                </a:solidFill>
              </a:rPr>
              <a:t>x = </a:t>
            </a:r>
            <a:r>
              <a:rPr lang="en-US" sz="1200" dirty="0" err="1">
                <a:solidFill>
                  <a:srgbClr val="0070C0"/>
                </a:solidFill>
              </a:rPr>
              <a:t>dict</a:t>
            </a:r>
            <a:r>
              <a:rPr lang="en-US" sz="1200" dirty="0">
                <a:solidFill>
                  <a:srgbClr val="0070C0"/>
                </a:solidFill>
              </a:rPr>
              <a:t>(name="John", age=36)		</a:t>
            </a:r>
            <a:r>
              <a:rPr lang="en-US" sz="1200" dirty="0" err="1">
                <a:solidFill>
                  <a:srgbClr val="0070C0"/>
                </a:solidFill>
              </a:rPr>
              <a:t>dict</a:t>
            </a:r>
            <a:r>
              <a:rPr lang="en-US" sz="1200" dirty="0">
                <a:solidFill>
                  <a:srgbClr val="0070C0"/>
                </a:solidFill>
              </a:rPr>
              <a:t>	</a:t>
            </a:r>
          </a:p>
          <a:p>
            <a:pPr marL="628650" lvl="1" indent="-171450">
              <a:buFont typeface="Arial" panose="020B0604020202020204" pitchFamily="34" charset="0"/>
              <a:buChar char="•"/>
            </a:pPr>
            <a:r>
              <a:rPr lang="en-US" sz="1200" dirty="0">
                <a:solidFill>
                  <a:srgbClr val="0070C0"/>
                </a:solidFill>
              </a:rPr>
              <a:t>x = set(("apple", "banana", "cherry"))	set	</a:t>
            </a:r>
          </a:p>
          <a:p>
            <a:pPr marL="628650" lvl="1" indent="-171450">
              <a:buFont typeface="Arial" panose="020B0604020202020204" pitchFamily="34" charset="0"/>
              <a:buChar char="•"/>
            </a:pPr>
            <a:r>
              <a:rPr lang="en-US" sz="1200" dirty="0">
                <a:solidFill>
                  <a:srgbClr val="0070C0"/>
                </a:solidFill>
              </a:rPr>
              <a:t>x = </a:t>
            </a:r>
            <a:r>
              <a:rPr lang="en-US" sz="1200" dirty="0" err="1">
                <a:solidFill>
                  <a:srgbClr val="0070C0"/>
                </a:solidFill>
              </a:rPr>
              <a:t>frozenset</a:t>
            </a:r>
            <a:r>
              <a:rPr lang="en-US" sz="1200" dirty="0">
                <a:solidFill>
                  <a:srgbClr val="0070C0"/>
                </a:solidFill>
              </a:rPr>
              <a:t>(("apple", "banana", "cherry"))	</a:t>
            </a:r>
            <a:r>
              <a:rPr lang="en-US" sz="1200" dirty="0" err="1">
                <a:solidFill>
                  <a:srgbClr val="0070C0"/>
                </a:solidFill>
              </a:rPr>
              <a:t>frozenset</a:t>
            </a:r>
            <a:r>
              <a:rPr lang="en-US" sz="1200" dirty="0">
                <a:solidFill>
                  <a:srgbClr val="0070C0"/>
                </a:solidFill>
              </a:rPr>
              <a:t>	</a:t>
            </a:r>
          </a:p>
          <a:p>
            <a:pPr marL="628650" lvl="1" indent="-171450">
              <a:buFont typeface="Arial" panose="020B0604020202020204" pitchFamily="34" charset="0"/>
              <a:buChar char="•"/>
            </a:pPr>
            <a:r>
              <a:rPr lang="en-US" sz="1200" dirty="0">
                <a:solidFill>
                  <a:srgbClr val="0070C0"/>
                </a:solidFill>
              </a:rPr>
              <a:t>x = bool(5)			bool	</a:t>
            </a:r>
          </a:p>
          <a:p>
            <a:pPr marL="628650" lvl="1" indent="-171450">
              <a:buFont typeface="Arial" panose="020B0604020202020204" pitchFamily="34" charset="0"/>
              <a:buChar char="•"/>
            </a:pPr>
            <a:r>
              <a:rPr lang="en-US" sz="1200" dirty="0">
                <a:solidFill>
                  <a:srgbClr val="0070C0"/>
                </a:solidFill>
              </a:rPr>
              <a:t>x = bytes(5)			bytes	</a:t>
            </a:r>
          </a:p>
          <a:p>
            <a:pPr marL="628650" lvl="1" indent="-171450">
              <a:buFont typeface="Arial" panose="020B0604020202020204" pitchFamily="34" charset="0"/>
              <a:buChar char="•"/>
            </a:pPr>
            <a:r>
              <a:rPr lang="en-US" sz="1200" dirty="0">
                <a:solidFill>
                  <a:srgbClr val="0070C0"/>
                </a:solidFill>
              </a:rPr>
              <a:t>x = </a:t>
            </a:r>
            <a:r>
              <a:rPr lang="en-US" sz="1200" dirty="0" err="1">
                <a:solidFill>
                  <a:srgbClr val="0070C0"/>
                </a:solidFill>
              </a:rPr>
              <a:t>bytearray</a:t>
            </a:r>
            <a:r>
              <a:rPr lang="en-US" sz="1200" dirty="0">
                <a:solidFill>
                  <a:srgbClr val="0070C0"/>
                </a:solidFill>
              </a:rPr>
              <a:t>(5)			</a:t>
            </a:r>
            <a:r>
              <a:rPr lang="en-US" sz="1200" dirty="0" err="1">
                <a:solidFill>
                  <a:srgbClr val="0070C0"/>
                </a:solidFill>
              </a:rPr>
              <a:t>bytearray</a:t>
            </a:r>
            <a:r>
              <a:rPr lang="en-US" sz="1200" dirty="0">
                <a:solidFill>
                  <a:srgbClr val="0070C0"/>
                </a:solidFill>
              </a:rPr>
              <a:t>	</a:t>
            </a:r>
          </a:p>
          <a:p>
            <a:pPr marL="628650" lvl="1" indent="-171450">
              <a:buFont typeface="Arial" panose="020B0604020202020204" pitchFamily="34" charset="0"/>
              <a:buChar char="•"/>
            </a:pPr>
            <a:r>
              <a:rPr lang="en-US" sz="1200" dirty="0">
                <a:solidFill>
                  <a:srgbClr val="0070C0"/>
                </a:solidFill>
              </a:rPr>
              <a:t>x = </a:t>
            </a:r>
            <a:r>
              <a:rPr lang="en-US" sz="1200" dirty="0" err="1">
                <a:solidFill>
                  <a:srgbClr val="0070C0"/>
                </a:solidFill>
              </a:rPr>
              <a:t>memoryview</a:t>
            </a:r>
            <a:r>
              <a:rPr lang="en-US" sz="1200" dirty="0">
                <a:solidFill>
                  <a:srgbClr val="0070C0"/>
                </a:solidFill>
              </a:rPr>
              <a:t>(bytes(5))		</a:t>
            </a:r>
            <a:r>
              <a:rPr lang="en-US" sz="1200" dirty="0" err="1">
                <a:solidFill>
                  <a:srgbClr val="0070C0"/>
                </a:solidFill>
              </a:rPr>
              <a:t>memoryview</a:t>
            </a:r>
            <a:endParaRPr lang="en-US" sz="1200" dirty="0">
              <a:solidFill>
                <a:srgbClr val="0070C0"/>
              </a:solidFill>
            </a:endParaRPr>
          </a:p>
        </p:txBody>
      </p:sp>
    </p:spTree>
    <p:extLst>
      <p:ext uri="{BB962C8B-B14F-4D97-AF65-F5344CB8AC3E}">
        <p14:creationId xmlns:p14="http://schemas.microsoft.com/office/powerpoint/2010/main" val="1743779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Numbers</a:t>
            </a:r>
          </a:p>
        </p:txBody>
      </p:sp>
      <p:sp>
        <p:nvSpPr>
          <p:cNvPr id="5" name="TextBox 4">
            <a:extLst>
              <a:ext uri="{FF2B5EF4-FFF2-40B4-BE49-F238E27FC236}">
                <a16:creationId xmlns:a16="http://schemas.microsoft.com/office/drawing/2014/main" id="{B99342E9-7F63-A5AD-A619-FDF8AE8B22F5}"/>
              </a:ext>
            </a:extLst>
          </p:cNvPr>
          <p:cNvSpPr txBox="1"/>
          <p:nvPr/>
        </p:nvSpPr>
        <p:spPr>
          <a:xfrm>
            <a:off x="244011" y="736283"/>
            <a:ext cx="5447872" cy="6001643"/>
          </a:xfrm>
          <a:prstGeom prst="rect">
            <a:avLst/>
          </a:prstGeom>
          <a:noFill/>
        </p:spPr>
        <p:txBody>
          <a:bodyPr wrap="square">
            <a:spAutoFit/>
          </a:bodyPr>
          <a:lstStyle/>
          <a:p>
            <a:pPr marL="171450" indent="-171450">
              <a:buFont typeface="Arial" panose="020B0604020202020204" pitchFamily="34" charset="0"/>
              <a:buChar char="•"/>
            </a:pPr>
            <a:r>
              <a:rPr lang="en-US" sz="1200" dirty="0"/>
              <a:t>There are three numeric types in Python:</a:t>
            </a:r>
          </a:p>
          <a:p>
            <a:pPr marL="628650" lvl="1" indent="-171450">
              <a:buFont typeface="Arial" panose="020B0604020202020204" pitchFamily="34" charset="0"/>
              <a:buChar char="•"/>
            </a:pPr>
            <a:r>
              <a:rPr lang="en-US" sz="1200" dirty="0">
                <a:solidFill>
                  <a:srgbClr val="0070C0"/>
                </a:solidFill>
              </a:rPr>
              <a:t>int</a:t>
            </a:r>
          </a:p>
          <a:p>
            <a:pPr marL="628650" lvl="1" indent="-171450">
              <a:buFont typeface="Arial" panose="020B0604020202020204" pitchFamily="34" charset="0"/>
              <a:buChar char="•"/>
            </a:pPr>
            <a:r>
              <a:rPr lang="en-US" sz="1200" dirty="0">
                <a:solidFill>
                  <a:srgbClr val="0070C0"/>
                </a:solidFill>
              </a:rPr>
              <a:t>float</a:t>
            </a:r>
          </a:p>
          <a:p>
            <a:pPr marL="628650" lvl="1" indent="-171450">
              <a:buFont typeface="Arial" panose="020B0604020202020204" pitchFamily="34" charset="0"/>
              <a:buChar char="•"/>
            </a:pPr>
            <a:r>
              <a:rPr lang="en-US" sz="1200" dirty="0">
                <a:solidFill>
                  <a:srgbClr val="0070C0"/>
                </a:solidFill>
              </a:rPr>
              <a:t>complex</a:t>
            </a:r>
          </a:p>
          <a:p>
            <a:pPr marL="171450" indent="-171450">
              <a:buFont typeface="Arial" panose="020B0604020202020204" pitchFamily="34" charset="0"/>
              <a:buChar char="•"/>
            </a:pPr>
            <a:r>
              <a:rPr lang="en-US" sz="1200" dirty="0"/>
              <a:t>Variables of numeric types are created when you assign a value to them: Example</a:t>
            </a:r>
          </a:p>
          <a:p>
            <a:pPr marL="628650" lvl="1" indent="-171450">
              <a:buFont typeface="Arial" panose="020B0604020202020204" pitchFamily="34" charset="0"/>
              <a:buChar char="•"/>
            </a:pPr>
            <a:r>
              <a:rPr lang="en-US" sz="1200" dirty="0">
                <a:solidFill>
                  <a:srgbClr val="0070C0"/>
                </a:solidFill>
              </a:rPr>
              <a:t>x = 1    # int</a:t>
            </a:r>
          </a:p>
          <a:p>
            <a:pPr marL="628650" lvl="1" indent="-171450">
              <a:buFont typeface="Arial" panose="020B0604020202020204" pitchFamily="34" charset="0"/>
              <a:buChar char="•"/>
            </a:pPr>
            <a:r>
              <a:rPr lang="en-US" sz="1200" dirty="0">
                <a:solidFill>
                  <a:srgbClr val="0070C0"/>
                </a:solidFill>
              </a:rPr>
              <a:t>y = 2.8  # float</a:t>
            </a:r>
          </a:p>
          <a:p>
            <a:pPr marL="628650" lvl="1" indent="-171450">
              <a:buFont typeface="Arial" panose="020B0604020202020204" pitchFamily="34" charset="0"/>
              <a:buChar char="•"/>
            </a:pPr>
            <a:r>
              <a:rPr lang="en-US" sz="1200" dirty="0">
                <a:solidFill>
                  <a:srgbClr val="0070C0"/>
                </a:solidFill>
              </a:rPr>
              <a:t>z = 1j   # complex</a:t>
            </a:r>
          </a:p>
          <a:p>
            <a:pPr marL="171450" indent="-171450">
              <a:buFont typeface="Arial" panose="020B0604020202020204" pitchFamily="34" charset="0"/>
              <a:buChar char="•"/>
            </a:pPr>
            <a:r>
              <a:rPr lang="en-US" sz="1200" dirty="0">
                <a:solidFill>
                  <a:srgbClr val="002060"/>
                </a:solidFill>
              </a:rPr>
              <a:t>To verify the type of any object in Python, use the type() function: Example</a:t>
            </a:r>
          </a:p>
          <a:p>
            <a:pPr marL="628650" lvl="1" indent="-171450">
              <a:buFont typeface="Arial" panose="020B0604020202020204" pitchFamily="34" charset="0"/>
              <a:buChar char="•"/>
            </a:pPr>
            <a:r>
              <a:rPr lang="en-US" sz="1200" dirty="0">
                <a:solidFill>
                  <a:srgbClr val="0070C0"/>
                </a:solidFill>
              </a:rPr>
              <a:t>print(type(x))</a:t>
            </a:r>
          </a:p>
          <a:p>
            <a:pPr marL="628650" lvl="1" indent="-171450">
              <a:buFont typeface="Arial" panose="020B0604020202020204" pitchFamily="34" charset="0"/>
              <a:buChar char="•"/>
            </a:pPr>
            <a:r>
              <a:rPr lang="en-US" sz="1200" dirty="0">
                <a:solidFill>
                  <a:srgbClr val="0070C0"/>
                </a:solidFill>
              </a:rPr>
              <a:t>print(type(y))</a:t>
            </a:r>
          </a:p>
          <a:p>
            <a:pPr marL="628650" lvl="1" indent="-171450">
              <a:buFont typeface="Arial" panose="020B0604020202020204" pitchFamily="34" charset="0"/>
              <a:buChar char="•"/>
            </a:pPr>
            <a:r>
              <a:rPr lang="en-US" sz="1200" dirty="0">
                <a:solidFill>
                  <a:srgbClr val="0070C0"/>
                </a:solidFill>
              </a:rPr>
              <a:t>print(type(z))</a:t>
            </a:r>
          </a:p>
          <a:p>
            <a:r>
              <a:rPr lang="en-US" sz="1200" b="1" dirty="0">
                <a:solidFill>
                  <a:srgbClr val="002060"/>
                </a:solidFill>
              </a:rPr>
              <a:t>Int</a:t>
            </a:r>
          </a:p>
          <a:p>
            <a:pPr marL="171450" indent="-171450">
              <a:buFont typeface="Arial" panose="020B0604020202020204" pitchFamily="34" charset="0"/>
              <a:buChar char="•"/>
            </a:pPr>
            <a:r>
              <a:rPr lang="en-US" sz="1200" dirty="0">
                <a:solidFill>
                  <a:srgbClr val="002060"/>
                </a:solidFill>
              </a:rPr>
              <a:t>Int, or integer, is a whole number, positive or negative, without decimals, of unlimited length. Example</a:t>
            </a:r>
          </a:p>
          <a:p>
            <a:pPr marL="628650" lvl="1" indent="-171450">
              <a:buFont typeface="Arial" panose="020B0604020202020204" pitchFamily="34" charset="0"/>
              <a:buChar char="•"/>
            </a:pPr>
            <a:r>
              <a:rPr lang="en-US" sz="1200" dirty="0">
                <a:solidFill>
                  <a:srgbClr val="0070C0"/>
                </a:solidFill>
              </a:rPr>
              <a:t>Integers:</a:t>
            </a:r>
          </a:p>
          <a:p>
            <a:pPr marL="628650" lvl="1" indent="-171450">
              <a:buFont typeface="Arial" panose="020B0604020202020204" pitchFamily="34" charset="0"/>
              <a:buChar char="•"/>
            </a:pPr>
            <a:r>
              <a:rPr lang="en-US" sz="1200" dirty="0">
                <a:solidFill>
                  <a:srgbClr val="0070C0"/>
                </a:solidFill>
              </a:rPr>
              <a:t>x = 1</a:t>
            </a:r>
          </a:p>
          <a:p>
            <a:pPr marL="628650" lvl="1" indent="-171450">
              <a:buFont typeface="Arial" panose="020B0604020202020204" pitchFamily="34" charset="0"/>
              <a:buChar char="•"/>
            </a:pPr>
            <a:r>
              <a:rPr lang="en-US" sz="1200" dirty="0">
                <a:solidFill>
                  <a:srgbClr val="0070C0"/>
                </a:solidFill>
              </a:rPr>
              <a:t>y = 35656222554887711</a:t>
            </a:r>
          </a:p>
          <a:p>
            <a:pPr marL="628650" lvl="1" indent="-171450">
              <a:buFont typeface="Arial" panose="020B0604020202020204" pitchFamily="34" charset="0"/>
              <a:buChar char="•"/>
            </a:pPr>
            <a:r>
              <a:rPr lang="en-US" sz="1200" dirty="0">
                <a:solidFill>
                  <a:srgbClr val="0070C0"/>
                </a:solidFill>
              </a:rPr>
              <a:t>z = -3255522</a:t>
            </a:r>
          </a:p>
          <a:p>
            <a:pPr marL="628650" lvl="1" indent="-171450">
              <a:buFont typeface="Arial" panose="020B0604020202020204" pitchFamily="34" charset="0"/>
              <a:buChar char="•"/>
            </a:pPr>
            <a:r>
              <a:rPr lang="en-US" sz="1200" dirty="0">
                <a:solidFill>
                  <a:srgbClr val="0070C0"/>
                </a:solidFill>
              </a:rPr>
              <a:t>print(type(x))</a:t>
            </a:r>
          </a:p>
          <a:p>
            <a:pPr marL="628650" lvl="1" indent="-171450">
              <a:buFont typeface="Arial" panose="020B0604020202020204" pitchFamily="34" charset="0"/>
              <a:buChar char="•"/>
            </a:pPr>
            <a:r>
              <a:rPr lang="en-US" sz="1200" dirty="0">
                <a:solidFill>
                  <a:srgbClr val="0070C0"/>
                </a:solidFill>
              </a:rPr>
              <a:t>print(type(y))</a:t>
            </a:r>
          </a:p>
          <a:p>
            <a:pPr marL="628650" lvl="1" indent="-171450">
              <a:buFont typeface="Arial" panose="020B0604020202020204" pitchFamily="34" charset="0"/>
              <a:buChar char="•"/>
            </a:pPr>
            <a:r>
              <a:rPr lang="en-US" sz="1200" dirty="0">
                <a:solidFill>
                  <a:srgbClr val="0070C0"/>
                </a:solidFill>
              </a:rPr>
              <a:t>print(type(z))</a:t>
            </a:r>
          </a:p>
          <a:p>
            <a:r>
              <a:rPr lang="en-US" sz="1200" b="1" dirty="0">
                <a:solidFill>
                  <a:srgbClr val="002060"/>
                </a:solidFill>
              </a:rPr>
              <a:t>Float</a:t>
            </a:r>
          </a:p>
          <a:p>
            <a:pPr marL="171450" indent="-171450">
              <a:buFont typeface="Arial" panose="020B0604020202020204" pitchFamily="34" charset="0"/>
              <a:buChar char="•"/>
            </a:pPr>
            <a:r>
              <a:rPr lang="en-US" sz="1200" dirty="0">
                <a:solidFill>
                  <a:srgbClr val="002060"/>
                </a:solidFill>
              </a:rPr>
              <a:t>Float, or "floating point number" is a number, positive or negative, containing one or more decimals. Example</a:t>
            </a:r>
          </a:p>
          <a:p>
            <a:pPr marL="628650" lvl="1" indent="-171450">
              <a:buFont typeface="Arial" panose="020B0604020202020204" pitchFamily="34" charset="0"/>
              <a:buChar char="•"/>
            </a:pPr>
            <a:r>
              <a:rPr lang="en-US" sz="1200" dirty="0">
                <a:solidFill>
                  <a:srgbClr val="0070C0"/>
                </a:solidFill>
              </a:rPr>
              <a:t>Floats:</a:t>
            </a:r>
          </a:p>
          <a:p>
            <a:pPr marL="628650" lvl="1" indent="-171450">
              <a:buFont typeface="Arial" panose="020B0604020202020204" pitchFamily="34" charset="0"/>
              <a:buChar char="•"/>
            </a:pPr>
            <a:r>
              <a:rPr lang="en-US" sz="1200" dirty="0">
                <a:solidFill>
                  <a:srgbClr val="0070C0"/>
                </a:solidFill>
              </a:rPr>
              <a:t>x = 1.10</a:t>
            </a:r>
          </a:p>
          <a:p>
            <a:pPr marL="628650" lvl="1" indent="-171450">
              <a:buFont typeface="Arial" panose="020B0604020202020204" pitchFamily="34" charset="0"/>
              <a:buChar char="•"/>
            </a:pPr>
            <a:r>
              <a:rPr lang="en-US" sz="1200" dirty="0">
                <a:solidFill>
                  <a:srgbClr val="0070C0"/>
                </a:solidFill>
              </a:rPr>
              <a:t>y = 1.0</a:t>
            </a:r>
          </a:p>
          <a:p>
            <a:pPr marL="628650" lvl="1" indent="-171450">
              <a:buFont typeface="Arial" panose="020B0604020202020204" pitchFamily="34" charset="0"/>
              <a:buChar char="•"/>
            </a:pPr>
            <a:r>
              <a:rPr lang="en-US" sz="1200" dirty="0">
                <a:solidFill>
                  <a:srgbClr val="0070C0"/>
                </a:solidFill>
              </a:rPr>
              <a:t>z = -35.59</a:t>
            </a:r>
          </a:p>
          <a:p>
            <a:pPr marL="628650" lvl="1" indent="-171450">
              <a:buFont typeface="Arial" panose="020B0604020202020204" pitchFamily="34" charset="0"/>
              <a:buChar char="•"/>
            </a:pPr>
            <a:r>
              <a:rPr lang="en-US" sz="1200" dirty="0">
                <a:solidFill>
                  <a:srgbClr val="0070C0"/>
                </a:solidFill>
              </a:rPr>
              <a:t>print(type(x))</a:t>
            </a:r>
          </a:p>
          <a:p>
            <a:pPr marL="628650" lvl="1" indent="-171450">
              <a:buFont typeface="Arial" panose="020B0604020202020204" pitchFamily="34" charset="0"/>
              <a:buChar char="•"/>
            </a:pPr>
            <a:r>
              <a:rPr lang="en-US" sz="1200" dirty="0">
                <a:solidFill>
                  <a:srgbClr val="0070C0"/>
                </a:solidFill>
              </a:rPr>
              <a:t>print(type(y))</a:t>
            </a:r>
          </a:p>
          <a:p>
            <a:pPr marL="628650" lvl="1" indent="-171450">
              <a:buFont typeface="Arial" panose="020B0604020202020204" pitchFamily="34" charset="0"/>
              <a:buChar char="•"/>
            </a:pPr>
            <a:r>
              <a:rPr lang="en-US" sz="1200" dirty="0">
                <a:solidFill>
                  <a:srgbClr val="0070C0"/>
                </a:solidFill>
              </a:rPr>
              <a:t>print(type(z))</a:t>
            </a:r>
          </a:p>
        </p:txBody>
      </p:sp>
      <p:sp>
        <p:nvSpPr>
          <p:cNvPr id="7" name="TextBox 6">
            <a:extLst>
              <a:ext uri="{FF2B5EF4-FFF2-40B4-BE49-F238E27FC236}">
                <a16:creationId xmlns:a16="http://schemas.microsoft.com/office/drawing/2014/main" id="{264BFF7A-B7B7-A584-6B05-7279A4A9A1BF}"/>
              </a:ext>
            </a:extLst>
          </p:cNvPr>
          <p:cNvSpPr txBox="1"/>
          <p:nvPr/>
        </p:nvSpPr>
        <p:spPr>
          <a:xfrm>
            <a:off x="5850277" y="736283"/>
            <a:ext cx="6097712" cy="3231654"/>
          </a:xfrm>
          <a:prstGeom prst="rect">
            <a:avLst/>
          </a:prstGeom>
          <a:noFill/>
        </p:spPr>
        <p:txBody>
          <a:bodyPr wrap="square">
            <a:spAutoFit/>
          </a:bodyPr>
          <a:lstStyle/>
          <a:p>
            <a:pPr marL="171450" indent="-171450">
              <a:buFont typeface="Arial" panose="020B0604020202020204" pitchFamily="34" charset="0"/>
              <a:buChar char="•"/>
            </a:pPr>
            <a:r>
              <a:rPr lang="en-US" sz="1200" dirty="0">
                <a:solidFill>
                  <a:srgbClr val="002060"/>
                </a:solidFill>
              </a:rPr>
              <a:t>Float can also be scientific numbers with an "e" to indicate the power of 10. Example</a:t>
            </a:r>
          </a:p>
          <a:p>
            <a:pPr marL="628650" lvl="1" indent="-171450">
              <a:buFont typeface="Arial" panose="020B0604020202020204" pitchFamily="34" charset="0"/>
              <a:buChar char="•"/>
            </a:pPr>
            <a:r>
              <a:rPr lang="en-US" sz="1200" dirty="0">
                <a:solidFill>
                  <a:srgbClr val="0070C0"/>
                </a:solidFill>
              </a:rPr>
              <a:t>Floats:</a:t>
            </a:r>
          </a:p>
          <a:p>
            <a:pPr marL="628650" lvl="1" indent="-171450">
              <a:buFont typeface="Arial" panose="020B0604020202020204" pitchFamily="34" charset="0"/>
              <a:buChar char="•"/>
            </a:pPr>
            <a:r>
              <a:rPr lang="en-US" sz="1200" dirty="0">
                <a:solidFill>
                  <a:srgbClr val="0070C0"/>
                </a:solidFill>
              </a:rPr>
              <a:t>x = 35e3</a:t>
            </a:r>
          </a:p>
          <a:p>
            <a:pPr marL="628650" lvl="1" indent="-171450">
              <a:buFont typeface="Arial" panose="020B0604020202020204" pitchFamily="34" charset="0"/>
              <a:buChar char="•"/>
            </a:pPr>
            <a:r>
              <a:rPr lang="en-US" sz="1200" dirty="0">
                <a:solidFill>
                  <a:srgbClr val="0070C0"/>
                </a:solidFill>
              </a:rPr>
              <a:t>y = 12E4</a:t>
            </a:r>
          </a:p>
          <a:p>
            <a:pPr marL="628650" lvl="1" indent="-171450">
              <a:buFont typeface="Arial" panose="020B0604020202020204" pitchFamily="34" charset="0"/>
              <a:buChar char="•"/>
            </a:pPr>
            <a:r>
              <a:rPr lang="en-US" sz="1200" dirty="0">
                <a:solidFill>
                  <a:srgbClr val="0070C0"/>
                </a:solidFill>
              </a:rPr>
              <a:t>z = -87.7e100</a:t>
            </a:r>
          </a:p>
          <a:p>
            <a:pPr marL="628650" lvl="1" indent="-171450">
              <a:buFont typeface="Arial" panose="020B0604020202020204" pitchFamily="34" charset="0"/>
              <a:buChar char="•"/>
            </a:pPr>
            <a:r>
              <a:rPr lang="en-US" sz="1200" dirty="0">
                <a:solidFill>
                  <a:srgbClr val="0070C0"/>
                </a:solidFill>
              </a:rPr>
              <a:t>print(type(x))</a:t>
            </a:r>
          </a:p>
          <a:p>
            <a:pPr marL="628650" lvl="1" indent="-171450">
              <a:buFont typeface="Arial" panose="020B0604020202020204" pitchFamily="34" charset="0"/>
              <a:buChar char="•"/>
            </a:pPr>
            <a:r>
              <a:rPr lang="en-US" sz="1200" dirty="0">
                <a:solidFill>
                  <a:srgbClr val="0070C0"/>
                </a:solidFill>
              </a:rPr>
              <a:t>print(type(y))</a:t>
            </a:r>
          </a:p>
          <a:p>
            <a:pPr marL="628650" lvl="1" indent="-171450">
              <a:buFont typeface="Arial" panose="020B0604020202020204" pitchFamily="34" charset="0"/>
              <a:buChar char="•"/>
            </a:pPr>
            <a:r>
              <a:rPr lang="en-US" sz="1200" dirty="0">
                <a:solidFill>
                  <a:srgbClr val="0070C0"/>
                </a:solidFill>
              </a:rPr>
              <a:t>print(type(z))</a:t>
            </a:r>
          </a:p>
          <a:p>
            <a:r>
              <a:rPr lang="en-US" sz="1200" b="1" dirty="0">
                <a:solidFill>
                  <a:srgbClr val="002060"/>
                </a:solidFill>
              </a:rPr>
              <a:t>Complex</a:t>
            </a:r>
          </a:p>
          <a:p>
            <a:pPr marL="171450" indent="-171450">
              <a:buFont typeface="Arial" panose="020B0604020202020204" pitchFamily="34" charset="0"/>
              <a:buChar char="•"/>
            </a:pPr>
            <a:r>
              <a:rPr lang="en-US" sz="1200" dirty="0">
                <a:solidFill>
                  <a:srgbClr val="002060"/>
                </a:solidFill>
              </a:rPr>
              <a:t>Complex numbers are written with a "j" as the imaginary part: Example</a:t>
            </a:r>
          </a:p>
          <a:p>
            <a:pPr marL="628650" lvl="1" indent="-171450">
              <a:buFont typeface="Arial" panose="020B0604020202020204" pitchFamily="34" charset="0"/>
              <a:buChar char="•"/>
            </a:pPr>
            <a:r>
              <a:rPr lang="en-US" sz="1200" dirty="0">
                <a:solidFill>
                  <a:srgbClr val="0070C0"/>
                </a:solidFill>
              </a:rPr>
              <a:t>Complex:</a:t>
            </a:r>
          </a:p>
          <a:p>
            <a:pPr marL="628650" lvl="1" indent="-171450">
              <a:buFont typeface="Arial" panose="020B0604020202020204" pitchFamily="34" charset="0"/>
              <a:buChar char="•"/>
            </a:pPr>
            <a:r>
              <a:rPr lang="en-US" sz="1200" dirty="0">
                <a:solidFill>
                  <a:srgbClr val="0070C0"/>
                </a:solidFill>
              </a:rPr>
              <a:t>x = 3+5j</a:t>
            </a:r>
          </a:p>
          <a:p>
            <a:pPr marL="628650" lvl="1" indent="-171450">
              <a:buFont typeface="Arial" panose="020B0604020202020204" pitchFamily="34" charset="0"/>
              <a:buChar char="•"/>
            </a:pPr>
            <a:r>
              <a:rPr lang="en-US" sz="1200" dirty="0">
                <a:solidFill>
                  <a:srgbClr val="0070C0"/>
                </a:solidFill>
              </a:rPr>
              <a:t>y = 5j</a:t>
            </a:r>
          </a:p>
          <a:p>
            <a:pPr marL="628650" lvl="1" indent="-171450">
              <a:buFont typeface="Arial" panose="020B0604020202020204" pitchFamily="34" charset="0"/>
              <a:buChar char="•"/>
            </a:pPr>
            <a:r>
              <a:rPr lang="en-US" sz="1200" dirty="0">
                <a:solidFill>
                  <a:srgbClr val="0070C0"/>
                </a:solidFill>
              </a:rPr>
              <a:t>z = -5j</a:t>
            </a:r>
          </a:p>
          <a:p>
            <a:pPr marL="628650" lvl="1" indent="-171450">
              <a:buFont typeface="Arial" panose="020B0604020202020204" pitchFamily="34" charset="0"/>
              <a:buChar char="•"/>
            </a:pPr>
            <a:r>
              <a:rPr lang="en-US" sz="1200" dirty="0">
                <a:solidFill>
                  <a:srgbClr val="0070C0"/>
                </a:solidFill>
              </a:rPr>
              <a:t>print(type(x))</a:t>
            </a:r>
          </a:p>
          <a:p>
            <a:pPr marL="628650" lvl="1" indent="-171450">
              <a:buFont typeface="Arial" panose="020B0604020202020204" pitchFamily="34" charset="0"/>
              <a:buChar char="•"/>
            </a:pPr>
            <a:r>
              <a:rPr lang="en-US" sz="1200" dirty="0">
                <a:solidFill>
                  <a:srgbClr val="0070C0"/>
                </a:solidFill>
              </a:rPr>
              <a:t>print(type(y))</a:t>
            </a:r>
          </a:p>
          <a:p>
            <a:pPr marL="628650" lvl="1" indent="-171450">
              <a:buFont typeface="Arial" panose="020B0604020202020204" pitchFamily="34" charset="0"/>
              <a:buChar char="•"/>
            </a:pPr>
            <a:r>
              <a:rPr lang="en-US" sz="1200" dirty="0">
                <a:solidFill>
                  <a:srgbClr val="0070C0"/>
                </a:solidFill>
              </a:rPr>
              <a:t>print(type(z))</a:t>
            </a:r>
          </a:p>
        </p:txBody>
      </p:sp>
    </p:spTree>
    <p:extLst>
      <p:ext uri="{BB962C8B-B14F-4D97-AF65-F5344CB8AC3E}">
        <p14:creationId xmlns:p14="http://schemas.microsoft.com/office/powerpoint/2010/main" val="3615252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Numbers</a:t>
            </a:r>
          </a:p>
        </p:txBody>
      </p:sp>
      <p:sp>
        <p:nvSpPr>
          <p:cNvPr id="5" name="TextBox 4">
            <a:extLst>
              <a:ext uri="{FF2B5EF4-FFF2-40B4-BE49-F238E27FC236}">
                <a16:creationId xmlns:a16="http://schemas.microsoft.com/office/drawing/2014/main" id="{B99342E9-7F63-A5AD-A619-FDF8AE8B22F5}"/>
              </a:ext>
            </a:extLst>
          </p:cNvPr>
          <p:cNvSpPr txBox="1"/>
          <p:nvPr/>
        </p:nvSpPr>
        <p:spPr>
          <a:xfrm>
            <a:off x="244010" y="736283"/>
            <a:ext cx="6475289" cy="4708981"/>
          </a:xfrm>
          <a:prstGeom prst="rect">
            <a:avLst/>
          </a:prstGeom>
          <a:noFill/>
        </p:spPr>
        <p:txBody>
          <a:bodyPr wrap="square">
            <a:spAutoFit/>
          </a:bodyPr>
          <a:lstStyle/>
          <a:p>
            <a:r>
              <a:rPr lang="en-US" sz="1200" b="1" dirty="0"/>
              <a:t>Type Conversion</a:t>
            </a:r>
          </a:p>
          <a:p>
            <a:pPr marL="171450" indent="-171450">
              <a:buFont typeface="Arial" panose="020B0604020202020204" pitchFamily="34" charset="0"/>
              <a:buChar char="•"/>
            </a:pPr>
            <a:r>
              <a:rPr lang="en-US" sz="1200" dirty="0"/>
              <a:t>You can convert from one type to another with the int(), float(), and complex() methods: Example</a:t>
            </a:r>
          </a:p>
          <a:p>
            <a:pPr marL="628650" lvl="1" indent="-171450">
              <a:buFont typeface="Arial" panose="020B0604020202020204" pitchFamily="34" charset="0"/>
              <a:buChar char="•"/>
            </a:pPr>
            <a:r>
              <a:rPr lang="en-US" sz="1200" dirty="0">
                <a:solidFill>
                  <a:srgbClr val="0070C0"/>
                </a:solidFill>
              </a:rPr>
              <a:t>Convert from one type to another:</a:t>
            </a:r>
          </a:p>
          <a:p>
            <a:pPr marL="628650" lvl="1" indent="-171450">
              <a:buFont typeface="Arial" panose="020B0604020202020204" pitchFamily="34" charset="0"/>
              <a:buChar char="•"/>
            </a:pPr>
            <a:r>
              <a:rPr lang="en-US" sz="1200" dirty="0">
                <a:solidFill>
                  <a:srgbClr val="0070C0"/>
                </a:solidFill>
              </a:rPr>
              <a:t>x = 1    # int</a:t>
            </a:r>
          </a:p>
          <a:p>
            <a:pPr marL="628650" lvl="1" indent="-171450">
              <a:buFont typeface="Arial" panose="020B0604020202020204" pitchFamily="34" charset="0"/>
              <a:buChar char="•"/>
            </a:pPr>
            <a:r>
              <a:rPr lang="en-US" sz="1200" dirty="0">
                <a:solidFill>
                  <a:srgbClr val="0070C0"/>
                </a:solidFill>
              </a:rPr>
              <a:t>y = 2.8  # float</a:t>
            </a:r>
          </a:p>
          <a:p>
            <a:pPr marL="628650" lvl="1" indent="-171450">
              <a:buFont typeface="Arial" panose="020B0604020202020204" pitchFamily="34" charset="0"/>
              <a:buChar char="•"/>
            </a:pPr>
            <a:r>
              <a:rPr lang="en-US" sz="1200" dirty="0">
                <a:solidFill>
                  <a:srgbClr val="0070C0"/>
                </a:solidFill>
              </a:rPr>
              <a:t>z = 1j   # complex</a:t>
            </a:r>
          </a:p>
          <a:p>
            <a:pPr marL="628650" lvl="1" indent="-171450">
              <a:buFont typeface="Arial" panose="020B0604020202020204" pitchFamily="34" charset="0"/>
              <a:buChar char="•"/>
            </a:pPr>
            <a:r>
              <a:rPr lang="en-US" sz="1200" dirty="0">
                <a:solidFill>
                  <a:srgbClr val="0070C0"/>
                </a:solidFill>
              </a:rPr>
              <a:t>#convert from int to float:</a:t>
            </a:r>
          </a:p>
          <a:p>
            <a:pPr marL="628650" lvl="1" indent="-171450">
              <a:buFont typeface="Arial" panose="020B0604020202020204" pitchFamily="34" charset="0"/>
              <a:buChar char="•"/>
            </a:pPr>
            <a:r>
              <a:rPr lang="en-US" sz="1200" dirty="0">
                <a:solidFill>
                  <a:srgbClr val="0070C0"/>
                </a:solidFill>
              </a:rPr>
              <a:t>a = float(x)</a:t>
            </a:r>
          </a:p>
          <a:p>
            <a:pPr marL="628650" lvl="1" indent="-171450">
              <a:buFont typeface="Arial" panose="020B0604020202020204" pitchFamily="34" charset="0"/>
              <a:buChar char="•"/>
            </a:pPr>
            <a:r>
              <a:rPr lang="en-US" sz="1200" dirty="0">
                <a:solidFill>
                  <a:srgbClr val="0070C0"/>
                </a:solidFill>
              </a:rPr>
              <a:t>#convert from float to int:</a:t>
            </a:r>
          </a:p>
          <a:p>
            <a:pPr marL="628650" lvl="1" indent="-171450">
              <a:buFont typeface="Arial" panose="020B0604020202020204" pitchFamily="34" charset="0"/>
              <a:buChar char="•"/>
            </a:pPr>
            <a:r>
              <a:rPr lang="en-US" sz="1200" dirty="0">
                <a:solidFill>
                  <a:srgbClr val="0070C0"/>
                </a:solidFill>
              </a:rPr>
              <a:t>b = int(y)</a:t>
            </a:r>
          </a:p>
          <a:p>
            <a:pPr marL="628650" lvl="1" indent="-171450">
              <a:buFont typeface="Arial" panose="020B0604020202020204" pitchFamily="34" charset="0"/>
              <a:buChar char="•"/>
            </a:pPr>
            <a:r>
              <a:rPr lang="en-US" sz="1200" dirty="0">
                <a:solidFill>
                  <a:srgbClr val="0070C0"/>
                </a:solidFill>
              </a:rPr>
              <a:t>#convert from int to complex:</a:t>
            </a:r>
          </a:p>
          <a:p>
            <a:pPr marL="628650" lvl="1" indent="-171450">
              <a:buFont typeface="Arial" panose="020B0604020202020204" pitchFamily="34" charset="0"/>
              <a:buChar char="•"/>
            </a:pPr>
            <a:r>
              <a:rPr lang="en-US" sz="1200" dirty="0">
                <a:solidFill>
                  <a:srgbClr val="0070C0"/>
                </a:solidFill>
              </a:rPr>
              <a:t>c = complex(x)</a:t>
            </a:r>
          </a:p>
          <a:p>
            <a:pPr marL="628650" lvl="1" indent="-171450">
              <a:buFont typeface="Arial" panose="020B0604020202020204" pitchFamily="34" charset="0"/>
              <a:buChar char="•"/>
            </a:pPr>
            <a:r>
              <a:rPr lang="en-US" sz="1200" dirty="0">
                <a:solidFill>
                  <a:srgbClr val="0070C0"/>
                </a:solidFill>
              </a:rPr>
              <a:t>print(a)</a:t>
            </a:r>
          </a:p>
          <a:p>
            <a:pPr marL="628650" lvl="1" indent="-171450">
              <a:buFont typeface="Arial" panose="020B0604020202020204" pitchFamily="34" charset="0"/>
              <a:buChar char="•"/>
            </a:pPr>
            <a:r>
              <a:rPr lang="en-US" sz="1200" dirty="0">
                <a:solidFill>
                  <a:srgbClr val="0070C0"/>
                </a:solidFill>
              </a:rPr>
              <a:t>print(b)</a:t>
            </a:r>
          </a:p>
          <a:p>
            <a:pPr marL="628650" lvl="1" indent="-171450">
              <a:buFont typeface="Arial" panose="020B0604020202020204" pitchFamily="34" charset="0"/>
              <a:buChar char="•"/>
            </a:pPr>
            <a:r>
              <a:rPr lang="en-US" sz="1200" dirty="0">
                <a:solidFill>
                  <a:srgbClr val="0070C0"/>
                </a:solidFill>
              </a:rPr>
              <a:t>print(c)</a:t>
            </a:r>
          </a:p>
          <a:p>
            <a:pPr marL="628650" lvl="1" indent="-171450">
              <a:buFont typeface="Arial" panose="020B0604020202020204" pitchFamily="34" charset="0"/>
              <a:buChar char="•"/>
            </a:pPr>
            <a:r>
              <a:rPr lang="en-US" sz="1200" dirty="0">
                <a:solidFill>
                  <a:srgbClr val="0070C0"/>
                </a:solidFill>
              </a:rPr>
              <a:t>print(type(a))</a:t>
            </a:r>
          </a:p>
          <a:p>
            <a:pPr marL="628650" lvl="1" indent="-171450">
              <a:buFont typeface="Arial" panose="020B0604020202020204" pitchFamily="34" charset="0"/>
              <a:buChar char="•"/>
            </a:pPr>
            <a:r>
              <a:rPr lang="en-US" sz="1200" dirty="0">
                <a:solidFill>
                  <a:srgbClr val="0070C0"/>
                </a:solidFill>
              </a:rPr>
              <a:t>print(type(b))</a:t>
            </a:r>
          </a:p>
          <a:p>
            <a:pPr marL="628650" lvl="1" indent="-171450">
              <a:buFont typeface="Arial" panose="020B0604020202020204" pitchFamily="34" charset="0"/>
              <a:buChar char="•"/>
            </a:pPr>
            <a:r>
              <a:rPr lang="en-US" sz="1200" dirty="0">
                <a:solidFill>
                  <a:srgbClr val="0070C0"/>
                </a:solidFill>
              </a:rPr>
              <a:t>print(type(c))</a:t>
            </a:r>
          </a:p>
          <a:p>
            <a:endParaRPr lang="en-US" sz="1200" b="1" dirty="0">
              <a:solidFill>
                <a:srgbClr val="002060"/>
              </a:solidFill>
            </a:endParaRPr>
          </a:p>
          <a:p>
            <a:r>
              <a:rPr lang="en-US" sz="1200" b="1" dirty="0">
                <a:solidFill>
                  <a:srgbClr val="002060"/>
                </a:solidFill>
              </a:rPr>
              <a:t>Random Number</a:t>
            </a:r>
          </a:p>
          <a:p>
            <a:pPr marL="171450" indent="-171450">
              <a:buFont typeface="Arial" panose="020B0604020202020204" pitchFamily="34" charset="0"/>
              <a:buChar char="•"/>
            </a:pPr>
            <a:r>
              <a:rPr lang="en-US" sz="1200" dirty="0">
                <a:solidFill>
                  <a:srgbClr val="002060"/>
                </a:solidFill>
              </a:rPr>
              <a:t>Python does not have a random() function to make a random number, but Python has a built-in module called random that can be used to make random numbers: Example</a:t>
            </a:r>
          </a:p>
          <a:p>
            <a:pPr marL="628650" lvl="1" indent="-171450">
              <a:buFont typeface="Arial" panose="020B0604020202020204" pitchFamily="34" charset="0"/>
              <a:buChar char="•"/>
            </a:pPr>
            <a:r>
              <a:rPr lang="en-US" sz="1200" dirty="0">
                <a:solidFill>
                  <a:srgbClr val="0070C0"/>
                </a:solidFill>
              </a:rPr>
              <a:t>Import the random module, and display a random number between 1 and 9:</a:t>
            </a:r>
          </a:p>
          <a:p>
            <a:pPr marL="628650" lvl="1" indent="-171450">
              <a:buFont typeface="Arial" panose="020B0604020202020204" pitchFamily="34" charset="0"/>
              <a:buChar char="•"/>
            </a:pPr>
            <a:r>
              <a:rPr lang="en-US" sz="1200" dirty="0">
                <a:solidFill>
                  <a:srgbClr val="0070C0"/>
                </a:solidFill>
              </a:rPr>
              <a:t>import random</a:t>
            </a:r>
          </a:p>
          <a:p>
            <a:pPr marL="628650" lvl="1" indent="-171450">
              <a:buFont typeface="Arial" panose="020B0604020202020204" pitchFamily="34" charset="0"/>
              <a:buChar char="•"/>
            </a:pPr>
            <a:r>
              <a:rPr lang="en-US" sz="1200" dirty="0">
                <a:solidFill>
                  <a:srgbClr val="0070C0"/>
                </a:solidFill>
              </a:rPr>
              <a:t>print(</a:t>
            </a:r>
            <a:r>
              <a:rPr lang="en-US" sz="1200" dirty="0" err="1">
                <a:solidFill>
                  <a:srgbClr val="0070C0"/>
                </a:solidFill>
              </a:rPr>
              <a:t>random.randrange</a:t>
            </a:r>
            <a:r>
              <a:rPr lang="en-US" sz="1200" dirty="0">
                <a:solidFill>
                  <a:srgbClr val="0070C0"/>
                </a:solidFill>
              </a:rPr>
              <a:t>(1, 10))</a:t>
            </a:r>
          </a:p>
        </p:txBody>
      </p:sp>
    </p:spTree>
    <p:extLst>
      <p:ext uri="{BB962C8B-B14F-4D97-AF65-F5344CB8AC3E}">
        <p14:creationId xmlns:p14="http://schemas.microsoft.com/office/powerpoint/2010/main" val="2549624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Casting</a:t>
            </a:r>
          </a:p>
        </p:txBody>
      </p:sp>
      <p:sp>
        <p:nvSpPr>
          <p:cNvPr id="5" name="TextBox 4">
            <a:extLst>
              <a:ext uri="{FF2B5EF4-FFF2-40B4-BE49-F238E27FC236}">
                <a16:creationId xmlns:a16="http://schemas.microsoft.com/office/drawing/2014/main" id="{B99342E9-7F63-A5AD-A619-FDF8AE8B22F5}"/>
              </a:ext>
            </a:extLst>
          </p:cNvPr>
          <p:cNvSpPr txBox="1"/>
          <p:nvPr/>
        </p:nvSpPr>
        <p:spPr>
          <a:xfrm>
            <a:off x="244010" y="736283"/>
            <a:ext cx="6475289" cy="5447645"/>
          </a:xfrm>
          <a:prstGeom prst="rect">
            <a:avLst/>
          </a:prstGeom>
          <a:noFill/>
        </p:spPr>
        <p:txBody>
          <a:bodyPr wrap="square">
            <a:spAutoFit/>
          </a:bodyPr>
          <a:lstStyle/>
          <a:p>
            <a:r>
              <a:rPr lang="en-US" sz="1200" b="1" dirty="0"/>
              <a:t>Specify a Variable Type</a:t>
            </a:r>
          </a:p>
          <a:p>
            <a:pPr marL="171450" indent="-171450">
              <a:buFont typeface="Arial" panose="020B0604020202020204" pitchFamily="34" charset="0"/>
              <a:buChar char="•"/>
            </a:pPr>
            <a:r>
              <a:rPr lang="en-US" sz="1200" dirty="0"/>
              <a:t>There may be times when you want to specify a type on to a variable. This can be done with casting. Python is an object-orientated language, and as such it uses classes to define data types, including its primitive types.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Casting in python is therefore done using constructor functions:</a:t>
            </a:r>
          </a:p>
          <a:p>
            <a:pPr marL="628650" lvl="1" indent="-171450">
              <a:buFont typeface="Arial" panose="020B0604020202020204" pitchFamily="34" charset="0"/>
              <a:buChar char="•"/>
            </a:pPr>
            <a:r>
              <a:rPr lang="en-US" sz="1200" b="1" dirty="0"/>
              <a:t>int()</a:t>
            </a:r>
            <a:r>
              <a:rPr lang="en-US" sz="1200" dirty="0"/>
              <a:t> - constructs an integer number from an integer literal, a float literal (by removing all decimals), or a string literal (providing the string represents a whole number)</a:t>
            </a:r>
          </a:p>
          <a:p>
            <a:pPr marL="628650" lvl="1" indent="-171450">
              <a:buFont typeface="Arial" panose="020B0604020202020204" pitchFamily="34" charset="0"/>
              <a:buChar char="•"/>
            </a:pPr>
            <a:r>
              <a:rPr lang="en-US" sz="1200" b="1" dirty="0"/>
              <a:t>float()</a:t>
            </a:r>
            <a:r>
              <a:rPr lang="en-US" sz="1200" dirty="0"/>
              <a:t> - constructs a float number from an integer literal, a float literal or a string literal (providing the string represents a float or an integer)</a:t>
            </a:r>
          </a:p>
          <a:p>
            <a:pPr marL="628650" lvl="1" indent="-171450">
              <a:buFont typeface="Arial" panose="020B0604020202020204" pitchFamily="34" charset="0"/>
              <a:buChar char="•"/>
            </a:pPr>
            <a:r>
              <a:rPr lang="en-US" sz="1200" b="1" dirty="0"/>
              <a:t>str()</a:t>
            </a:r>
            <a:r>
              <a:rPr lang="en-US" sz="1200" dirty="0"/>
              <a:t> - constructs a string from a wide variety of data types, including strings, integer literals and float literals</a:t>
            </a:r>
          </a:p>
          <a:p>
            <a:pPr marL="628650" lvl="1" indent="-171450">
              <a:buFont typeface="Arial" panose="020B0604020202020204" pitchFamily="34" charset="0"/>
              <a:buChar char="•"/>
            </a:pPr>
            <a:r>
              <a:rPr lang="en-US" sz="1200" b="1" dirty="0">
                <a:solidFill>
                  <a:srgbClr val="002060"/>
                </a:solidFill>
              </a:rPr>
              <a:t>Example</a:t>
            </a:r>
          </a:p>
          <a:p>
            <a:pPr marL="628650" lvl="1" indent="-171450">
              <a:buFont typeface="Arial" panose="020B0604020202020204" pitchFamily="34" charset="0"/>
              <a:buChar char="•"/>
            </a:pPr>
            <a:r>
              <a:rPr lang="en-US" sz="1200" dirty="0">
                <a:solidFill>
                  <a:srgbClr val="0070C0"/>
                </a:solidFill>
              </a:rPr>
              <a:t>#Integers:</a:t>
            </a:r>
          </a:p>
          <a:p>
            <a:pPr marL="628650" lvl="1" indent="-171450">
              <a:buFont typeface="Arial" panose="020B0604020202020204" pitchFamily="34" charset="0"/>
              <a:buChar char="•"/>
            </a:pPr>
            <a:r>
              <a:rPr lang="en-US" sz="1200" dirty="0">
                <a:solidFill>
                  <a:srgbClr val="0070C0"/>
                </a:solidFill>
              </a:rPr>
              <a:t>x = int(1)   # x will be 1</a:t>
            </a:r>
          </a:p>
          <a:p>
            <a:pPr marL="628650" lvl="1" indent="-171450">
              <a:buFont typeface="Arial" panose="020B0604020202020204" pitchFamily="34" charset="0"/>
              <a:buChar char="•"/>
            </a:pPr>
            <a:r>
              <a:rPr lang="en-US" sz="1200" dirty="0">
                <a:solidFill>
                  <a:srgbClr val="0070C0"/>
                </a:solidFill>
              </a:rPr>
              <a:t>y = int(2.8) # y will be 2</a:t>
            </a:r>
          </a:p>
          <a:p>
            <a:pPr marL="628650" lvl="1" indent="-171450">
              <a:buFont typeface="Arial" panose="020B0604020202020204" pitchFamily="34" charset="0"/>
              <a:buChar char="•"/>
            </a:pPr>
            <a:r>
              <a:rPr lang="en-US" sz="1200" dirty="0">
                <a:solidFill>
                  <a:srgbClr val="0070C0"/>
                </a:solidFill>
              </a:rPr>
              <a:t>z = int("3") # z will be 3</a:t>
            </a:r>
          </a:p>
          <a:p>
            <a:pPr marL="628650" lvl="1" indent="-171450">
              <a:buFont typeface="Arial" panose="020B0604020202020204" pitchFamily="34" charset="0"/>
              <a:buChar char="•"/>
            </a:pPr>
            <a:endParaRPr lang="en-US" sz="1200" dirty="0">
              <a:solidFill>
                <a:srgbClr val="0070C0"/>
              </a:solidFill>
            </a:endParaRPr>
          </a:p>
          <a:p>
            <a:pPr marL="628650" lvl="1" indent="-171450">
              <a:buFont typeface="Arial" panose="020B0604020202020204" pitchFamily="34" charset="0"/>
              <a:buChar char="•"/>
            </a:pPr>
            <a:r>
              <a:rPr lang="en-US" sz="1200" dirty="0">
                <a:solidFill>
                  <a:srgbClr val="0070C0"/>
                </a:solidFill>
              </a:rPr>
              <a:t>#Floats:</a:t>
            </a:r>
          </a:p>
          <a:p>
            <a:pPr marL="628650" lvl="1" indent="-171450">
              <a:buFont typeface="Arial" panose="020B0604020202020204" pitchFamily="34" charset="0"/>
              <a:buChar char="•"/>
            </a:pPr>
            <a:r>
              <a:rPr lang="en-US" sz="1200" dirty="0">
                <a:solidFill>
                  <a:srgbClr val="0070C0"/>
                </a:solidFill>
              </a:rPr>
              <a:t>x = float(1)     # x will be 1.0</a:t>
            </a:r>
          </a:p>
          <a:p>
            <a:pPr marL="628650" lvl="1" indent="-171450">
              <a:buFont typeface="Arial" panose="020B0604020202020204" pitchFamily="34" charset="0"/>
              <a:buChar char="•"/>
            </a:pPr>
            <a:r>
              <a:rPr lang="en-US" sz="1200" dirty="0">
                <a:solidFill>
                  <a:srgbClr val="0070C0"/>
                </a:solidFill>
              </a:rPr>
              <a:t>y = float(2.8)   # y will be 2.8</a:t>
            </a:r>
          </a:p>
          <a:p>
            <a:pPr marL="628650" lvl="1" indent="-171450">
              <a:buFont typeface="Arial" panose="020B0604020202020204" pitchFamily="34" charset="0"/>
              <a:buChar char="•"/>
            </a:pPr>
            <a:r>
              <a:rPr lang="en-US" sz="1200" dirty="0">
                <a:solidFill>
                  <a:srgbClr val="0070C0"/>
                </a:solidFill>
              </a:rPr>
              <a:t>z = float("3")   # z will be 3.0</a:t>
            </a:r>
          </a:p>
          <a:p>
            <a:pPr marL="628650" lvl="1" indent="-171450">
              <a:buFont typeface="Arial" panose="020B0604020202020204" pitchFamily="34" charset="0"/>
              <a:buChar char="•"/>
            </a:pPr>
            <a:r>
              <a:rPr lang="en-US" sz="1200" dirty="0">
                <a:solidFill>
                  <a:srgbClr val="0070C0"/>
                </a:solidFill>
              </a:rPr>
              <a:t>w = float("4.2") # w will be 4.2</a:t>
            </a:r>
          </a:p>
          <a:p>
            <a:pPr marL="628650" lvl="1" indent="-171450">
              <a:buFont typeface="Arial" panose="020B0604020202020204" pitchFamily="34" charset="0"/>
              <a:buChar char="•"/>
            </a:pPr>
            <a:endParaRPr lang="en-US" sz="1200" dirty="0">
              <a:solidFill>
                <a:srgbClr val="0070C0"/>
              </a:solidFill>
            </a:endParaRPr>
          </a:p>
          <a:p>
            <a:pPr marL="628650" lvl="1" indent="-171450">
              <a:buFont typeface="Arial" panose="020B0604020202020204" pitchFamily="34" charset="0"/>
              <a:buChar char="•"/>
            </a:pPr>
            <a:r>
              <a:rPr lang="en-US" sz="1200" dirty="0">
                <a:solidFill>
                  <a:srgbClr val="0070C0"/>
                </a:solidFill>
              </a:rPr>
              <a:t>#Strings:</a:t>
            </a:r>
          </a:p>
          <a:p>
            <a:pPr marL="628650" lvl="1" indent="-171450">
              <a:buFont typeface="Arial" panose="020B0604020202020204" pitchFamily="34" charset="0"/>
              <a:buChar char="•"/>
            </a:pPr>
            <a:r>
              <a:rPr lang="en-US" sz="1200" dirty="0">
                <a:solidFill>
                  <a:srgbClr val="0070C0"/>
                </a:solidFill>
              </a:rPr>
              <a:t>x = str("s1") # x will be 's1'</a:t>
            </a:r>
          </a:p>
          <a:p>
            <a:pPr marL="628650" lvl="1" indent="-171450">
              <a:buFont typeface="Arial" panose="020B0604020202020204" pitchFamily="34" charset="0"/>
              <a:buChar char="•"/>
            </a:pPr>
            <a:r>
              <a:rPr lang="en-US" sz="1200" dirty="0">
                <a:solidFill>
                  <a:srgbClr val="0070C0"/>
                </a:solidFill>
              </a:rPr>
              <a:t>y = str(2)    # y will be '2'</a:t>
            </a:r>
          </a:p>
          <a:p>
            <a:pPr marL="628650" lvl="1" indent="-171450">
              <a:buFont typeface="Arial" panose="020B0604020202020204" pitchFamily="34" charset="0"/>
              <a:buChar char="•"/>
            </a:pPr>
            <a:r>
              <a:rPr lang="en-US" sz="1200" dirty="0">
                <a:solidFill>
                  <a:srgbClr val="0070C0"/>
                </a:solidFill>
              </a:rPr>
              <a:t>z = str(3.0)  # z will be '3.0'</a:t>
            </a:r>
          </a:p>
          <a:p>
            <a:pPr marL="628650" lvl="1" indent="-171450">
              <a:buFont typeface="Arial" panose="020B0604020202020204" pitchFamily="34" charset="0"/>
              <a:buChar char="•"/>
            </a:pPr>
            <a:endParaRPr lang="en-US" sz="1200" dirty="0">
              <a:solidFill>
                <a:srgbClr val="0070C0"/>
              </a:solidFill>
            </a:endParaRPr>
          </a:p>
        </p:txBody>
      </p:sp>
    </p:spTree>
    <p:extLst>
      <p:ext uri="{BB962C8B-B14F-4D97-AF65-F5344CB8AC3E}">
        <p14:creationId xmlns:p14="http://schemas.microsoft.com/office/powerpoint/2010/main" val="3081775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Strings</a:t>
            </a:r>
          </a:p>
        </p:txBody>
      </p:sp>
      <p:sp>
        <p:nvSpPr>
          <p:cNvPr id="5" name="TextBox 4">
            <a:extLst>
              <a:ext uri="{FF2B5EF4-FFF2-40B4-BE49-F238E27FC236}">
                <a16:creationId xmlns:a16="http://schemas.microsoft.com/office/drawing/2014/main" id="{B99342E9-7F63-A5AD-A619-FDF8AE8B22F5}"/>
              </a:ext>
            </a:extLst>
          </p:cNvPr>
          <p:cNvSpPr txBox="1"/>
          <p:nvPr/>
        </p:nvSpPr>
        <p:spPr>
          <a:xfrm>
            <a:off x="244010" y="736283"/>
            <a:ext cx="4266345" cy="5816977"/>
          </a:xfrm>
          <a:prstGeom prst="rect">
            <a:avLst/>
          </a:prstGeom>
          <a:noFill/>
        </p:spPr>
        <p:txBody>
          <a:bodyPr wrap="square">
            <a:spAutoFit/>
          </a:bodyPr>
          <a:lstStyle/>
          <a:p>
            <a:r>
              <a:rPr lang="en-US" sz="1200" b="1" dirty="0"/>
              <a:t>Strings</a:t>
            </a:r>
          </a:p>
          <a:p>
            <a:pPr marL="171450" indent="-171450">
              <a:buFont typeface="Arial" panose="020B0604020202020204" pitchFamily="34" charset="0"/>
              <a:buChar char="•"/>
            </a:pPr>
            <a:r>
              <a:rPr lang="en-US" sz="1200" dirty="0"/>
              <a:t>Strings in python are surrounded by either single quotation marks, or double quotation marks.</a:t>
            </a:r>
          </a:p>
          <a:p>
            <a:pPr marL="171450" indent="-171450">
              <a:buFont typeface="Arial" panose="020B0604020202020204" pitchFamily="34" charset="0"/>
              <a:buChar char="•"/>
            </a:pPr>
            <a:r>
              <a:rPr lang="en-US" sz="1200" dirty="0"/>
              <a:t>'hello' is the same as "hello".</a:t>
            </a:r>
          </a:p>
          <a:p>
            <a:pPr marL="171450" indent="-171450">
              <a:buFont typeface="Arial" panose="020B0604020202020204" pitchFamily="34" charset="0"/>
              <a:buChar char="•"/>
            </a:pPr>
            <a:r>
              <a:rPr lang="en-US" sz="1200" dirty="0"/>
              <a:t>You can display a string literal with the print() function: </a:t>
            </a:r>
            <a:r>
              <a:rPr lang="en-US" sz="1200" dirty="0">
                <a:solidFill>
                  <a:srgbClr val="002060"/>
                </a:solidFill>
              </a:rPr>
              <a:t>Example</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print("Hello")</a:t>
            </a:r>
          </a:p>
          <a:p>
            <a:pPr marL="628650" lvl="1" indent="-171450">
              <a:buFont typeface="Arial" panose="020B0604020202020204" pitchFamily="34" charset="0"/>
              <a:buChar char="•"/>
            </a:pPr>
            <a:r>
              <a:rPr lang="en-US" sz="1200" dirty="0">
                <a:solidFill>
                  <a:srgbClr val="0070C0"/>
                </a:solidFill>
              </a:rPr>
              <a:t>print('Hello’)</a:t>
            </a:r>
          </a:p>
          <a:p>
            <a:pPr marL="628650" lvl="1" indent="-171450">
              <a:buFont typeface="Arial" panose="020B0604020202020204" pitchFamily="34" charset="0"/>
              <a:buChar char="•"/>
            </a:pPr>
            <a:endParaRPr lang="en-US" sz="1200" dirty="0">
              <a:solidFill>
                <a:srgbClr val="0070C0"/>
              </a:solidFill>
            </a:endParaRPr>
          </a:p>
          <a:p>
            <a:r>
              <a:rPr lang="en-US" sz="1200" b="1" dirty="0">
                <a:solidFill>
                  <a:srgbClr val="002060"/>
                </a:solidFill>
              </a:rPr>
              <a:t>Assign String to a Variable</a:t>
            </a:r>
          </a:p>
          <a:p>
            <a:pPr marL="171450" indent="-171450">
              <a:buFont typeface="Arial" panose="020B0604020202020204" pitchFamily="34" charset="0"/>
              <a:buChar char="•"/>
            </a:pPr>
            <a:r>
              <a:rPr lang="en-US" sz="1200" dirty="0">
                <a:solidFill>
                  <a:srgbClr val="002060"/>
                </a:solidFill>
              </a:rPr>
              <a:t>Assigning a string to a variable is done with the variable name followed by an equal sign and the string: Example</a:t>
            </a:r>
          </a:p>
          <a:p>
            <a:pPr marL="628650" lvl="1" indent="-171450">
              <a:buFont typeface="Arial" panose="020B0604020202020204" pitchFamily="34" charset="0"/>
              <a:buChar char="•"/>
            </a:pPr>
            <a:r>
              <a:rPr lang="en-US" sz="1200" dirty="0">
                <a:solidFill>
                  <a:srgbClr val="0070C0"/>
                </a:solidFill>
              </a:rPr>
              <a:t>a = "Hello"</a:t>
            </a:r>
          </a:p>
          <a:p>
            <a:pPr marL="628650" lvl="1" indent="-171450">
              <a:buFont typeface="Arial" panose="020B0604020202020204" pitchFamily="34" charset="0"/>
              <a:buChar char="•"/>
            </a:pPr>
            <a:r>
              <a:rPr lang="en-US" sz="1200" dirty="0">
                <a:solidFill>
                  <a:srgbClr val="0070C0"/>
                </a:solidFill>
              </a:rPr>
              <a:t>print(a)</a:t>
            </a:r>
          </a:p>
          <a:p>
            <a:pPr marL="628650" lvl="1" indent="-171450">
              <a:buFont typeface="Arial" panose="020B0604020202020204" pitchFamily="34" charset="0"/>
              <a:buChar char="•"/>
            </a:pPr>
            <a:endParaRPr lang="en-US" sz="1200" dirty="0">
              <a:solidFill>
                <a:srgbClr val="0070C0"/>
              </a:solidFill>
            </a:endParaRPr>
          </a:p>
          <a:p>
            <a:r>
              <a:rPr lang="en-US" sz="1200" b="1" dirty="0">
                <a:solidFill>
                  <a:srgbClr val="002060"/>
                </a:solidFill>
              </a:rPr>
              <a:t>Multiline Strings</a:t>
            </a:r>
          </a:p>
          <a:p>
            <a:pPr marL="171450" indent="-171450">
              <a:buFont typeface="Arial" panose="020B0604020202020204" pitchFamily="34" charset="0"/>
              <a:buChar char="•"/>
            </a:pPr>
            <a:r>
              <a:rPr lang="en-US" sz="1200" dirty="0">
                <a:solidFill>
                  <a:srgbClr val="002060"/>
                </a:solidFill>
              </a:rPr>
              <a:t>You can assign a multiline string to a variable by using three quotes: Example</a:t>
            </a:r>
          </a:p>
          <a:p>
            <a:pPr marL="628650" lvl="1" indent="-171450">
              <a:buFont typeface="Arial" panose="020B0604020202020204" pitchFamily="34" charset="0"/>
              <a:buChar char="•"/>
            </a:pPr>
            <a:r>
              <a:rPr lang="en-US" sz="1200" dirty="0">
                <a:solidFill>
                  <a:srgbClr val="002060"/>
                </a:solidFill>
              </a:rPr>
              <a:t>You can use three double quotes:</a:t>
            </a:r>
          </a:p>
          <a:p>
            <a:pPr marL="628650" lvl="1" indent="-171450">
              <a:buFont typeface="Arial" panose="020B0604020202020204" pitchFamily="34" charset="0"/>
              <a:buChar char="•"/>
            </a:pPr>
            <a:r>
              <a:rPr lang="en-US" sz="1200" dirty="0">
                <a:solidFill>
                  <a:srgbClr val="0070C0"/>
                </a:solidFill>
              </a:rPr>
              <a:t>a = """Lorem ipsum dolor sit </a:t>
            </a:r>
            <a:r>
              <a:rPr lang="en-US" sz="1200" dirty="0" err="1">
                <a:solidFill>
                  <a:srgbClr val="0070C0"/>
                </a:solidFill>
              </a:rPr>
              <a:t>amet</a:t>
            </a:r>
            <a:r>
              <a:rPr lang="en-US" sz="1200" dirty="0">
                <a:solidFill>
                  <a:srgbClr val="0070C0"/>
                </a:solidFill>
              </a:rPr>
              <a:t>,</a:t>
            </a:r>
          </a:p>
          <a:p>
            <a:pPr marL="628650" lvl="1" indent="-171450">
              <a:buFont typeface="Arial" panose="020B0604020202020204" pitchFamily="34" charset="0"/>
              <a:buChar char="•"/>
            </a:pPr>
            <a:r>
              <a:rPr lang="en-US" sz="1200" dirty="0" err="1">
                <a:solidFill>
                  <a:srgbClr val="0070C0"/>
                </a:solidFill>
              </a:rPr>
              <a:t>consectetur</a:t>
            </a:r>
            <a:r>
              <a:rPr lang="en-US" sz="1200" dirty="0">
                <a:solidFill>
                  <a:srgbClr val="0070C0"/>
                </a:solidFill>
              </a:rPr>
              <a:t> </a:t>
            </a:r>
            <a:r>
              <a:rPr lang="en-US" sz="1200" dirty="0" err="1">
                <a:solidFill>
                  <a:srgbClr val="0070C0"/>
                </a:solidFill>
              </a:rPr>
              <a:t>adipiscing</a:t>
            </a:r>
            <a:r>
              <a:rPr lang="en-US" sz="1200" dirty="0">
                <a:solidFill>
                  <a:srgbClr val="0070C0"/>
                </a:solidFill>
              </a:rPr>
              <a:t> </a:t>
            </a:r>
            <a:r>
              <a:rPr lang="en-US" sz="1200" dirty="0" err="1">
                <a:solidFill>
                  <a:srgbClr val="0070C0"/>
                </a:solidFill>
              </a:rPr>
              <a:t>elit</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sed do </a:t>
            </a:r>
            <a:r>
              <a:rPr lang="en-US" sz="1200" dirty="0" err="1">
                <a:solidFill>
                  <a:srgbClr val="0070C0"/>
                </a:solidFill>
              </a:rPr>
              <a:t>eiusmod</a:t>
            </a:r>
            <a:r>
              <a:rPr lang="en-US" sz="1200" dirty="0">
                <a:solidFill>
                  <a:srgbClr val="0070C0"/>
                </a:solidFill>
              </a:rPr>
              <a:t> </a:t>
            </a:r>
            <a:r>
              <a:rPr lang="en-US" sz="1200" dirty="0" err="1">
                <a:solidFill>
                  <a:srgbClr val="0070C0"/>
                </a:solidFill>
              </a:rPr>
              <a:t>tempor</a:t>
            </a:r>
            <a:r>
              <a:rPr lang="en-US" sz="1200" dirty="0">
                <a:solidFill>
                  <a:srgbClr val="0070C0"/>
                </a:solidFill>
              </a:rPr>
              <a:t> </a:t>
            </a:r>
            <a:r>
              <a:rPr lang="en-US" sz="1200" dirty="0" err="1">
                <a:solidFill>
                  <a:srgbClr val="0070C0"/>
                </a:solidFill>
              </a:rPr>
              <a:t>incididunt</a:t>
            </a:r>
            <a:endParaRPr lang="en-US" sz="1200" dirty="0">
              <a:solidFill>
                <a:srgbClr val="0070C0"/>
              </a:solidFill>
            </a:endParaRPr>
          </a:p>
          <a:p>
            <a:pPr marL="628650" lvl="1" indent="-171450">
              <a:buFont typeface="Arial" panose="020B0604020202020204" pitchFamily="34" charset="0"/>
              <a:buChar char="•"/>
            </a:pPr>
            <a:r>
              <a:rPr lang="en-US" sz="1200" dirty="0" err="1">
                <a:solidFill>
                  <a:srgbClr val="0070C0"/>
                </a:solidFill>
              </a:rPr>
              <a:t>ut</a:t>
            </a:r>
            <a:r>
              <a:rPr lang="en-US" sz="1200" dirty="0">
                <a:solidFill>
                  <a:srgbClr val="0070C0"/>
                </a:solidFill>
              </a:rPr>
              <a:t> labore et dolore magna </a:t>
            </a:r>
            <a:r>
              <a:rPr lang="en-US" sz="1200" dirty="0" err="1">
                <a:solidFill>
                  <a:srgbClr val="0070C0"/>
                </a:solidFill>
              </a:rPr>
              <a:t>aliqua</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print(a)</a:t>
            </a:r>
          </a:p>
          <a:p>
            <a:pPr marL="628650" lvl="1" indent="-171450">
              <a:buFont typeface="Arial" panose="020B0604020202020204" pitchFamily="34" charset="0"/>
              <a:buChar char="•"/>
            </a:pPr>
            <a:endParaRPr lang="en-US" sz="1200" dirty="0">
              <a:solidFill>
                <a:srgbClr val="0070C0"/>
              </a:solidFill>
            </a:endParaRPr>
          </a:p>
          <a:p>
            <a:pPr marL="628650" lvl="1" indent="-171450">
              <a:buFont typeface="Arial" panose="020B0604020202020204" pitchFamily="34" charset="0"/>
              <a:buChar char="•"/>
            </a:pPr>
            <a:r>
              <a:rPr lang="en-US" sz="1200" dirty="0">
                <a:solidFill>
                  <a:srgbClr val="002060"/>
                </a:solidFill>
              </a:rPr>
              <a:t>Or three single quotes: Example</a:t>
            </a:r>
          </a:p>
          <a:p>
            <a:pPr marL="628650" lvl="1" indent="-171450">
              <a:buFont typeface="Arial" panose="020B0604020202020204" pitchFamily="34" charset="0"/>
              <a:buChar char="•"/>
            </a:pPr>
            <a:r>
              <a:rPr lang="en-US" sz="1200" dirty="0">
                <a:solidFill>
                  <a:srgbClr val="0070C0"/>
                </a:solidFill>
              </a:rPr>
              <a:t>a = '''Lorem ipsum dolor sit </a:t>
            </a:r>
            <a:r>
              <a:rPr lang="en-US" sz="1200" dirty="0" err="1">
                <a:solidFill>
                  <a:srgbClr val="0070C0"/>
                </a:solidFill>
              </a:rPr>
              <a:t>amet</a:t>
            </a:r>
            <a:r>
              <a:rPr lang="en-US" sz="1200" dirty="0">
                <a:solidFill>
                  <a:srgbClr val="0070C0"/>
                </a:solidFill>
              </a:rPr>
              <a:t>,</a:t>
            </a:r>
          </a:p>
          <a:p>
            <a:pPr marL="628650" lvl="1" indent="-171450">
              <a:buFont typeface="Arial" panose="020B0604020202020204" pitchFamily="34" charset="0"/>
              <a:buChar char="•"/>
            </a:pPr>
            <a:r>
              <a:rPr lang="en-US" sz="1200" dirty="0" err="1">
                <a:solidFill>
                  <a:srgbClr val="0070C0"/>
                </a:solidFill>
              </a:rPr>
              <a:t>consectetur</a:t>
            </a:r>
            <a:r>
              <a:rPr lang="en-US" sz="1200" dirty="0">
                <a:solidFill>
                  <a:srgbClr val="0070C0"/>
                </a:solidFill>
              </a:rPr>
              <a:t> </a:t>
            </a:r>
            <a:r>
              <a:rPr lang="en-US" sz="1200" dirty="0" err="1">
                <a:solidFill>
                  <a:srgbClr val="0070C0"/>
                </a:solidFill>
              </a:rPr>
              <a:t>adipiscing</a:t>
            </a:r>
            <a:r>
              <a:rPr lang="en-US" sz="1200" dirty="0">
                <a:solidFill>
                  <a:srgbClr val="0070C0"/>
                </a:solidFill>
              </a:rPr>
              <a:t> </a:t>
            </a:r>
            <a:r>
              <a:rPr lang="en-US" sz="1200" dirty="0" err="1">
                <a:solidFill>
                  <a:srgbClr val="0070C0"/>
                </a:solidFill>
              </a:rPr>
              <a:t>elit</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sed do </a:t>
            </a:r>
            <a:r>
              <a:rPr lang="en-US" sz="1200" dirty="0" err="1">
                <a:solidFill>
                  <a:srgbClr val="0070C0"/>
                </a:solidFill>
              </a:rPr>
              <a:t>eiusmod</a:t>
            </a:r>
            <a:r>
              <a:rPr lang="en-US" sz="1200" dirty="0">
                <a:solidFill>
                  <a:srgbClr val="0070C0"/>
                </a:solidFill>
              </a:rPr>
              <a:t> </a:t>
            </a:r>
            <a:r>
              <a:rPr lang="en-US" sz="1200" dirty="0" err="1">
                <a:solidFill>
                  <a:srgbClr val="0070C0"/>
                </a:solidFill>
              </a:rPr>
              <a:t>tempor</a:t>
            </a:r>
            <a:r>
              <a:rPr lang="en-US" sz="1200" dirty="0">
                <a:solidFill>
                  <a:srgbClr val="0070C0"/>
                </a:solidFill>
              </a:rPr>
              <a:t> </a:t>
            </a:r>
            <a:r>
              <a:rPr lang="en-US" sz="1200" dirty="0" err="1">
                <a:solidFill>
                  <a:srgbClr val="0070C0"/>
                </a:solidFill>
              </a:rPr>
              <a:t>incididunt</a:t>
            </a:r>
            <a:endParaRPr lang="en-US" sz="1200" dirty="0">
              <a:solidFill>
                <a:srgbClr val="0070C0"/>
              </a:solidFill>
            </a:endParaRPr>
          </a:p>
          <a:p>
            <a:pPr marL="628650" lvl="1" indent="-171450">
              <a:buFont typeface="Arial" panose="020B0604020202020204" pitchFamily="34" charset="0"/>
              <a:buChar char="•"/>
            </a:pPr>
            <a:r>
              <a:rPr lang="en-US" sz="1200" dirty="0" err="1">
                <a:solidFill>
                  <a:srgbClr val="0070C0"/>
                </a:solidFill>
              </a:rPr>
              <a:t>ut</a:t>
            </a:r>
            <a:r>
              <a:rPr lang="en-US" sz="1200" dirty="0">
                <a:solidFill>
                  <a:srgbClr val="0070C0"/>
                </a:solidFill>
              </a:rPr>
              <a:t> labore et dolore magna </a:t>
            </a:r>
            <a:r>
              <a:rPr lang="en-US" sz="1200" dirty="0" err="1">
                <a:solidFill>
                  <a:srgbClr val="0070C0"/>
                </a:solidFill>
              </a:rPr>
              <a:t>aliqua</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print(a)</a:t>
            </a:r>
          </a:p>
        </p:txBody>
      </p:sp>
      <p:sp>
        <p:nvSpPr>
          <p:cNvPr id="2" name="TextBox 1">
            <a:extLst>
              <a:ext uri="{FF2B5EF4-FFF2-40B4-BE49-F238E27FC236}">
                <a16:creationId xmlns:a16="http://schemas.microsoft.com/office/drawing/2014/main" id="{ED4CF9B7-3AB4-9D1B-EAF6-D17BA41F1964}"/>
              </a:ext>
            </a:extLst>
          </p:cNvPr>
          <p:cNvSpPr txBox="1"/>
          <p:nvPr/>
        </p:nvSpPr>
        <p:spPr>
          <a:xfrm>
            <a:off x="4711557" y="788119"/>
            <a:ext cx="7236433" cy="1569660"/>
          </a:xfrm>
          <a:prstGeom prst="rect">
            <a:avLst/>
          </a:prstGeom>
          <a:noFill/>
        </p:spPr>
        <p:txBody>
          <a:bodyPr wrap="square">
            <a:spAutoFit/>
          </a:bodyPr>
          <a:lstStyle/>
          <a:p>
            <a:r>
              <a:rPr lang="en-US" sz="1200" b="1" dirty="0"/>
              <a:t>Strings are Arrays</a:t>
            </a:r>
          </a:p>
          <a:p>
            <a:pPr marL="171450" indent="-171450">
              <a:buFont typeface="Arial" panose="020B0604020202020204" pitchFamily="34" charset="0"/>
              <a:buChar char="•"/>
            </a:pPr>
            <a:r>
              <a:rPr lang="en-US" sz="1200" dirty="0"/>
              <a:t>Like many other popular programming languages, strings in Python are arrays of bytes representing </a:t>
            </a:r>
            <a:r>
              <a:rPr lang="en-US" sz="1200" dirty="0" err="1"/>
              <a:t>unicode</a:t>
            </a:r>
            <a:r>
              <a:rPr lang="en-US" sz="1200" dirty="0"/>
              <a:t> characters.</a:t>
            </a:r>
          </a:p>
          <a:p>
            <a:pPr marL="171450" indent="-171450">
              <a:buFont typeface="Arial" panose="020B0604020202020204" pitchFamily="34" charset="0"/>
              <a:buChar char="•"/>
            </a:pPr>
            <a:r>
              <a:rPr lang="en-US" sz="1200" dirty="0"/>
              <a:t>However, Python does not have a character data type, a single character is simply a string with a length of 1.</a:t>
            </a:r>
          </a:p>
          <a:p>
            <a:pPr marL="171450" indent="-171450">
              <a:buFont typeface="Arial" panose="020B0604020202020204" pitchFamily="34" charset="0"/>
              <a:buChar char="•"/>
            </a:pPr>
            <a:r>
              <a:rPr lang="en-US" sz="1200" dirty="0"/>
              <a:t>Square brackets can be used to access elements of the string. Example:</a:t>
            </a:r>
          </a:p>
          <a:p>
            <a:pPr marL="171450" indent="-171450">
              <a:buFont typeface="Arial" panose="020B0604020202020204" pitchFamily="34" charset="0"/>
              <a:buChar char="•"/>
            </a:pPr>
            <a:r>
              <a:rPr lang="en-US" sz="1200" dirty="0"/>
              <a:t>Get the character at position 1 (remember that the first character has the position 0):</a:t>
            </a:r>
          </a:p>
          <a:p>
            <a:pPr marL="628650" lvl="1" indent="-171450">
              <a:buFont typeface="Arial" panose="020B0604020202020204" pitchFamily="34" charset="0"/>
              <a:buChar char="•"/>
            </a:pPr>
            <a:r>
              <a:rPr lang="en-US" sz="1200" dirty="0">
                <a:solidFill>
                  <a:srgbClr val="0070C0"/>
                </a:solidFill>
              </a:rPr>
              <a:t>a = "Hello, World!"</a:t>
            </a:r>
          </a:p>
          <a:p>
            <a:pPr marL="628650" lvl="1" indent="-171450">
              <a:buFont typeface="Arial" panose="020B0604020202020204" pitchFamily="34" charset="0"/>
              <a:buChar char="•"/>
            </a:pPr>
            <a:r>
              <a:rPr lang="en-US" sz="1200" dirty="0">
                <a:solidFill>
                  <a:srgbClr val="0070C0"/>
                </a:solidFill>
              </a:rPr>
              <a:t>print(a[1])</a:t>
            </a:r>
          </a:p>
        </p:txBody>
      </p:sp>
      <p:sp>
        <p:nvSpPr>
          <p:cNvPr id="6" name="TextBox 5">
            <a:extLst>
              <a:ext uri="{FF2B5EF4-FFF2-40B4-BE49-F238E27FC236}">
                <a16:creationId xmlns:a16="http://schemas.microsoft.com/office/drawing/2014/main" id="{460983E5-5568-E22F-D511-87F8B2E8F689}"/>
              </a:ext>
            </a:extLst>
          </p:cNvPr>
          <p:cNvSpPr txBox="1"/>
          <p:nvPr/>
        </p:nvSpPr>
        <p:spPr>
          <a:xfrm>
            <a:off x="4711557" y="2492884"/>
            <a:ext cx="3326259" cy="1384995"/>
          </a:xfrm>
          <a:prstGeom prst="rect">
            <a:avLst/>
          </a:prstGeom>
          <a:noFill/>
        </p:spPr>
        <p:txBody>
          <a:bodyPr wrap="square">
            <a:spAutoFit/>
          </a:bodyPr>
          <a:lstStyle/>
          <a:p>
            <a:r>
              <a:rPr lang="en-US" sz="1200" b="1" dirty="0">
                <a:solidFill>
                  <a:srgbClr val="002060"/>
                </a:solidFill>
              </a:rPr>
              <a:t>String Length</a:t>
            </a:r>
          </a:p>
          <a:p>
            <a:pPr marL="171450" indent="-171450">
              <a:buFont typeface="Arial" panose="020B0604020202020204" pitchFamily="34" charset="0"/>
              <a:buChar char="•"/>
            </a:pPr>
            <a:r>
              <a:rPr lang="en-US" sz="1200" dirty="0">
                <a:solidFill>
                  <a:srgbClr val="002060"/>
                </a:solidFill>
              </a:rPr>
              <a:t>To get the length of a string, use the </a:t>
            </a:r>
            <a:r>
              <a:rPr lang="en-US" sz="1200" dirty="0" err="1">
                <a:solidFill>
                  <a:srgbClr val="002060"/>
                </a:solidFill>
              </a:rPr>
              <a:t>len</a:t>
            </a:r>
            <a:r>
              <a:rPr lang="en-US" sz="1200" dirty="0">
                <a:solidFill>
                  <a:srgbClr val="002060"/>
                </a:solidFill>
              </a:rPr>
              <a:t>() function. Example:</a:t>
            </a:r>
          </a:p>
          <a:p>
            <a:pPr marL="628650" lvl="1" indent="-171450">
              <a:buFont typeface="Arial" panose="020B0604020202020204" pitchFamily="34" charset="0"/>
              <a:buChar char="•"/>
            </a:pPr>
            <a:r>
              <a:rPr lang="en-US" sz="1200" dirty="0">
                <a:solidFill>
                  <a:srgbClr val="002060"/>
                </a:solidFill>
              </a:rPr>
              <a:t>The </a:t>
            </a:r>
            <a:r>
              <a:rPr lang="en-US" sz="1200" dirty="0" err="1">
                <a:solidFill>
                  <a:srgbClr val="002060"/>
                </a:solidFill>
              </a:rPr>
              <a:t>len</a:t>
            </a:r>
            <a:r>
              <a:rPr lang="en-US" sz="1200" dirty="0">
                <a:solidFill>
                  <a:srgbClr val="002060"/>
                </a:solidFill>
              </a:rPr>
              <a:t>() function returns the length of a string:</a:t>
            </a:r>
          </a:p>
          <a:p>
            <a:pPr marL="628650" lvl="1" indent="-171450">
              <a:buFont typeface="Arial" panose="020B0604020202020204" pitchFamily="34" charset="0"/>
              <a:buChar char="•"/>
            </a:pPr>
            <a:r>
              <a:rPr lang="en-US" sz="1200" dirty="0">
                <a:solidFill>
                  <a:srgbClr val="0070C0"/>
                </a:solidFill>
              </a:rPr>
              <a:t>a = "Hello, World!"</a:t>
            </a:r>
          </a:p>
          <a:p>
            <a:pPr marL="628650" lvl="1" indent="-171450">
              <a:buFont typeface="Arial" panose="020B0604020202020204" pitchFamily="34" charset="0"/>
              <a:buChar char="•"/>
            </a:pPr>
            <a:r>
              <a:rPr lang="en-US" sz="1200" dirty="0">
                <a:solidFill>
                  <a:srgbClr val="0070C0"/>
                </a:solidFill>
              </a:rPr>
              <a:t>print(</a:t>
            </a:r>
            <a:r>
              <a:rPr lang="en-US" sz="1200" dirty="0" err="1">
                <a:solidFill>
                  <a:srgbClr val="0070C0"/>
                </a:solidFill>
              </a:rPr>
              <a:t>len</a:t>
            </a:r>
            <a:r>
              <a:rPr lang="en-US" sz="1200" dirty="0">
                <a:solidFill>
                  <a:srgbClr val="0070C0"/>
                </a:solidFill>
              </a:rPr>
              <a:t>(a))</a:t>
            </a:r>
          </a:p>
        </p:txBody>
      </p:sp>
      <p:sp>
        <p:nvSpPr>
          <p:cNvPr id="7" name="TextBox 6">
            <a:extLst>
              <a:ext uri="{FF2B5EF4-FFF2-40B4-BE49-F238E27FC236}">
                <a16:creationId xmlns:a16="http://schemas.microsoft.com/office/drawing/2014/main" id="{D84587C1-0A41-4A85-9DF0-F73E6C907983}"/>
              </a:ext>
            </a:extLst>
          </p:cNvPr>
          <p:cNvSpPr txBox="1"/>
          <p:nvPr/>
        </p:nvSpPr>
        <p:spPr>
          <a:xfrm>
            <a:off x="4711557" y="4023853"/>
            <a:ext cx="3315984" cy="2677656"/>
          </a:xfrm>
          <a:prstGeom prst="rect">
            <a:avLst/>
          </a:prstGeom>
          <a:noFill/>
        </p:spPr>
        <p:txBody>
          <a:bodyPr wrap="square">
            <a:spAutoFit/>
          </a:bodyPr>
          <a:lstStyle/>
          <a:p>
            <a:r>
              <a:rPr lang="en-US" sz="1200" b="1" dirty="0">
                <a:solidFill>
                  <a:srgbClr val="002060"/>
                </a:solidFill>
              </a:rPr>
              <a:t>Check String</a:t>
            </a:r>
          </a:p>
          <a:p>
            <a:pPr marL="171450" indent="-171450">
              <a:buFont typeface="Arial" panose="020B0604020202020204" pitchFamily="34" charset="0"/>
              <a:buChar char="•"/>
            </a:pPr>
            <a:r>
              <a:rPr lang="en-US" sz="1200" dirty="0">
                <a:solidFill>
                  <a:srgbClr val="002060"/>
                </a:solidFill>
              </a:rPr>
              <a:t>To check if a certain phrase or character is present in a string, we can use the keyword in. Example:</a:t>
            </a:r>
          </a:p>
          <a:p>
            <a:pPr marL="628650" lvl="1" indent="-171450">
              <a:buFont typeface="Arial" panose="020B0604020202020204" pitchFamily="34" charset="0"/>
              <a:buChar char="•"/>
            </a:pPr>
            <a:r>
              <a:rPr lang="en-US" sz="1200" dirty="0">
                <a:solidFill>
                  <a:srgbClr val="002060"/>
                </a:solidFill>
              </a:rPr>
              <a:t>Check if "free" is present in the following text:</a:t>
            </a:r>
          </a:p>
          <a:p>
            <a:pPr marL="628650" lvl="1" indent="-171450">
              <a:buFont typeface="Arial" panose="020B0604020202020204" pitchFamily="34" charset="0"/>
              <a:buChar char="•"/>
            </a:pPr>
            <a:r>
              <a:rPr lang="en-US" sz="1200" dirty="0">
                <a:solidFill>
                  <a:srgbClr val="0070C0"/>
                </a:solidFill>
              </a:rPr>
              <a:t>txt = "The best things in life are free!"</a:t>
            </a:r>
          </a:p>
          <a:p>
            <a:pPr marL="628650" lvl="1" indent="-171450">
              <a:buFont typeface="Arial" panose="020B0604020202020204" pitchFamily="34" charset="0"/>
              <a:buChar char="•"/>
            </a:pPr>
            <a:r>
              <a:rPr lang="en-US" sz="1200" dirty="0">
                <a:solidFill>
                  <a:srgbClr val="0070C0"/>
                </a:solidFill>
              </a:rPr>
              <a:t>print("free" in txt)</a:t>
            </a:r>
          </a:p>
          <a:p>
            <a:pPr marL="628650" lvl="1" indent="-171450">
              <a:buFont typeface="Arial" panose="020B0604020202020204" pitchFamily="34" charset="0"/>
              <a:buChar char="•"/>
            </a:pPr>
            <a:endParaRPr lang="en-US" sz="1200" dirty="0">
              <a:solidFill>
                <a:srgbClr val="002060"/>
              </a:solidFill>
            </a:endParaRPr>
          </a:p>
          <a:p>
            <a:pPr marL="628650" lvl="1" indent="-171450">
              <a:buFont typeface="Arial" panose="020B0604020202020204" pitchFamily="34" charset="0"/>
              <a:buChar char="•"/>
            </a:pPr>
            <a:r>
              <a:rPr lang="en-US" sz="1200" dirty="0">
                <a:solidFill>
                  <a:srgbClr val="002060"/>
                </a:solidFill>
              </a:rPr>
              <a:t>Use it in an if statement: Example</a:t>
            </a:r>
          </a:p>
          <a:p>
            <a:pPr marL="628650" lvl="1" indent="-171450">
              <a:buFont typeface="Arial" panose="020B0604020202020204" pitchFamily="34" charset="0"/>
              <a:buChar char="•"/>
            </a:pPr>
            <a:r>
              <a:rPr lang="en-US" sz="1200" dirty="0">
                <a:solidFill>
                  <a:srgbClr val="002060"/>
                </a:solidFill>
              </a:rPr>
              <a:t>Print only if "free" is present:</a:t>
            </a:r>
          </a:p>
          <a:p>
            <a:pPr marL="628650" lvl="1" indent="-171450">
              <a:buFont typeface="Arial" panose="020B0604020202020204" pitchFamily="34" charset="0"/>
              <a:buChar char="•"/>
            </a:pPr>
            <a:r>
              <a:rPr lang="en-US" sz="1200" dirty="0">
                <a:solidFill>
                  <a:srgbClr val="0070C0"/>
                </a:solidFill>
              </a:rPr>
              <a:t>txt = "The best things in life are free!"</a:t>
            </a:r>
          </a:p>
          <a:p>
            <a:pPr marL="628650" lvl="1" indent="-171450">
              <a:buFont typeface="Arial" panose="020B0604020202020204" pitchFamily="34" charset="0"/>
              <a:buChar char="•"/>
            </a:pPr>
            <a:r>
              <a:rPr lang="en-US" sz="1200" dirty="0">
                <a:solidFill>
                  <a:srgbClr val="0070C0"/>
                </a:solidFill>
              </a:rPr>
              <a:t>if "free" in txt:</a:t>
            </a:r>
          </a:p>
          <a:p>
            <a:pPr marL="628650" lvl="1" indent="-171450">
              <a:buFont typeface="Arial" panose="020B0604020202020204" pitchFamily="34" charset="0"/>
              <a:buChar char="•"/>
            </a:pPr>
            <a:r>
              <a:rPr lang="en-US" sz="1200" dirty="0">
                <a:solidFill>
                  <a:srgbClr val="0070C0"/>
                </a:solidFill>
              </a:rPr>
              <a:t>  print("Yes, 'free' is present.")</a:t>
            </a:r>
          </a:p>
        </p:txBody>
      </p:sp>
      <p:sp>
        <p:nvSpPr>
          <p:cNvPr id="9" name="TextBox 8">
            <a:extLst>
              <a:ext uri="{FF2B5EF4-FFF2-40B4-BE49-F238E27FC236}">
                <a16:creationId xmlns:a16="http://schemas.microsoft.com/office/drawing/2014/main" id="{C9498F1E-BADE-03E4-F685-AE6F651DBE98}"/>
              </a:ext>
            </a:extLst>
          </p:cNvPr>
          <p:cNvSpPr txBox="1"/>
          <p:nvPr/>
        </p:nvSpPr>
        <p:spPr>
          <a:xfrm>
            <a:off x="8301519" y="4161363"/>
            <a:ext cx="3646471" cy="2677656"/>
          </a:xfrm>
          <a:prstGeom prst="rect">
            <a:avLst/>
          </a:prstGeom>
          <a:noFill/>
        </p:spPr>
        <p:txBody>
          <a:bodyPr wrap="square">
            <a:spAutoFit/>
          </a:bodyPr>
          <a:lstStyle/>
          <a:p>
            <a:r>
              <a:rPr lang="en-US" sz="1200" b="1" dirty="0">
                <a:solidFill>
                  <a:srgbClr val="002060"/>
                </a:solidFill>
              </a:rPr>
              <a:t>Check if NOT</a:t>
            </a:r>
          </a:p>
          <a:p>
            <a:pPr marL="171450" indent="-171450">
              <a:buFont typeface="Arial" panose="020B0604020202020204" pitchFamily="34" charset="0"/>
              <a:buChar char="•"/>
            </a:pPr>
            <a:r>
              <a:rPr lang="en-US" sz="1200" dirty="0">
                <a:solidFill>
                  <a:srgbClr val="002060"/>
                </a:solidFill>
              </a:rPr>
              <a:t>To check if a certain phrase or character is NOT present in a string, we can use the keyword not in. Example</a:t>
            </a:r>
          </a:p>
          <a:p>
            <a:pPr marL="628650" lvl="1" indent="-171450">
              <a:buFont typeface="Arial" panose="020B0604020202020204" pitchFamily="34" charset="0"/>
              <a:buChar char="•"/>
            </a:pPr>
            <a:r>
              <a:rPr lang="en-US" sz="1200" dirty="0">
                <a:solidFill>
                  <a:srgbClr val="002060"/>
                </a:solidFill>
              </a:rPr>
              <a:t>Check if "expensive" is NOT present in the following text:</a:t>
            </a:r>
          </a:p>
          <a:p>
            <a:pPr marL="628650" lvl="1" indent="-171450">
              <a:buFont typeface="Arial" panose="020B0604020202020204" pitchFamily="34" charset="0"/>
              <a:buChar char="•"/>
            </a:pPr>
            <a:r>
              <a:rPr lang="en-US" sz="1200" dirty="0">
                <a:solidFill>
                  <a:srgbClr val="0070C0"/>
                </a:solidFill>
              </a:rPr>
              <a:t>txt = "The best things in life are free!"</a:t>
            </a:r>
          </a:p>
          <a:p>
            <a:pPr marL="628650" lvl="1" indent="-171450">
              <a:buFont typeface="Arial" panose="020B0604020202020204" pitchFamily="34" charset="0"/>
              <a:buChar char="•"/>
            </a:pPr>
            <a:r>
              <a:rPr lang="en-US" sz="1200" dirty="0">
                <a:solidFill>
                  <a:srgbClr val="0070C0"/>
                </a:solidFill>
              </a:rPr>
              <a:t>print("expensive" not in txt)</a:t>
            </a:r>
          </a:p>
          <a:p>
            <a:pPr marL="171450" indent="-171450">
              <a:buFont typeface="Arial" panose="020B0604020202020204" pitchFamily="34" charset="0"/>
              <a:buChar char="•"/>
            </a:pPr>
            <a:endParaRPr lang="en-US" sz="1200" dirty="0">
              <a:solidFill>
                <a:srgbClr val="002060"/>
              </a:solidFill>
            </a:endParaRPr>
          </a:p>
          <a:p>
            <a:pPr marL="171450" indent="-171450">
              <a:buFont typeface="Arial" panose="020B0604020202020204" pitchFamily="34" charset="0"/>
              <a:buChar char="•"/>
            </a:pPr>
            <a:r>
              <a:rPr lang="en-US" sz="1200" dirty="0">
                <a:solidFill>
                  <a:srgbClr val="002060"/>
                </a:solidFill>
              </a:rPr>
              <a:t>Use it in an if </a:t>
            </a:r>
            <a:r>
              <a:rPr lang="en-US" sz="1200" dirty="0" err="1">
                <a:solidFill>
                  <a:srgbClr val="002060"/>
                </a:solidFill>
              </a:rPr>
              <a:t>statement:Example</a:t>
            </a:r>
            <a:endParaRPr lang="en-US" sz="1200" dirty="0">
              <a:solidFill>
                <a:srgbClr val="002060"/>
              </a:solidFill>
            </a:endParaRPr>
          </a:p>
          <a:p>
            <a:pPr marL="628650" lvl="1" indent="-171450">
              <a:buFont typeface="Arial" panose="020B0604020202020204" pitchFamily="34" charset="0"/>
              <a:buChar char="•"/>
            </a:pPr>
            <a:r>
              <a:rPr lang="en-US" sz="1200" dirty="0">
                <a:solidFill>
                  <a:srgbClr val="002060"/>
                </a:solidFill>
              </a:rPr>
              <a:t>print only if "expensive" is NOT present:</a:t>
            </a:r>
          </a:p>
          <a:p>
            <a:pPr marL="628650" lvl="1" indent="-171450">
              <a:buFont typeface="Arial" panose="020B0604020202020204" pitchFamily="34" charset="0"/>
              <a:buChar char="•"/>
            </a:pPr>
            <a:r>
              <a:rPr lang="en-US" sz="1200" dirty="0">
                <a:solidFill>
                  <a:srgbClr val="0070C0"/>
                </a:solidFill>
              </a:rPr>
              <a:t>txt = "The best things in life are free!"</a:t>
            </a:r>
          </a:p>
          <a:p>
            <a:pPr marL="628650" lvl="1" indent="-171450">
              <a:buFont typeface="Arial" panose="020B0604020202020204" pitchFamily="34" charset="0"/>
              <a:buChar char="•"/>
            </a:pPr>
            <a:r>
              <a:rPr lang="en-US" sz="1200" dirty="0">
                <a:solidFill>
                  <a:srgbClr val="0070C0"/>
                </a:solidFill>
              </a:rPr>
              <a:t>if "expensive" not in txt:</a:t>
            </a:r>
          </a:p>
          <a:p>
            <a:pPr marL="628650" lvl="1" indent="-171450">
              <a:buFont typeface="Arial" panose="020B0604020202020204" pitchFamily="34" charset="0"/>
              <a:buChar char="•"/>
            </a:pPr>
            <a:r>
              <a:rPr lang="en-US" sz="1200" dirty="0">
                <a:solidFill>
                  <a:srgbClr val="0070C0"/>
                </a:solidFill>
              </a:rPr>
              <a:t>  print("No, 'expensive' is NOT present.")</a:t>
            </a:r>
          </a:p>
        </p:txBody>
      </p:sp>
      <p:sp>
        <p:nvSpPr>
          <p:cNvPr id="10" name="TextBox 9">
            <a:extLst>
              <a:ext uri="{FF2B5EF4-FFF2-40B4-BE49-F238E27FC236}">
                <a16:creationId xmlns:a16="http://schemas.microsoft.com/office/drawing/2014/main" id="{114CBD48-FD8E-299D-8E2A-AE7122B0B2A7}"/>
              </a:ext>
            </a:extLst>
          </p:cNvPr>
          <p:cNvSpPr txBox="1"/>
          <p:nvPr/>
        </p:nvSpPr>
        <p:spPr>
          <a:xfrm>
            <a:off x="8301519" y="2474741"/>
            <a:ext cx="3646471" cy="1384995"/>
          </a:xfrm>
          <a:prstGeom prst="rect">
            <a:avLst/>
          </a:prstGeom>
          <a:noFill/>
        </p:spPr>
        <p:txBody>
          <a:bodyPr wrap="square">
            <a:spAutoFit/>
          </a:bodyPr>
          <a:lstStyle/>
          <a:p>
            <a:r>
              <a:rPr lang="en-US" sz="1200" b="1" dirty="0">
                <a:solidFill>
                  <a:srgbClr val="002060"/>
                </a:solidFill>
              </a:rPr>
              <a:t>Looping Through a String</a:t>
            </a:r>
          </a:p>
          <a:p>
            <a:pPr marL="171450" indent="-171450">
              <a:buFont typeface="Arial" panose="020B0604020202020204" pitchFamily="34" charset="0"/>
              <a:buChar char="•"/>
            </a:pPr>
            <a:r>
              <a:rPr lang="en-US" sz="1200" dirty="0">
                <a:solidFill>
                  <a:srgbClr val="002060"/>
                </a:solidFill>
              </a:rPr>
              <a:t>Since strings are arrays, we can loop through the characters in a string, with a for loop. Example:</a:t>
            </a:r>
          </a:p>
          <a:p>
            <a:pPr marL="628650" lvl="1" indent="-171450">
              <a:buFont typeface="Arial" panose="020B0604020202020204" pitchFamily="34" charset="0"/>
              <a:buChar char="•"/>
            </a:pPr>
            <a:r>
              <a:rPr lang="en-US" sz="1200" dirty="0">
                <a:solidFill>
                  <a:srgbClr val="002060"/>
                </a:solidFill>
              </a:rPr>
              <a:t>Loop through the letters in the word "banana":</a:t>
            </a:r>
          </a:p>
          <a:p>
            <a:pPr marL="628650" lvl="1" indent="-171450">
              <a:buFont typeface="Arial" panose="020B0604020202020204" pitchFamily="34" charset="0"/>
              <a:buChar char="•"/>
            </a:pPr>
            <a:r>
              <a:rPr lang="en-US" sz="1200" dirty="0">
                <a:solidFill>
                  <a:srgbClr val="0070C0"/>
                </a:solidFill>
              </a:rPr>
              <a:t>for x in "banana":</a:t>
            </a:r>
          </a:p>
          <a:p>
            <a:pPr marL="628650" lvl="1" indent="-171450">
              <a:buFont typeface="Arial" panose="020B0604020202020204" pitchFamily="34" charset="0"/>
              <a:buChar char="•"/>
            </a:pPr>
            <a:r>
              <a:rPr lang="en-US" sz="1200" dirty="0">
                <a:solidFill>
                  <a:srgbClr val="0070C0"/>
                </a:solidFill>
              </a:rPr>
              <a:t>  print(x)</a:t>
            </a:r>
          </a:p>
        </p:txBody>
      </p:sp>
    </p:spTree>
    <p:extLst>
      <p:ext uri="{BB962C8B-B14F-4D97-AF65-F5344CB8AC3E}">
        <p14:creationId xmlns:p14="http://schemas.microsoft.com/office/powerpoint/2010/main" val="1450379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Getting Started with Python in VS Code</a:t>
            </a:r>
          </a:p>
        </p:txBody>
      </p:sp>
      <p:sp>
        <p:nvSpPr>
          <p:cNvPr id="6" name="TextBox 5">
            <a:extLst>
              <a:ext uri="{FF2B5EF4-FFF2-40B4-BE49-F238E27FC236}">
                <a16:creationId xmlns:a16="http://schemas.microsoft.com/office/drawing/2014/main" id="{7ACFE40B-E423-0C7C-1A94-FBEE1F1E56F9}"/>
              </a:ext>
            </a:extLst>
          </p:cNvPr>
          <p:cNvSpPr txBox="1"/>
          <p:nvPr/>
        </p:nvSpPr>
        <p:spPr>
          <a:xfrm>
            <a:off x="244011" y="843677"/>
            <a:ext cx="6097712" cy="1384995"/>
          </a:xfrm>
          <a:prstGeom prst="rect">
            <a:avLst/>
          </a:prstGeom>
          <a:noFill/>
        </p:spPr>
        <p:txBody>
          <a:bodyPr wrap="square">
            <a:spAutoFit/>
          </a:bodyPr>
          <a:lstStyle/>
          <a:p>
            <a:pPr algn="l"/>
            <a:r>
              <a:rPr lang="en-US" sz="1200" b="1" i="0" u="none" strike="noStrike" dirty="0">
                <a:solidFill>
                  <a:srgbClr val="242424"/>
                </a:solidFill>
                <a:effectLst/>
                <a:latin typeface="Segoe UI" panose="020B0502040204020203" pitchFamily="34" charset="0"/>
              </a:rPr>
              <a:t>Prerequisites:</a:t>
            </a:r>
            <a:endParaRPr lang="en-US" sz="1200" b="1" i="0" dirty="0">
              <a:solidFill>
                <a:srgbClr val="242424"/>
              </a:solidFill>
              <a:effectLst/>
              <a:latin typeface="Segoe UI" panose="020B0502040204020203" pitchFamily="34" charset="0"/>
            </a:endParaRPr>
          </a:p>
          <a:p>
            <a:pPr marL="285750" indent="-285750" algn="l">
              <a:buFont typeface="Arial" panose="020B0604020202020204" pitchFamily="34" charset="0"/>
              <a:buChar char="•"/>
            </a:pPr>
            <a:r>
              <a:rPr lang="en-US" sz="1200" b="0" i="0" dirty="0">
                <a:solidFill>
                  <a:srgbClr val="242424"/>
                </a:solidFill>
                <a:effectLst/>
                <a:latin typeface="Segoe UI" panose="020B0502040204020203" pitchFamily="34" charset="0"/>
              </a:rPr>
              <a:t>To successfully complete this tutorial, you need to first setup your Python development environment. Specifically, this tutorial requires:</a:t>
            </a:r>
          </a:p>
          <a:p>
            <a:pPr marL="742950" lvl="1" indent="-285750">
              <a:buFont typeface="Arial" panose="020B0604020202020204" pitchFamily="34" charset="0"/>
              <a:buChar char="•"/>
            </a:pPr>
            <a:r>
              <a:rPr lang="en-US" sz="1200" b="0" i="0" u="none" strike="noStrike" dirty="0">
                <a:solidFill>
                  <a:srgbClr val="0071BC"/>
                </a:solidFill>
                <a:effectLst/>
                <a:latin typeface="Segoe UI" panose="020B0502040204020203" pitchFamily="34" charset="0"/>
              </a:rPr>
              <a:t>Python 3</a:t>
            </a:r>
            <a:endParaRPr lang="en-US" sz="1200" b="0" i="0" dirty="0">
              <a:solidFill>
                <a:srgbClr val="242424"/>
              </a:solidFill>
              <a:effectLst/>
              <a:latin typeface="Segoe UI" panose="020B0502040204020203" pitchFamily="34" charset="0"/>
            </a:endParaRPr>
          </a:p>
          <a:p>
            <a:pPr marL="742950" lvl="1" indent="-285750">
              <a:buFont typeface="Arial" panose="020B0604020202020204" pitchFamily="34" charset="0"/>
              <a:buChar char="•"/>
            </a:pPr>
            <a:r>
              <a:rPr lang="en-US" sz="1200" b="0" i="0" u="none" strike="noStrike" dirty="0">
                <a:solidFill>
                  <a:srgbClr val="0071BC"/>
                </a:solidFill>
                <a:effectLst/>
                <a:latin typeface="Segoe UI" panose="020B0502040204020203" pitchFamily="34" charset="0"/>
              </a:rPr>
              <a:t>VS Code</a:t>
            </a:r>
            <a:endParaRPr lang="en-US" sz="1200" b="0" i="0" dirty="0">
              <a:solidFill>
                <a:srgbClr val="242424"/>
              </a:solidFill>
              <a:effectLst/>
              <a:latin typeface="Segoe UI" panose="020B0502040204020203" pitchFamily="34" charset="0"/>
            </a:endParaRPr>
          </a:p>
          <a:p>
            <a:pPr marL="742950" lvl="1" indent="-285750">
              <a:buFont typeface="Arial" panose="020B0604020202020204" pitchFamily="34" charset="0"/>
              <a:buChar char="•"/>
            </a:pPr>
            <a:r>
              <a:rPr lang="en-US" sz="1200" b="0" i="0" u="none" strike="noStrike" dirty="0">
                <a:solidFill>
                  <a:srgbClr val="0071BC"/>
                </a:solidFill>
                <a:effectLst/>
                <a:latin typeface="Segoe UI" panose="020B0502040204020203" pitchFamily="34" charset="0"/>
              </a:rPr>
              <a:t>VS Code Python extension</a:t>
            </a:r>
            <a:r>
              <a:rPr lang="en-US" sz="1200" b="0" i="0" dirty="0">
                <a:solidFill>
                  <a:srgbClr val="242424"/>
                </a:solidFill>
                <a:effectLst/>
                <a:latin typeface="Segoe UI" panose="020B0502040204020203" pitchFamily="34" charset="0"/>
              </a:rPr>
              <a:t> (For additional details on installing extensions, see </a:t>
            </a:r>
            <a:r>
              <a:rPr lang="en-US" sz="1200" b="0" i="0" u="none" strike="noStrike" dirty="0">
                <a:solidFill>
                  <a:srgbClr val="0071BC"/>
                </a:solidFill>
                <a:effectLst/>
                <a:latin typeface="Segoe UI" panose="020B0502040204020203" pitchFamily="34" charset="0"/>
              </a:rPr>
              <a:t>Extension Marketplace</a:t>
            </a:r>
            <a:r>
              <a:rPr lang="en-US" sz="1200" b="0" i="0" dirty="0">
                <a:solidFill>
                  <a:srgbClr val="242424"/>
                </a:solidFill>
                <a:effectLst/>
                <a:latin typeface="Segoe UI" panose="020B0502040204020203" pitchFamily="34" charset="0"/>
              </a:rPr>
              <a:t>)</a:t>
            </a:r>
          </a:p>
        </p:txBody>
      </p:sp>
      <p:sp>
        <p:nvSpPr>
          <p:cNvPr id="8" name="TextBox 7">
            <a:extLst>
              <a:ext uri="{FF2B5EF4-FFF2-40B4-BE49-F238E27FC236}">
                <a16:creationId xmlns:a16="http://schemas.microsoft.com/office/drawing/2014/main" id="{77EDD0FD-677E-99E8-66DA-26CD4FE167D9}"/>
              </a:ext>
            </a:extLst>
          </p:cNvPr>
          <p:cNvSpPr txBox="1"/>
          <p:nvPr/>
        </p:nvSpPr>
        <p:spPr>
          <a:xfrm>
            <a:off x="244011" y="2756634"/>
            <a:ext cx="6097712" cy="1169551"/>
          </a:xfrm>
          <a:prstGeom prst="rect">
            <a:avLst/>
          </a:prstGeom>
          <a:noFill/>
        </p:spPr>
        <p:txBody>
          <a:bodyPr wrap="square">
            <a:spAutoFit/>
          </a:bodyPr>
          <a:lstStyle/>
          <a:p>
            <a:pPr>
              <a:spcBef>
                <a:spcPts val="600"/>
              </a:spcBef>
            </a:pPr>
            <a:r>
              <a:rPr lang="en-US" sz="1200" b="1" i="0" dirty="0">
                <a:solidFill>
                  <a:srgbClr val="242424"/>
                </a:solidFill>
                <a:effectLst/>
                <a:latin typeface="Segoe UI" panose="020B0502040204020203" pitchFamily="34" charset="0"/>
              </a:rPr>
              <a:t>Install Python:</a:t>
            </a:r>
          </a:p>
          <a:p>
            <a:pPr marL="285750" indent="-285750">
              <a:spcBef>
                <a:spcPts val="600"/>
              </a:spcBef>
              <a:buFont typeface="Arial" panose="020B0604020202020204" pitchFamily="34" charset="0"/>
              <a:buChar char="•"/>
            </a:pPr>
            <a:r>
              <a:rPr lang="en-US" sz="1200" b="0" i="0" dirty="0">
                <a:solidFill>
                  <a:srgbClr val="242424"/>
                </a:solidFill>
                <a:effectLst/>
                <a:latin typeface="Segoe UI" panose="020B0502040204020203" pitchFamily="34" charset="0"/>
              </a:rPr>
              <a:t>If you don't have admin access, an additional option for installing Python on Windows is to use the Microsoft Store. </a:t>
            </a:r>
          </a:p>
          <a:p>
            <a:pPr marL="742950" lvl="1" indent="-285750">
              <a:spcBef>
                <a:spcPts val="600"/>
              </a:spcBef>
              <a:buFont typeface="Arial" panose="020B0604020202020204" pitchFamily="34" charset="0"/>
              <a:buChar char="•"/>
            </a:pPr>
            <a:r>
              <a:rPr lang="en-US" sz="1200" dirty="0"/>
              <a:t>https://apps.microsoft.com/search/publisher?name=Python%20Software%20Foundation&amp;publisher=Python%20Software%20Foundation&amp;hl=en-us&amp;gl=US</a:t>
            </a:r>
          </a:p>
        </p:txBody>
      </p:sp>
      <p:pic>
        <p:nvPicPr>
          <p:cNvPr id="12" name="Picture 11">
            <a:extLst>
              <a:ext uri="{FF2B5EF4-FFF2-40B4-BE49-F238E27FC236}">
                <a16:creationId xmlns:a16="http://schemas.microsoft.com/office/drawing/2014/main" id="{AE92EDFF-F654-2421-95BB-D319D210802F}"/>
              </a:ext>
            </a:extLst>
          </p:cNvPr>
          <p:cNvPicPr>
            <a:picLocks noChangeAspect="1"/>
          </p:cNvPicPr>
          <p:nvPr/>
        </p:nvPicPr>
        <p:blipFill>
          <a:blip r:embed="rId2"/>
          <a:stretch>
            <a:fillRect/>
          </a:stretch>
        </p:blipFill>
        <p:spPr>
          <a:xfrm>
            <a:off x="6478468" y="1852770"/>
            <a:ext cx="2503410" cy="2743200"/>
          </a:xfrm>
          <a:prstGeom prst="rect">
            <a:avLst/>
          </a:prstGeom>
        </p:spPr>
      </p:pic>
      <p:pic>
        <p:nvPicPr>
          <p:cNvPr id="14" name="Picture 13">
            <a:extLst>
              <a:ext uri="{FF2B5EF4-FFF2-40B4-BE49-F238E27FC236}">
                <a16:creationId xmlns:a16="http://schemas.microsoft.com/office/drawing/2014/main" id="{0B051CEE-273A-28BD-FBA1-8192395FFB8E}"/>
              </a:ext>
            </a:extLst>
          </p:cNvPr>
          <p:cNvPicPr>
            <a:picLocks noChangeAspect="1"/>
          </p:cNvPicPr>
          <p:nvPr/>
        </p:nvPicPr>
        <p:blipFill>
          <a:blip r:embed="rId3"/>
          <a:stretch>
            <a:fillRect/>
          </a:stretch>
        </p:blipFill>
        <p:spPr>
          <a:xfrm>
            <a:off x="6606283" y="4701240"/>
            <a:ext cx="5486400" cy="2072851"/>
          </a:xfrm>
          <a:prstGeom prst="rect">
            <a:avLst/>
          </a:prstGeom>
        </p:spPr>
      </p:pic>
    </p:spTree>
    <p:extLst>
      <p:ext uri="{BB962C8B-B14F-4D97-AF65-F5344CB8AC3E}">
        <p14:creationId xmlns:p14="http://schemas.microsoft.com/office/powerpoint/2010/main" val="686425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Slicing Strings</a:t>
            </a:r>
          </a:p>
        </p:txBody>
      </p:sp>
      <p:sp>
        <p:nvSpPr>
          <p:cNvPr id="5" name="TextBox 4">
            <a:extLst>
              <a:ext uri="{FF2B5EF4-FFF2-40B4-BE49-F238E27FC236}">
                <a16:creationId xmlns:a16="http://schemas.microsoft.com/office/drawing/2014/main" id="{B99342E9-7F63-A5AD-A619-FDF8AE8B22F5}"/>
              </a:ext>
            </a:extLst>
          </p:cNvPr>
          <p:cNvSpPr txBox="1"/>
          <p:nvPr/>
        </p:nvSpPr>
        <p:spPr>
          <a:xfrm>
            <a:off x="244010" y="736283"/>
            <a:ext cx="4266345" cy="5816977"/>
          </a:xfrm>
          <a:prstGeom prst="rect">
            <a:avLst/>
          </a:prstGeom>
          <a:noFill/>
        </p:spPr>
        <p:txBody>
          <a:bodyPr wrap="square">
            <a:spAutoFit/>
          </a:bodyPr>
          <a:lstStyle/>
          <a:p>
            <a:r>
              <a:rPr lang="en-US" sz="1200" b="1" dirty="0"/>
              <a:t>Strings</a:t>
            </a:r>
          </a:p>
          <a:p>
            <a:pPr marL="171450" indent="-171450">
              <a:buFont typeface="Arial" panose="020B0604020202020204" pitchFamily="34" charset="0"/>
              <a:buChar char="•"/>
            </a:pPr>
            <a:r>
              <a:rPr lang="en-US" sz="1200" dirty="0"/>
              <a:t>Strings in python are surrounded by either single quotation marks, or double quotation marks.</a:t>
            </a:r>
          </a:p>
          <a:p>
            <a:pPr marL="171450" indent="-171450">
              <a:buFont typeface="Arial" panose="020B0604020202020204" pitchFamily="34" charset="0"/>
              <a:buChar char="•"/>
            </a:pPr>
            <a:r>
              <a:rPr lang="en-US" sz="1200" dirty="0"/>
              <a:t>'hello' is the same as "hello".</a:t>
            </a:r>
          </a:p>
          <a:p>
            <a:pPr marL="171450" indent="-171450">
              <a:buFont typeface="Arial" panose="020B0604020202020204" pitchFamily="34" charset="0"/>
              <a:buChar char="•"/>
            </a:pPr>
            <a:r>
              <a:rPr lang="en-US" sz="1200" dirty="0"/>
              <a:t>You can display a string literal with the print() function: </a:t>
            </a:r>
            <a:r>
              <a:rPr lang="en-US" sz="1200" dirty="0">
                <a:solidFill>
                  <a:srgbClr val="002060"/>
                </a:solidFill>
              </a:rPr>
              <a:t>Example</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print("Hello")</a:t>
            </a:r>
          </a:p>
          <a:p>
            <a:pPr marL="628650" lvl="1" indent="-171450">
              <a:buFont typeface="Arial" panose="020B0604020202020204" pitchFamily="34" charset="0"/>
              <a:buChar char="•"/>
            </a:pPr>
            <a:r>
              <a:rPr lang="en-US" sz="1200" dirty="0">
                <a:solidFill>
                  <a:srgbClr val="0070C0"/>
                </a:solidFill>
              </a:rPr>
              <a:t>print('Hello’)</a:t>
            </a:r>
          </a:p>
          <a:p>
            <a:pPr marL="628650" lvl="1" indent="-171450">
              <a:buFont typeface="Arial" panose="020B0604020202020204" pitchFamily="34" charset="0"/>
              <a:buChar char="•"/>
            </a:pPr>
            <a:endParaRPr lang="en-US" sz="1200" dirty="0">
              <a:solidFill>
                <a:srgbClr val="0070C0"/>
              </a:solidFill>
            </a:endParaRPr>
          </a:p>
          <a:p>
            <a:r>
              <a:rPr lang="en-US" sz="1200" b="1" dirty="0">
                <a:solidFill>
                  <a:srgbClr val="002060"/>
                </a:solidFill>
              </a:rPr>
              <a:t>Assign String to a Variable	</a:t>
            </a:r>
          </a:p>
          <a:p>
            <a:pPr marL="171450" indent="-171450">
              <a:buFont typeface="Arial" panose="020B0604020202020204" pitchFamily="34" charset="0"/>
              <a:buChar char="•"/>
            </a:pPr>
            <a:r>
              <a:rPr lang="en-US" sz="1200" dirty="0">
                <a:solidFill>
                  <a:srgbClr val="002060"/>
                </a:solidFill>
              </a:rPr>
              <a:t>Assigning a string to a variable is done with the variable name followed by an equal sign and the string: Example</a:t>
            </a:r>
          </a:p>
          <a:p>
            <a:pPr marL="628650" lvl="1" indent="-171450">
              <a:buFont typeface="Arial" panose="020B0604020202020204" pitchFamily="34" charset="0"/>
              <a:buChar char="•"/>
            </a:pPr>
            <a:r>
              <a:rPr lang="en-US" sz="1200" dirty="0">
                <a:solidFill>
                  <a:srgbClr val="0070C0"/>
                </a:solidFill>
              </a:rPr>
              <a:t>a = "Hello"</a:t>
            </a:r>
          </a:p>
          <a:p>
            <a:pPr marL="628650" lvl="1" indent="-171450">
              <a:buFont typeface="Arial" panose="020B0604020202020204" pitchFamily="34" charset="0"/>
              <a:buChar char="•"/>
            </a:pPr>
            <a:r>
              <a:rPr lang="en-US" sz="1200" dirty="0">
                <a:solidFill>
                  <a:srgbClr val="0070C0"/>
                </a:solidFill>
              </a:rPr>
              <a:t>print(a)</a:t>
            </a:r>
          </a:p>
          <a:p>
            <a:pPr marL="628650" lvl="1" indent="-171450">
              <a:buFont typeface="Arial" panose="020B0604020202020204" pitchFamily="34" charset="0"/>
              <a:buChar char="•"/>
            </a:pPr>
            <a:endParaRPr lang="en-US" sz="1200" dirty="0">
              <a:solidFill>
                <a:srgbClr val="0070C0"/>
              </a:solidFill>
            </a:endParaRPr>
          </a:p>
          <a:p>
            <a:r>
              <a:rPr lang="en-US" sz="1200" b="1" dirty="0">
                <a:solidFill>
                  <a:srgbClr val="002060"/>
                </a:solidFill>
              </a:rPr>
              <a:t>Multiline Strings</a:t>
            </a:r>
          </a:p>
          <a:p>
            <a:pPr marL="171450" indent="-171450">
              <a:buFont typeface="Arial" panose="020B0604020202020204" pitchFamily="34" charset="0"/>
              <a:buChar char="•"/>
            </a:pPr>
            <a:r>
              <a:rPr lang="en-US" sz="1200" dirty="0">
                <a:solidFill>
                  <a:srgbClr val="002060"/>
                </a:solidFill>
              </a:rPr>
              <a:t>You can assign a multiline string to a variable by using three quotes: Example</a:t>
            </a:r>
          </a:p>
          <a:p>
            <a:pPr marL="628650" lvl="1" indent="-171450">
              <a:buFont typeface="Arial" panose="020B0604020202020204" pitchFamily="34" charset="0"/>
              <a:buChar char="•"/>
            </a:pPr>
            <a:r>
              <a:rPr lang="en-US" sz="1200" dirty="0">
                <a:solidFill>
                  <a:srgbClr val="002060"/>
                </a:solidFill>
              </a:rPr>
              <a:t>You can use three double quotes:</a:t>
            </a:r>
          </a:p>
          <a:p>
            <a:pPr marL="628650" lvl="1" indent="-171450">
              <a:buFont typeface="Arial" panose="020B0604020202020204" pitchFamily="34" charset="0"/>
              <a:buChar char="•"/>
            </a:pPr>
            <a:r>
              <a:rPr lang="en-US" sz="1200" dirty="0">
                <a:solidFill>
                  <a:srgbClr val="0070C0"/>
                </a:solidFill>
              </a:rPr>
              <a:t>a = """Lorem ipsum dolor sit </a:t>
            </a:r>
            <a:r>
              <a:rPr lang="en-US" sz="1200" dirty="0" err="1">
                <a:solidFill>
                  <a:srgbClr val="0070C0"/>
                </a:solidFill>
              </a:rPr>
              <a:t>amet</a:t>
            </a:r>
            <a:r>
              <a:rPr lang="en-US" sz="1200" dirty="0">
                <a:solidFill>
                  <a:srgbClr val="0070C0"/>
                </a:solidFill>
              </a:rPr>
              <a:t>,</a:t>
            </a:r>
          </a:p>
          <a:p>
            <a:pPr marL="628650" lvl="1" indent="-171450">
              <a:buFont typeface="Arial" panose="020B0604020202020204" pitchFamily="34" charset="0"/>
              <a:buChar char="•"/>
            </a:pPr>
            <a:r>
              <a:rPr lang="en-US" sz="1200" dirty="0" err="1">
                <a:solidFill>
                  <a:srgbClr val="0070C0"/>
                </a:solidFill>
              </a:rPr>
              <a:t>consectetur</a:t>
            </a:r>
            <a:r>
              <a:rPr lang="en-US" sz="1200" dirty="0">
                <a:solidFill>
                  <a:srgbClr val="0070C0"/>
                </a:solidFill>
              </a:rPr>
              <a:t> </a:t>
            </a:r>
            <a:r>
              <a:rPr lang="en-US" sz="1200" dirty="0" err="1">
                <a:solidFill>
                  <a:srgbClr val="0070C0"/>
                </a:solidFill>
              </a:rPr>
              <a:t>adipiscing</a:t>
            </a:r>
            <a:r>
              <a:rPr lang="en-US" sz="1200" dirty="0">
                <a:solidFill>
                  <a:srgbClr val="0070C0"/>
                </a:solidFill>
              </a:rPr>
              <a:t> </a:t>
            </a:r>
            <a:r>
              <a:rPr lang="en-US" sz="1200" dirty="0" err="1">
                <a:solidFill>
                  <a:srgbClr val="0070C0"/>
                </a:solidFill>
              </a:rPr>
              <a:t>elit</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sed do </a:t>
            </a:r>
            <a:r>
              <a:rPr lang="en-US" sz="1200" dirty="0" err="1">
                <a:solidFill>
                  <a:srgbClr val="0070C0"/>
                </a:solidFill>
              </a:rPr>
              <a:t>eiusmod</a:t>
            </a:r>
            <a:r>
              <a:rPr lang="en-US" sz="1200" dirty="0">
                <a:solidFill>
                  <a:srgbClr val="0070C0"/>
                </a:solidFill>
              </a:rPr>
              <a:t> </a:t>
            </a:r>
            <a:r>
              <a:rPr lang="en-US" sz="1200" dirty="0" err="1">
                <a:solidFill>
                  <a:srgbClr val="0070C0"/>
                </a:solidFill>
              </a:rPr>
              <a:t>tempor</a:t>
            </a:r>
            <a:r>
              <a:rPr lang="en-US" sz="1200" dirty="0">
                <a:solidFill>
                  <a:srgbClr val="0070C0"/>
                </a:solidFill>
              </a:rPr>
              <a:t> </a:t>
            </a:r>
            <a:r>
              <a:rPr lang="en-US" sz="1200" dirty="0" err="1">
                <a:solidFill>
                  <a:srgbClr val="0070C0"/>
                </a:solidFill>
              </a:rPr>
              <a:t>incididunt</a:t>
            </a:r>
            <a:endParaRPr lang="en-US" sz="1200" dirty="0">
              <a:solidFill>
                <a:srgbClr val="0070C0"/>
              </a:solidFill>
            </a:endParaRPr>
          </a:p>
          <a:p>
            <a:pPr marL="628650" lvl="1" indent="-171450">
              <a:buFont typeface="Arial" panose="020B0604020202020204" pitchFamily="34" charset="0"/>
              <a:buChar char="•"/>
            </a:pPr>
            <a:r>
              <a:rPr lang="en-US" sz="1200" dirty="0" err="1">
                <a:solidFill>
                  <a:srgbClr val="0070C0"/>
                </a:solidFill>
              </a:rPr>
              <a:t>ut</a:t>
            </a:r>
            <a:r>
              <a:rPr lang="en-US" sz="1200" dirty="0">
                <a:solidFill>
                  <a:srgbClr val="0070C0"/>
                </a:solidFill>
              </a:rPr>
              <a:t> labore et dolore magna </a:t>
            </a:r>
            <a:r>
              <a:rPr lang="en-US" sz="1200" dirty="0" err="1">
                <a:solidFill>
                  <a:srgbClr val="0070C0"/>
                </a:solidFill>
              </a:rPr>
              <a:t>aliqua</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print(a)</a:t>
            </a:r>
          </a:p>
          <a:p>
            <a:pPr marL="628650" lvl="1" indent="-171450">
              <a:buFont typeface="Arial" panose="020B0604020202020204" pitchFamily="34" charset="0"/>
              <a:buChar char="•"/>
            </a:pPr>
            <a:endParaRPr lang="en-US" sz="1200" dirty="0">
              <a:solidFill>
                <a:srgbClr val="0070C0"/>
              </a:solidFill>
            </a:endParaRPr>
          </a:p>
          <a:p>
            <a:pPr marL="628650" lvl="1" indent="-171450">
              <a:buFont typeface="Arial" panose="020B0604020202020204" pitchFamily="34" charset="0"/>
              <a:buChar char="•"/>
            </a:pPr>
            <a:r>
              <a:rPr lang="en-US" sz="1200" dirty="0">
                <a:solidFill>
                  <a:srgbClr val="002060"/>
                </a:solidFill>
              </a:rPr>
              <a:t>Or three single quotes: Example</a:t>
            </a:r>
          </a:p>
          <a:p>
            <a:pPr marL="628650" lvl="1" indent="-171450">
              <a:buFont typeface="Arial" panose="020B0604020202020204" pitchFamily="34" charset="0"/>
              <a:buChar char="•"/>
            </a:pPr>
            <a:r>
              <a:rPr lang="en-US" sz="1200" dirty="0">
                <a:solidFill>
                  <a:srgbClr val="0070C0"/>
                </a:solidFill>
              </a:rPr>
              <a:t>a = '''Lorem ipsum dolor sit </a:t>
            </a:r>
            <a:r>
              <a:rPr lang="en-US" sz="1200" dirty="0" err="1">
                <a:solidFill>
                  <a:srgbClr val="0070C0"/>
                </a:solidFill>
              </a:rPr>
              <a:t>amet</a:t>
            </a:r>
            <a:r>
              <a:rPr lang="en-US" sz="1200" dirty="0">
                <a:solidFill>
                  <a:srgbClr val="0070C0"/>
                </a:solidFill>
              </a:rPr>
              <a:t>,</a:t>
            </a:r>
          </a:p>
          <a:p>
            <a:pPr marL="628650" lvl="1" indent="-171450">
              <a:buFont typeface="Arial" panose="020B0604020202020204" pitchFamily="34" charset="0"/>
              <a:buChar char="•"/>
            </a:pPr>
            <a:r>
              <a:rPr lang="en-US" sz="1200" dirty="0" err="1">
                <a:solidFill>
                  <a:srgbClr val="0070C0"/>
                </a:solidFill>
              </a:rPr>
              <a:t>consectetur</a:t>
            </a:r>
            <a:r>
              <a:rPr lang="en-US" sz="1200" dirty="0">
                <a:solidFill>
                  <a:srgbClr val="0070C0"/>
                </a:solidFill>
              </a:rPr>
              <a:t> </a:t>
            </a:r>
            <a:r>
              <a:rPr lang="en-US" sz="1200" dirty="0" err="1">
                <a:solidFill>
                  <a:srgbClr val="0070C0"/>
                </a:solidFill>
              </a:rPr>
              <a:t>adipiscing</a:t>
            </a:r>
            <a:r>
              <a:rPr lang="en-US" sz="1200" dirty="0">
                <a:solidFill>
                  <a:srgbClr val="0070C0"/>
                </a:solidFill>
              </a:rPr>
              <a:t> </a:t>
            </a:r>
            <a:r>
              <a:rPr lang="en-US" sz="1200" dirty="0" err="1">
                <a:solidFill>
                  <a:srgbClr val="0070C0"/>
                </a:solidFill>
              </a:rPr>
              <a:t>elit</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sed do </a:t>
            </a:r>
            <a:r>
              <a:rPr lang="en-US" sz="1200" dirty="0" err="1">
                <a:solidFill>
                  <a:srgbClr val="0070C0"/>
                </a:solidFill>
              </a:rPr>
              <a:t>eiusmod</a:t>
            </a:r>
            <a:r>
              <a:rPr lang="en-US" sz="1200" dirty="0">
                <a:solidFill>
                  <a:srgbClr val="0070C0"/>
                </a:solidFill>
              </a:rPr>
              <a:t> </a:t>
            </a:r>
            <a:r>
              <a:rPr lang="en-US" sz="1200" dirty="0" err="1">
                <a:solidFill>
                  <a:srgbClr val="0070C0"/>
                </a:solidFill>
              </a:rPr>
              <a:t>tempor</a:t>
            </a:r>
            <a:r>
              <a:rPr lang="en-US" sz="1200" dirty="0">
                <a:solidFill>
                  <a:srgbClr val="0070C0"/>
                </a:solidFill>
              </a:rPr>
              <a:t> </a:t>
            </a:r>
            <a:r>
              <a:rPr lang="en-US" sz="1200" dirty="0" err="1">
                <a:solidFill>
                  <a:srgbClr val="0070C0"/>
                </a:solidFill>
              </a:rPr>
              <a:t>incididunt</a:t>
            </a:r>
            <a:endParaRPr lang="en-US" sz="1200" dirty="0">
              <a:solidFill>
                <a:srgbClr val="0070C0"/>
              </a:solidFill>
            </a:endParaRPr>
          </a:p>
          <a:p>
            <a:pPr marL="628650" lvl="1" indent="-171450">
              <a:buFont typeface="Arial" panose="020B0604020202020204" pitchFamily="34" charset="0"/>
              <a:buChar char="•"/>
            </a:pPr>
            <a:r>
              <a:rPr lang="en-US" sz="1200" dirty="0" err="1">
                <a:solidFill>
                  <a:srgbClr val="0070C0"/>
                </a:solidFill>
              </a:rPr>
              <a:t>ut</a:t>
            </a:r>
            <a:r>
              <a:rPr lang="en-US" sz="1200" dirty="0">
                <a:solidFill>
                  <a:srgbClr val="0070C0"/>
                </a:solidFill>
              </a:rPr>
              <a:t> labore et dolore magna </a:t>
            </a:r>
            <a:r>
              <a:rPr lang="en-US" sz="1200" dirty="0" err="1">
                <a:solidFill>
                  <a:srgbClr val="0070C0"/>
                </a:solidFill>
              </a:rPr>
              <a:t>aliqua</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print(a)</a:t>
            </a:r>
          </a:p>
        </p:txBody>
      </p:sp>
    </p:spTree>
    <p:extLst>
      <p:ext uri="{BB962C8B-B14F-4D97-AF65-F5344CB8AC3E}">
        <p14:creationId xmlns:p14="http://schemas.microsoft.com/office/powerpoint/2010/main" val="2721528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Operators - Examples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655576"/>
            <a:ext cx="5221842" cy="5601533"/>
          </a:xfrm>
          <a:prstGeom prst="rect">
            <a:avLst/>
          </a:prstGeom>
          <a:noFill/>
        </p:spPr>
        <p:txBody>
          <a:bodyPr wrap="square">
            <a:spAutoFit/>
          </a:bodyPr>
          <a:lstStyle/>
          <a:p>
            <a:pPr marL="171450" indent="-171450">
              <a:spcBef>
                <a:spcPts val="600"/>
              </a:spcBef>
              <a:spcAft>
                <a:spcPts val="600"/>
              </a:spcAft>
              <a:buFont typeface="Arial" panose="020B0604020202020204" pitchFamily="34" charset="0"/>
              <a:buChar char="•"/>
            </a:pPr>
            <a:r>
              <a:rPr lang="en-US" sz="1200" b="0" i="0" dirty="0">
                <a:solidFill>
                  <a:srgbClr val="0000CD"/>
                </a:solidFill>
                <a:effectLst/>
                <a:latin typeface="Consolas" panose="020B0609020204030204" pitchFamily="49" charset="0"/>
              </a:rPr>
              <a:t>print</a:t>
            </a:r>
            <a:r>
              <a:rPr lang="en-US" sz="1200" b="0" i="0" dirty="0">
                <a:solidFill>
                  <a:srgbClr val="000000"/>
                </a:solidFill>
                <a:effectLst/>
                <a:latin typeface="Consolas" panose="020B0609020204030204" pitchFamily="49" charset="0"/>
              </a:rPr>
              <a:t>(</a:t>
            </a:r>
            <a:r>
              <a:rPr lang="en-US" sz="1200" b="0" i="0" dirty="0">
                <a:solidFill>
                  <a:srgbClr val="FF0000"/>
                </a:solidFill>
                <a:effectLst/>
                <a:latin typeface="Consolas" panose="020B0609020204030204" pitchFamily="49" charset="0"/>
              </a:rPr>
              <a:t>10</a:t>
            </a:r>
            <a:r>
              <a:rPr lang="en-US" sz="1200" b="0" i="0" dirty="0">
                <a:solidFill>
                  <a:srgbClr val="000000"/>
                </a:solidFill>
                <a:effectLst/>
                <a:latin typeface="Consolas" panose="020B0609020204030204" pitchFamily="49" charset="0"/>
              </a:rPr>
              <a:t>+</a:t>
            </a:r>
            <a:r>
              <a:rPr lang="en-US" sz="1200" b="0" i="0" dirty="0">
                <a:solidFill>
                  <a:srgbClr val="FF0000"/>
                </a:solidFill>
                <a:effectLst/>
                <a:latin typeface="Consolas" panose="020B0609020204030204" pitchFamily="49" charset="0"/>
              </a:rPr>
              <a:t>5</a:t>
            </a:r>
            <a:r>
              <a:rPr lang="en-US" sz="1200" b="0" i="0" dirty="0">
                <a:solidFill>
                  <a:srgbClr val="000000"/>
                </a:solidFill>
                <a:effectLst/>
                <a:latin typeface="Consolas" panose="020B0609020204030204" pitchFamily="49" charset="0"/>
              </a:rPr>
              <a:t>)</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latin typeface="Consolas" panose="020B0609020204030204" pitchFamily="49" charset="0"/>
              </a:rPr>
              <a:t>print</a:t>
            </a:r>
            <a:r>
              <a:rPr lang="en-US" sz="1200" b="0" i="0" dirty="0">
                <a:solidFill>
                  <a:srgbClr val="000000"/>
                </a:solidFill>
                <a:effectLst/>
                <a:latin typeface="Consolas" panose="020B0609020204030204" pitchFamily="49" charset="0"/>
              </a:rPr>
              <a:t>(</a:t>
            </a:r>
            <a:r>
              <a:rPr lang="en-US" sz="1200" b="0" i="0" dirty="0">
                <a:solidFill>
                  <a:srgbClr val="FF0000"/>
                </a:solidFill>
                <a:effectLst/>
                <a:latin typeface="Consolas" panose="020B0609020204030204" pitchFamily="49" charset="0"/>
              </a:rPr>
              <a:t>5</a:t>
            </a:r>
            <a:r>
              <a:rPr lang="en-US" sz="1200" b="0" i="0" dirty="0">
                <a:solidFill>
                  <a:srgbClr val="000000"/>
                </a:solidFill>
                <a:effectLst/>
                <a:latin typeface="Consolas" panose="020B0609020204030204" pitchFamily="49" charset="0"/>
              </a:rPr>
              <a:t> + </a:t>
            </a:r>
            <a:r>
              <a:rPr lang="en-US" sz="1200" b="0" i="0" dirty="0">
                <a:solidFill>
                  <a:srgbClr val="FF0000"/>
                </a:solidFill>
                <a:effectLst/>
                <a:latin typeface="Consolas" panose="020B0609020204030204" pitchFamily="49" charset="0"/>
              </a:rPr>
              <a:t>4</a:t>
            </a:r>
            <a:r>
              <a:rPr lang="en-US" sz="1200" b="0" i="0" dirty="0">
                <a:solidFill>
                  <a:srgbClr val="000000"/>
                </a:solidFill>
                <a:effectLst/>
                <a:latin typeface="Consolas" panose="020B0609020204030204" pitchFamily="49" charset="0"/>
              </a:rPr>
              <a:t> - </a:t>
            </a:r>
            <a:r>
              <a:rPr lang="en-US" sz="1200" b="0" i="0" dirty="0">
                <a:solidFill>
                  <a:srgbClr val="FF0000"/>
                </a:solidFill>
                <a:effectLst/>
                <a:latin typeface="Consolas" panose="020B0609020204030204" pitchFamily="49" charset="0"/>
              </a:rPr>
              <a:t>7</a:t>
            </a:r>
            <a:r>
              <a:rPr lang="en-US" sz="1200" b="0" i="0" dirty="0">
                <a:solidFill>
                  <a:srgbClr val="000000"/>
                </a:solidFill>
                <a:effectLst/>
                <a:latin typeface="Consolas" panose="020B0609020204030204" pitchFamily="49" charset="0"/>
              </a:rPr>
              <a:t> + </a:t>
            </a:r>
            <a:r>
              <a:rPr lang="en-US" sz="1200" b="0" i="0" dirty="0">
                <a:solidFill>
                  <a:srgbClr val="FF0000"/>
                </a:solidFill>
                <a:effectLst/>
                <a:latin typeface="Consolas" panose="020B0609020204030204" pitchFamily="49" charset="0"/>
              </a:rPr>
              <a:t>3</a:t>
            </a:r>
            <a:r>
              <a:rPr lang="en-US" sz="1200" b="0" i="0" dirty="0">
                <a:solidFill>
                  <a:srgbClr val="000000"/>
                </a:solidFill>
                <a:effectLst/>
                <a:latin typeface="Consolas" panose="020B0609020204030204" pitchFamily="49" charset="0"/>
              </a:rPr>
              <a:t>)</a:t>
            </a:r>
          </a:p>
          <a:p>
            <a:pPr>
              <a:spcBef>
                <a:spcPts val="600"/>
              </a:spcBef>
              <a:spcAft>
                <a:spcPts val="600"/>
              </a:spcAft>
            </a:pPr>
            <a:endParaRPr lang="en-US" sz="1200" b="1" dirty="0"/>
          </a:p>
          <a:p>
            <a:pPr>
              <a:spcBef>
                <a:spcPts val="600"/>
              </a:spcBef>
              <a:spcAft>
                <a:spcPts val="600"/>
              </a:spcAft>
            </a:pPr>
            <a:r>
              <a:rPr lang="en-US" sz="1200" b="1" dirty="0"/>
              <a:t>Python Arithmetic Operators</a:t>
            </a:r>
          </a:p>
          <a:p>
            <a:pPr marL="171450" indent="-171450">
              <a:spcBef>
                <a:spcPts val="600"/>
              </a:spcBef>
              <a:spcAft>
                <a:spcPts val="600"/>
              </a:spcAft>
              <a:buFont typeface="Arial" panose="020B0604020202020204" pitchFamily="34" charset="0"/>
              <a:buChar char="•"/>
            </a:pPr>
            <a:r>
              <a:rPr lang="en-US" sz="1200" dirty="0"/>
              <a:t>Exponentiation</a:t>
            </a:r>
            <a:r>
              <a:rPr lang="en-US" sz="1200" b="1" dirty="0"/>
              <a:t>:</a:t>
            </a:r>
          </a:p>
          <a:p>
            <a:pPr marL="628650" lvl="1" indent="-171450">
              <a:buFont typeface="Arial" panose="020B0604020202020204" pitchFamily="34" charset="0"/>
              <a:buChar char="•"/>
            </a:pPr>
            <a:r>
              <a:rPr lang="en-US" sz="1200" b="0" dirty="0">
                <a:effectLst/>
                <a:latin typeface="Consolas" panose="020B0609020204030204" pitchFamily="49" charset="0"/>
              </a:rPr>
              <a:t>x = 2</a:t>
            </a:r>
          </a:p>
          <a:p>
            <a:pPr marL="628650" lvl="1" indent="-171450">
              <a:buFont typeface="Arial" panose="020B0604020202020204" pitchFamily="34" charset="0"/>
              <a:buChar char="•"/>
            </a:pPr>
            <a:r>
              <a:rPr lang="en-US" sz="1200" b="0" dirty="0">
                <a:effectLst/>
                <a:latin typeface="Consolas" panose="020B0609020204030204" pitchFamily="49" charset="0"/>
              </a:rPr>
              <a:t>y = 5</a:t>
            </a:r>
          </a:p>
          <a:p>
            <a:pPr marL="628650" lvl="1" indent="-171450">
              <a:buFont typeface="Arial" panose="020B0604020202020204" pitchFamily="34" charset="0"/>
              <a:buChar char="•"/>
            </a:pPr>
            <a:r>
              <a:rPr lang="en-US" sz="1200" b="0" dirty="0">
                <a:effectLst/>
                <a:latin typeface="Consolas" panose="020B0609020204030204" pitchFamily="49" charset="0"/>
              </a:rPr>
              <a:t>print(x ** y) #same as 2*2*2*2*2</a:t>
            </a:r>
          </a:p>
          <a:p>
            <a:pPr marL="628650" lvl="1" indent="-171450">
              <a:buFont typeface="Arial" panose="020B0604020202020204" pitchFamily="34" charset="0"/>
              <a:buChar char="•"/>
            </a:pPr>
            <a:endParaRPr lang="en-US" sz="1200" dirty="0">
              <a:latin typeface="Consolas" panose="020B0609020204030204" pitchFamily="49" charset="0"/>
            </a:endParaRPr>
          </a:p>
          <a:p>
            <a:pPr>
              <a:spcBef>
                <a:spcPts val="600"/>
              </a:spcBef>
              <a:spcAft>
                <a:spcPts val="600"/>
              </a:spcAft>
            </a:pPr>
            <a:r>
              <a:rPr lang="en-US" sz="1200" b="1" dirty="0"/>
              <a:t>Python Logical Operators</a:t>
            </a:r>
          </a:p>
          <a:p>
            <a:pPr marL="171450" indent="-171450">
              <a:spcBef>
                <a:spcPts val="600"/>
              </a:spcBef>
              <a:spcAft>
                <a:spcPts val="600"/>
              </a:spcAft>
              <a:buFont typeface="Arial" panose="020B0604020202020204" pitchFamily="34" charset="0"/>
              <a:buChar char="•"/>
            </a:pPr>
            <a:r>
              <a:rPr lang="en-US" sz="1200" dirty="0"/>
              <a:t>Returns True if one of the statements is true:</a:t>
            </a:r>
          </a:p>
          <a:p>
            <a:pPr marL="628650" lvl="1" indent="-171450">
              <a:buFont typeface="Arial" panose="020B0604020202020204" pitchFamily="34" charset="0"/>
              <a:buChar char="•"/>
            </a:pPr>
            <a:r>
              <a:rPr lang="en-US" sz="1200" b="0" dirty="0">
                <a:effectLst/>
                <a:latin typeface="Consolas" panose="020B0609020204030204" pitchFamily="49" charset="0"/>
              </a:rPr>
              <a:t>x = 5</a:t>
            </a:r>
          </a:p>
          <a:p>
            <a:pPr marL="628650" lvl="1" indent="-171450">
              <a:buFont typeface="Arial" panose="020B0604020202020204" pitchFamily="34" charset="0"/>
              <a:buChar char="•"/>
            </a:pPr>
            <a:r>
              <a:rPr lang="en-US" sz="1200" b="0" dirty="0">
                <a:effectLst/>
                <a:latin typeface="Consolas" panose="020B0609020204030204" pitchFamily="49" charset="0"/>
              </a:rPr>
              <a:t>print(x &gt; 3 or x &lt; 4)</a:t>
            </a:r>
          </a:p>
          <a:p>
            <a:pPr marL="628650" lvl="1" indent="-171450">
              <a:buFont typeface="Arial" panose="020B0604020202020204" pitchFamily="34" charset="0"/>
              <a:buChar char="•"/>
            </a:pPr>
            <a:r>
              <a:rPr lang="en-US" sz="1200" b="0" dirty="0">
                <a:effectLst/>
                <a:latin typeface="Consolas" panose="020B0609020204030204" pitchFamily="49" charset="0"/>
              </a:rPr>
              <a:t># returns True because one of the conditions are true (5 is greater than 3, but 5 is not less than 4)</a:t>
            </a:r>
          </a:p>
          <a:p>
            <a:pPr marL="171450" indent="-171450">
              <a:buFont typeface="Arial" panose="020B0604020202020204" pitchFamily="34" charset="0"/>
              <a:buChar char="•"/>
            </a:pPr>
            <a:endParaRPr lang="en-US" sz="1200" dirty="0">
              <a:latin typeface="Consolas" panose="020B0609020204030204" pitchFamily="49" charset="0"/>
            </a:endParaRPr>
          </a:p>
          <a:p>
            <a:r>
              <a:rPr lang="en-US" sz="1200" b="1" dirty="0">
                <a:effectLst/>
                <a:latin typeface="Consolas" panose="020B0609020204030204" pitchFamily="49" charset="0"/>
              </a:rPr>
              <a:t>Operator Precedence</a:t>
            </a:r>
          </a:p>
          <a:p>
            <a:pPr marL="171450" indent="-171450">
              <a:buFont typeface="Arial" panose="020B0604020202020204" pitchFamily="34" charset="0"/>
              <a:buChar char="•"/>
            </a:pPr>
            <a:r>
              <a:rPr lang="en-US" sz="1200" b="0" dirty="0">
                <a:effectLst/>
                <a:latin typeface="Consolas" panose="020B0609020204030204" pitchFamily="49" charset="0"/>
              </a:rPr>
              <a:t>Operator precedence describes the order in which operations are performed.</a:t>
            </a:r>
          </a:p>
          <a:p>
            <a:pPr marL="171450" indent="-171450">
              <a:buFont typeface="Arial" panose="020B0604020202020204" pitchFamily="34" charset="0"/>
              <a:buChar char="•"/>
            </a:pPr>
            <a:r>
              <a:rPr lang="en-US" sz="1200" b="1" dirty="0">
                <a:effectLst/>
                <a:latin typeface="Consolas" panose="020B0609020204030204" pitchFamily="49" charset="0"/>
              </a:rPr>
              <a:t>Example</a:t>
            </a:r>
          </a:p>
          <a:p>
            <a:pPr marL="171450" indent="-171450">
              <a:buFont typeface="Arial" panose="020B0604020202020204" pitchFamily="34" charset="0"/>
              <a:buChar char="•"/>
            </a:pPr>
            <a:r>
              <a:rPr lang="en-US" sz="1200" b="0" dirty="0">
                <a:effectLst/>
                <a:latin typeface="Consolas" panose="020B0609020204030204" pitchFamily="49" charset="0"/>
              </a:rPr>
              <a:t>Parentheses has the highest precedence, meaning that expressions inside parentheses must be evaluated first:</a:t>
            </a:r>
          </a:p>
          <a:p>
            <a:pPr marL="171450" indent="-171450">
              <a:buFont typeface="Arial" panose="020B0604020202020204" pitchFamily="34" charset="0"/>
              <a:buChar char="•"/>
            </a:pPr>
            <a:r>
              <a:rPr lang="en-US" sz="1200" b="0" dirty="0">
                <a:solidFill>
                  <a:srgbClr val="0070C0"/>
                </a:solidFill>
                <a:effectLst/>
                <a:latin typeface="Consolas" panose="020B0609020204030204" pitchFamily="49" charset="0"/>
              </a:rPr>
              <a:t>print</a:t>
            </a:r>
            <a:r>
              <a:rPr lang="en-US" sz="1200" b="0" dirty="0">
                <a:effectLst/>
                <a:latin typeface="Consolas" panose="020B0609020204030204" pitchFamily="49" charset="0"/>
              </a:rPr>
              <a:t>((6 + 3) - (6 + 3))</a:t>
            </a:r>
          </a:p>
          <a:p>
            <a:pPr>
              <a:spcBef>
                <a:spcPts val="600"/>
              </a:spcBef>
              <a:spcAft>
                <a:spcPts val="600"/>
              </a:spcAft>
            </a:pPr>
            <a:endParaRPr lang="en-US" sz="1200" b="1" dirty="0"/>
          </a:p>
        </p:txBody>
      </p:sp>
      <p:pic>
        <p:nvPicPr>
          <p:cNvPr id="6" name="Picture 5">
            <a:extLst>
              <a:ext uri="{FF2B5EF4-FFF2-40B4-BE49-F238E27FC236}">
                <a16:creationId xmlns:a16="http://schemas.microsoft.com/office/drawing/2014/main" id="{F289AD71-A26B-B1F2-C975-23448215385B}"/>
              </a:ext>
            </a:extLst>
          </p:cNvPr>
          <p:cNvPicPr>
            <a:picLocks noChangeAspect="1"/>
          </p:cNvPicPr>
          <p:nvPr/>
        </p:nvPicPr>
        <p:blipFill>
          <a:blip r:embed="rId2"/>
          <a:stretch>
            <a:fillRect/>
          </a:stretch>
        </p:blipFill>
        <p:spPr>
          <a:xfrm>
            <a:off x="6222983" y="896596"/>
            <a:ext cx="3200400" cy="5119491"/>
          </a:xfrm>
          <a:prstGeom prst="rect">
            <a:avLst/>
          </a:prstGeom>
        </p:spPr>
      </p:pic>
    </p:spTree>
    <p:extLst>
      <p:ext uri="{BB962C8B-B14F-4D97-AF65-F5344CB8AC3E}">
        <p14:creationId xmlns:p14="http://schemas.microsoft.com/office/powerpoint/2010/main" val="4043750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user-input-and-output</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0" y="655576"/>
            <a:ext cx="3999217" cy="1815882"/>
          </a:xfrm>
          <a:prstGeom prst="rect">
            <a:avLst/>
          </a:prstGeom>
          <a:noFill/>
        </p:spPr>
        <p:txBody>
          <a:bodyPr wrap="square">
            <a:spAutoFit/>
          </a:bodyPr>
          <a:lstStyle/>
          <a:p>
            <a:pPr>
              <a:spcBef>
                <a:spcPts val="600"/>
              </a:spcBef>
              <a:spcAft>
                <a:spcPts val="600"/>
              </a:spcAft>
            </a:pPr>
            <a:r>
              <a:rPr lang="en-US" sz="1200" b="1" dirty="0"/>
              <a:t>Python allows for user input.</a:t>
            </a:r>
          </a:p>
          <a:p>
            <a:pPr marL="171450" indent="-171450">
              <a:spcBef>
                <a:spcPts val="600"/>
              </a:spcBef>
              <a:spcAft>
                <a:spcPts val="600"/>
              </a:spcAft>
              <a:buFont typeface="Arial" panose="020B0604020202020204" pitchFamily="34" charset="0"/>
              <a:buChar char="•"/>
            </a:pPr>
            <a:r>
              <a:rPr lang="en-US" sz="1200" dirty="0"/>
              <a:t>That means we are able to ask the user for input.</a:t>
            </a:r>
          </a:p>
          <a:p>
            <a:pPr marL="171450" indent="-171450">
              <a:spcBef>
                <a:spcPts val="600"/>
              </a:spcBef>
              <a:spcAft>
                <a:spcPts val="600"/>
              </a:spcAft>
              <a:buFont typeface="Arial" panose="020B0604020202020204" pitchFamily="34" charset="0"/>
              <a:buChar char="•"/>
            </a:pPr>
            <a:r>
              <a:rPr lang="en-US" sz="1200" dirty="0"/>
              <a:t>The following example asks for the username, and when you entered the username, it gets printed on the screen:</a:t>
            </a:r>
          </a:p>
          <a:p>
            <a:pPr marL="171450" indent="-171450">
              <a:spcBef>
                <a:spcPts val="600"/>
              </a:spcBef>
              <a:spcAft>
                <a:spcPts val="600"/>
              </a:spcAft>
              <a:buFont typeface="Arial" panose="020B0604020202020204" pitchFamily="34" charset="0"/>
              <a:buChar char="•"/>
            </a:pPr>
            <a:r>
              <a:rPr lang="en-US" sz="1200" dirty="0">
                <a:solidFill>
                  <a:srgbClr val="0070C0"/>
                </a:solidFill>
              </a:rPr>
              <a:t>username = input("Enter username:")</a:t>
            </a:r>
          </a:p>
          <a:p>
            <a:pPr marL="171450" indent="-171450">
              <a:spcBef>
                <a:spcPts val="600"/>
              </a:spcBef>
              <a:spcAft>
                <a:spcPts val="600"/>
              </a:spcAft>
              <a:buFont typeface="Arial" panose="020B0604020202020204" pitchFamily="34" charset="0"/>
              <a:buChar char="•"/>
            </a:pPr>
            <a:r>
              <a:rPr lang="en-US" sz="1200" dirty="0">
                <a:solidFill>
                  <a:srgbClr val="0070C0"/>
                </a:solidFill>
              </a:rPr>
              <a:t>print("Username is: " + username)</a:t>
            </a:r>
          </a:p>
        </p:txBody>
      </p:sp>
      <p:pic>
        <p:nvPicPr>
          <p:cNvPr id="3" name="Picture 2">
            <a:extLst>
              <a:ext uri="{FF2B5EF4-FFF2-40B4-BE49-F238E27FC236}">
                <a16:creationId xmlns:a16="http://schemas.microsoft.com/office/drawing/2014/main" id="{CED74062-5377-7BA2-11E1-B3EC7301D7E1}"/>
              </a:ext>
            </a:extLst>
          </p:cNvPr>
          <p:cNvPicPr>
            <a:picLocks noChangeAspect="1"/>
          </p:cNvPicPr>
          <p:nvPr/>
        </p:nvPicPr>
        <p:blipFill>
          <a:blip r:embed="rId2"/>
          <a:stretch>
            <a:fillRect/>
          </a:stretch>
        </p:blipFill>
        <p:spPr>
          <a:xfrm>
            <a:off x="6548063" y="1084059"/>
            <a:ext cx="5191125" cy="1066800"/>
          </a:xfrm>
          <a:prstGeom prst="rect">
            <a:avLst/>
          </a:prstGeom>
        </p:spPr>
      </p:pic>
      <p:pic>
        <p:nvPicPr>
          <p:cNvPr id="6" name="Picture 5">
            <a:extLst>
              <a:ext uri="{FF2B5EF4-FFF2-40B4-BE49-F238E27FC236}">
                <a16:creationId xmlns:a16="http://schemas.microsoft.com/office/drawing/2014/main" id="{C8D42390-28A5-58D0-931C-A457F397607C}"/>
              </a:ext>
            </a:extLst>
          </p:cNvPr>
          <p:cNvPicPr>
            <a:picLocks noChangeAspect="1"/>
          </p:cNvPicPr>
          <p:nvPr/>
        </p:nvPicPr>
        <p:blipFill>
          <a:blip r:embed="rId3"/>
          <a:stretch>
            <a:fillRect/>
          </a:stretch>
        </p:blipFill>
        <p:spPr>
          <a:xfrm>
            <a:off x="6548063" y="2581905"/>
            <a:ext cx="5048250" cy="866775"/>
          </a:xfrm>
          <a:prstGeom prst="rect">
            <a:avLst/>
          </a:prstGeom>
        </p:spPr>
      </p:pic>
      <p:sp>
        <p:nvSpPr>
          <p:cNvPr id="7" name="TextBox 6">
            <a:extLst>
              <a:ext uri="{FF2B5EF4-FFF2-40B4-BE49-F238E27FC236}">
                <a16:creationId xmlns:a16="http://schemas.microsoft.com/office/drawing/2014/main" id="{931AED72-12C5-4078-73F7-A1DA71B5A12B}"/>
              </a:ext>
            </a:extLst>
          </p:cNvPr>
          <p:cNvSpPr txBox="1"/>
          <p:nvPr/>
        </p:nvSpPr>
        <p:spPr>
          <a:xfrm>
            <a:off x="5524072" y="1563517"/>
            <a:ext cx="883578" cy="369332"/>
          </a:xfrm>
          <a:prstGeom prst="rect">
            <a:avLst/>
          </a:prstGeom>
          <a:noFill/>
        </p:spPr>
        <p:txBody>
          <a:bodyPr wrap="square" rtlCol="0">
            <a:spAutoFit/>
          </a:bodyPr>
          <a:lstStyle/>
          <a:p>
            <a:pPr algn="ctr"/>
            <a:r>
              <a:rPr lang="en-US" dirty="0"/>
              <a:t>input</a:t>
            </a:r>
          </a:p>
        </p:txBody>
      </p:sp>
      <p:sp>
        <p:nvSpPr>
          <p:cNvPr id="8" name="TextBox 7">
            <a:extLst>
              <a:ext uri="{FF2B5EF4-FFF2-40B4-BE49-F238E27FC236}">
                <a16:creationId xmlns:a16="http://schemas.microsoft.com/office/drawing/2014/main" id="{954F9FAE-A3CB-E537-1848-E97A00499A1C}"/>
              </a:ext>
            </a:extLst>
          </p:cNvPr>
          <p:cNvSpPr txBox="1"/>
          <p:nvPr/>
        </p:nvSpPr>
        <p:spPr>
          <a:xfrm>
            <a:off x="5524072" y="2830626"/>
            <a:ext cx="883578" cy="369332"/>
          </a:xfrm>
          <a:prstGeom prst="rect">
            <a:avLst/>
          </a:prstGeom>
          <a:noFill/>
        </p:spPr>
        <p:txBody>
          <a:bodyPr wrap="square" rtlCol="0">
            <a:spAutoFit/>
          </a:bodyPr>
          <a:lstStyle/>
          <a:p>
            <a:pPr algn="ctr"/>
            <a:r>
              <a:rPr lang="en-US" dirty="0"/>
              <a:t>output</a:t>
            </a:r>
          </a:p>
        </p:txBody>
      </p:sp>
    </p:spTree>
    <p:extLst>
      <p:ext uri="{BB962C8B-B14F-4D97-AF65-F5344CB8AC3E}">
        <p14:creationId xmlns:p14="http://schemas.microsoft.com/office/powerpoint/2010/main" val="1928375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D1A1E4-BF5F-AF26-9910-C2860C996381}"/>
              </a:ext>
            </a:extLst>
          </p:cNvPr>
          <p:cNvSpPr txBox="1"/>
          <p:nvPr/>
        </p:nvSpPr>
        <p:spPr>
          <a:xfrm>
            <a:off x="2579571" y="2970123"/>
            <a:ext cx="7036067" cy="461665"/>
          </a:xfrm>
          <a:prstGeom prst="rect">
            <a:avLst/>
          </a:prstGeom>
          <a:solidFill>
            <a:schemeClr val="accent4">
              <a:lumMod val="20000"/>
              <a:lumOff val="80000"/>
            </a:schemeClr>
          </a:solidFill>
        </p:spPr>
        <p:txBody>
          <a:bodyPr wrap="square" rtlCol="0">
            <a:spAutoFit/>
          </a:bodyPr>
          <a:lstStyle/>
          <a:p>
            <a:pPr algn="ctr"/>
            <a:r>
              <a:rPr lang="en-US" sz="2400" dirty="0"/>
              <a:t>Python – Data Types</a:t>
            </a:r>
          </a:p>
        </p:txBody>
      </p:sp>
    </p:spTree>
    <p:extLst>
      <p:ext uri="{BB962C8B-B14F-4D97-AF65-F5344CB8AC3E}">
        <p14:creationId xmlns:p14="http://schemas.microsoft.com/office/powerpoint/2010/main" val="3978952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namespaces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0" y="655576"/>
            <a:ext cx="3999217" cy="2708434"/>
          </a:xfrm>
          <a:prstGeom prst="rect">
            <a:avLst/>
          </a:prstGeom>
          <a:noFill/>
        </p:spPr>
        <p:txBody>
          <a:bodyPr wrap="square">
            <a:spAutoFit/>
          </a:bodyPr>
          <a:lstStyle/>
          <a:p>
            <a:pPr marL="171450" indent="-171450">
              <a:spcBef>
                <a:spcPts val="600"/>
              </a:spcBef>
              <a:spcAft>
                <a:spcPts val="600"/>
              </a:spcAft>
              <a:buFont typeface="Arial" panose="020B0604020202020204" pitchFamily="34" charset="0"/>
              <a:buChar char="•"/>
            </a:pPr>
            <a:r>
              <a:rPr lang="en-US" sz="1200" dirty="0"/>
              <a:t>A namespace is a system that has a unique name for each and every object in Python. An object might be a variable or a method</a:t>
            </a:r>
          </a:p>
          <a:p>
            <a:pPr marL="171450" indent="-171450">
              <a:spcBef>
                <a:spcPts val="600"/>
              </a:spcBef>
              <a:spcAft>
                <a:spcPts val="600"/>
              </a:spcAft>
              <a:buFont typeface="Arial" panose="020B0604020202020204" pitchFamily="34" charset="0"/>
              <a:buChar char="•"/>
            </a:pPr>
            <a:r>
              <a:rPr lang="en-US" sz="1200" dirty="0"/>
              <a:t>Types of namespaces :</a:t>
            </a:r>
          </a:p>
          <a:p>
            <a:pPr marL="628650" lvl="1" indent="-171450">
              <a:spcBef>
                <a:spcPts val="600"/>
              </a:spcBef>
              <a:spcAft>
                <a:spcPts val="600"/>
              </a:spcAft>
              <a:buFont typeface="Arial" panose="020B0604020202020204" pitchFamily="34" charset="0"/>
              <a:buChar char="•"/>
            </a:pPr>
            <a:r>
              <a:rPr lang="en-US" sz="1200" dirty="0"/>
              <a:t>1. built-in namespaces</a:t>
            </a:r>
          </a:p>
          <a:p>
            <a:pPr marL="628650" lvl="1" indent="-171450">
              <a:spcBef>
                <a:spcPts val="600"/>
              </a:spcBef>
              <a:spcAft>
                <a:spcPts val="600"/>
              </a:spcAft>
              <a:buFont typeface="Arial" panose="020B0604020202020204" pitchFamily="34" charset="0"/>
              <a:buChar char="•"/>
            </a:pPr>
            <a:r>
              <a:rPr lang="en-US" sz="1200" dirty="0"/>
              <a:t>2. global namespace</a:t>
            </a:r>
          </a:p>
          <a:p>
            <a:pPr marL="628650" lvl="1" indent="-171450">
              <a:spcBef>
                <a:spcPts val="600"/>
              </a:spcBef>
              <a:spcAft>
                <a:spcPts val="600"/>
              </a:spcAft>
              <a:buFont typeface="Arial" panose="020B0604020202020204" pitchFamily="34" charset="0"/>
              <a:buChar char="•"/>
            </a:pPr>
            <a:r>
              <a:rPr lang="en-US" sz="1200" dirty="0"/>
              <a:t>3. local namespace</a:t>
            </a:r>
          </a:p>
          <a:p>
            <a:pPr marL="171450" indent="-171450">
              <a:spcBef>
                <a:spcPts val="600"/>
              </a:spcBef>
              <a:spcAft>
                <a:spcPts val="600"/>
              </a:spcAft>
              <a:buFont typeface="Arial" panose="020B0604020202020204" pitchFamily="34" charset="0"/>
              <a:buChar char="•"/>
            </a:pPr>
            <a:r>
              <a:rPr lang="en-US" sz="1200" dirty="0"/>
              <a:t>The built-in namespace encompasses the global namespace and the global namespace encompasses the local namespace.</a:t>
            </a:r>
          </a:p>
        </p:txBody>
      </p:sp>
      <p:sp>
        <p:nvSpPr>
          <p:cNvPr id="5" name="TextBox 4">
            <a:extLst>
              <a:ext uri="{FF2B5EF4-FFF2-40B4-BE49-F238E27FC236}">
                <a16:creationId xmlns:a16="http://schemas.microsoft.com/office/drawing/2014/main" id="{17685FF7-5FE8-401E-9842-5D522ACBF7DB}"/>
              </a:ext>
            </a:extLst>
          </p:cNvPr>
          <p:cNvSpPr txBox="1"/>
          <p:nvPr/>
        </p:nvSpPr>
        <p:spPr>
          <a:xfrm>
            <a:off x="368919" y="3513262"/>
            <a:ext cx="3749397" cy="2123658"/>
          </a:xfrm>
          <a:prstGeom prst="rect">
            <a:avLst/>
          </a:prstGeom>
          <a:noFill/>
          <a:ln>
            <a:solidFill>
              <a:schemeClr val="tx1"/>
            </a:solidFill>
            <a:prstDash val="dashDot"/>
          </a:ln>
        </p:spPr>
        <p:txBody>
          <a:bodyPr wrap="square">
            <a:spAutoFit/>
          </a:bodyPr>
          <a:lstStyle/>
          <a:p>
            <a:r>
              <a:rPr lang="en-US" sz="1200" dirty="0">
                <a:solidFill>
                  <a:srgbClr val="0070C0"/>
                </a:solidFill>
              </a:rPr>
              <a:t># var1 is in the global namespace </a:t>
            </a:r>
          </a:p>
          <a:p>
            <a:r>
              <a:rPr lang="en-US" sz="1200" dirty="0">
                <a:solidFill>
                  <a:srgbClr val="0070C0"/>
                </a:solidFill>
              </a:rPr>
              <a:t>var1 = 5</a:t>
            </a:r>
          </a:p>
          <a:p>
            <a:r>
              <a:rPr lang="en-US" sz="1200" dirty="0">
                <a:solidFill>
                  <a:srgbClr val="0070C0"/>
                </a:solidFill>
              </a:rPr>
              <a:t>def </a:t>
            </a:r>
            <a:r>
              <a:rPr lang="en-US" sz="1200" dirty="0" err="1">
                <a:solidFill>
                  <a:srgbClr val="0070C0"/>
                </a:solidFill>
              </a:rPr>
              <a:t>some_func</a:t>
            </a:r>
            <a:r>
              <a:rPr lang="en-US" sz="1200" dirty="0">
                <a:solidFill>
                  <a:srgbClr val="0070C0"/>
                </a:solidFill>
              </a:rPr>
              <a:t>():</a:t>
            </a:r>
          </a:p>
          <a:p>
            <a:endParaRPr lang="en-US" sz="1200" dirty="0">
              <a:solidFill>
                <a:srgbClr val="0070C0"/>
              </a:solidFill>
            </a:endParaRPr>
          </a:p>
          <a:p>
            <a:r>
              <a:rPr lang="en-US" sz="1200" dirty="0">
                <a:solidFill>
                  <a:srgbClr val="0070C0"/>
                </a:solidFill>
              </a:rPr>
              <a:t>	# var2 is in the local namespace </a:t>
            </a:r>
          </a:p>
          <a:p>
            <a:r>
              <a:rPr lang="en-US" sz="1200" dirty="0">
                <a:solidFill>
                  <a:srgbClr val="0070C0"/>
                </a:solidFill>
              </a:rPr>
              <a:t>	var2 = 6</a:t>
            </a:r>
          </a:p>
          <a:p>
            <a:r>
              <a:rPr lang="en-US" sz="1200" dirty="0">
                <a:solidFill>
                  <a:srgbClr val="0070C0"/>
                </a:solidFill>
              </a:rPr>
              <a:t>	def </a:t>
            </a:r>
            <a:r>
              <a:rPr lang="en-US" sz="1200" dirty="0" err="1">
                <a:solidFill>
                  <a:srgbClr val="0070C0"/>
                </a:solidFill>
              </a:rPr>
              <a:t>some_inner_func</a:t>
            </a:r>
            <a:r>
              <a:rPr lang="en-US" sz="1200" dirty="0">
                <a:solidFill>
                  <a:srgbClr val="0070C0"/>
                </a:solidFill>
              </a:rPr>
              <a:t>():</a:t>
            </a:r>
          </a:p>
          <a:p>
            <a:endParaRPr lang="en-US" sz="1200" dirty="0">
              <a:solidFill>
                <a:srgbClr val="0070C0"/>
              </a:solidFill>
            </a:endParaRPr>
          </a:p>
          <a:p>
            <a:r>
              <a:rPr lang="en-US" sz="1200" dirty="0">
                <a:solidFill>
                  <a:srgbClr val="0070C0"/>
                </a:solidFill>
              </a:rPr>
              <a:t>		# var3 is in the nested local </a:t>
            </a:r>
          </a:p>
          <a:p>
            <a:r>
              <a:rPr lang="en-US" sz="1200" dirty="0">
                <a:solidFill>
                  <a:srgbClr val="0070C0"/>
                </a:solidFill>
              </a:rPr>
              <a:t>		# namespace</a:t>
            </a:r>
          </a:p>
          <a:p>
            <a:r>
              <a:rPr lang="en-US" sz="1200" dirty="0">
                <a:solidFill>
                  <a:srgbClr val="0070C0"/>
                </a:solidFill>
              </a:rPr>
              <a:t>		var3 = 7</a:t>
            </a:r>
          </a:p>
        </p:txBody>
      </p:sp>
      <p:sp>
        <p:nvSpPr>
          <p:cNvPr id="10" name="TextBox 9">
            <a:extLst>
              <a:ext uri="{FF2B5EF4-FFF2-40B4-BE49-F238E27FC236}">
                <a16:creationId xmlns:a16="http://schemas.microsoft.com/office/drawing/2014/main" id="{B8E65AE6-4448-9DF8-17E2-AF1C0E7694CF}"/>
              </a:ext>
            </a:extLst>
          </p:cNvPr>
          <p:cNvSpPr txBox="1"/>
          <p:nvPr/>
        </p:nvSpPr>
        <p:spPr>
          <a:xfrm>
            <a:off x="4667454" y="3773471"/>
            <a:ext cx="2493742" cy="1754326"/>
          </a:xfrm>
          <a:prstGeom prst="rect">
            <a:avLst/>
          </a:prstGeom>
          <a:noFill/>
          <a:ln>
            <a:solidFill>
              <a:schemeClr val="tx1"/>
            </a:solidFill>
            <a:prstDash val="dashDot"/>
          </a:ln>
        </p:spPr>
        <p:txBody>
          <a:bodyPr wrap="square">
            <a:spAutoFit/>
          </a:bodyPr>
          <a:lstStyle/>
          <a:p>
            <a:r>
              <a:rPr lang="en-US" sz="1200" dirty="0">
                <a:solidFill>
                  <a:schemeClr val="accent4">
                    <a:lumMod val="50000"/>
                  </a:schemeClr>
                </a:solidFill>
              </a:rPr>
              <a:t># Python program processing</a:t>
            </a:r>
          </a:p>
          <a:p>
            <a:r>
              <a:rPr lang="en-US" sz="1200" dirty="0">
                <a:solidFill>
                  <a:schemeClr val="accent4">
                    <a:lumMod val="50000"/>
                  </a:schemeClr>
                </a:solidFill>
              </a:rPr>
              <a:t># global variable</a:t>
            </a:r>
          </a:p>
          <a:p>
            <a:endParaRPr lang="en-US" sz="1200" dirty="0">
              <a:solidFill>
                <a:schemeClr val="accent4">
                  <a:lumMod val="50000"/>
                </a:schemeClr>
              </a:solidFill>
            </a:endParaRPr>
          </a:p>
          <a:p>
            <a:r>
              <a:rPr lang="en-US" sz="1200" dirty="0">
                <a:solidFill>
                  <a:schemeClr val="accent4">
                    <a:lumMod val="50000"/>
                  </a:schemeClr>
                </a:solidFill>
              </a:rPr>
              <a:t>count = 5</a:t>
            </a:r>
          </a:p>
          <a:p>
            <a:r>
              <a:rPr lang="en-US" sz="1200" dirty="0">
                <a:solidFill>
                  <a:schemeClr val="accent4">
                    <a:lumMod val="50000"/>
                  </a:schemeClr>
                </a:solidFill>
              </a:rPr>
              <a:t>def </a:t>
            </a:r>
            <a:r>
              <a:rPr lang="en-US" sz="1200" dirty="0" err="1">
                <a:solidFill>
                  <a:schemeClr val="accent4">
                    <a:lumMod val="50000"/>
                  </a:schemeClr>
                </a:solidFill>
              </a:rPr>
              <a:t>some_method</a:t>
            </a:r>
            <a:r>
              <a:rPr lang="en-US" sz="1200" dirty="0">
                <a:solidFill>
                  <a:schemeClr val="accent4">
                    <a:lumMod val="50000"/>
                  </a:schemeClr>
                </a:solidFill>
              </a:rPr>
              <a:t>():</a:t>
            </a:r>
          </a:p>
          <a:p>
            <a:r>
              <a:rPr lang="en-US" sz="1200" dirty="0">
                <a:solidFill>
                  <a:schemeClr val="accent4">
                    <a:lumMod val="50000"/>
                  </a:schemeClr>
                </a:solidFill>
              </a:rPr>
              <a:t>	global count</a:t>
            </a:r>
          </a:p>
          <a:p>
            <a:r>
              <a:rPr lang="en-US" sz="1200" dirty="0">
                <a:solidFill>
                  <a:schemeClr val="accent4">
                    <a:lumMod val="50000"/>
                  </a:schemeClr>
                </a:solidFill>
              </a:rPr>
              <a:t>	count = count + 1</a:t>
            </a:r>
          </a:p>
          <a:p>
            <a:r>
              <a:rPr lang="en-US" sz="1200" dirty="0">
                <a:solidFill>
                  <a:schemeClr val="accent4">
                    <a:lumMod val="50000"/>
                  </a:schemeClr>
                </a:solidFill>
              </a:rPr>
              <a:t>	print(count)</a:t>
            </a:r>
          </a:p>
          <a:p>
            <a:r>
              <a:rPr lang="en-US" sz="1200" dirty="0" err="1">
                <a:solidFill>
                  <a:schemeClr val="accent4">
                    <a:lumMod val="50000"/>
                  </a:schemeClr>
                </a:solidFill>
              </a:rPr>
              <a:t>some_method</a:t>
            </a:r>
            <a:r>
              <a:rPr lang="en-US" sz="1200" dirty="0">
                <a:solidFill>
                  <a:schemeClr val="accent4">
                    <a:lumMod val="50000"/>
                  </a:schemeClr>
                </a:solidFill>
              </a:rPr>
              <a:t>()</a:t>
            </a:r>
          </a:p>
        </p:txBody>
      </p:sp>
      <p:pic>
        <p:nvPicPr>
          <p:cNvPr id="12" name="Picture 11">
            <a:extLst>
              <a:ext uri="{FF2B5EF4-FFF2-40B4-BE49-F238E27FC236}">
                <a16:creationId xmlns:a16="http://schemas.microsoft.com/office/drawing/2014/main" id="{E545017E-8814-8CFF-F0C8-E76277F113F7}"/>
              </a:ext>
            </a:extLst>
          </p:cNvPr>
          <p:cNvPicPr>
            <a:picLocks noChangeAspect="1"/>
          </p:cNvPicPr>
          <p:nvPr/>
        </p:nvPicPr>
        <p:blipFill>
          <a:blip r:embed="rId2"/>
          <a:stretch>
            <a:fillRect/>
          </a:stretch>
        </p:blipFill>
        <p:spPr>
          <a:xfrm>
            <a:off x="7948775" y="808523"/>
            <a:ext cx="3657600" cy="5613991"/>
          </a:xfrm>
          <a:prstGeom prst="rect">
            <a:avLst/>
          </a:prstGeom>
        </p:spPr>
      </p:pic>
    </p:spTree>
    <p:extLst>
      <p:ext uri="{BB962C8B-B14F-4D97-AF65-F5344CB8AC3E}">
        <p14:creationId xmlns:p14="http://schemas.microsoft.com/office/powerpoint/2010/main" val="1735749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err="1"/>
              <a:t>boolean</a:t>
            </a:r>
            <a:endParaRPr lang="en-US" sz="2000" dirty="0"/>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688238"/>
            <a:ext cx="4404991" cy="6217087"/>
          </a:xfrm>
          <a:prstGeom prst="rect">
            <a:avLst/>
          </a:prstGeom>
          <a:noFill/>
        </p:spPr>
        <p:txBody>
          <a:bodyPr wrap="square">
            <a:spAutoFit/>
          </a:bodyPr>
          <a:lstStyle/>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print(10 &gt; 9)</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print(10 == 9)</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print(10 &lt; 9)</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#Print a message based on whether the condition is True or False:</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a = 200</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b = 33</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if b &gt; a:</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  print("b is greater than a")</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else:</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  print("b is not greater than a")</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#Evaluate a string and a number:</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print(bool("Hello"))</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print(bool(15))</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#Evaluate two variables:</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x = "Hello"</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y = 15</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print(bool())</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print(bool(y))</a:t>
            </a:r>
            <a:endParaRPr lang="en-US" sz="1200" dirty="0"/>
          </a:p>
        </p:txBody>
      </p:sp>
      <p:pic>
        <p:nvPicPr>
          <p:cNvPr id="3" name="Picture 2">
            <a:extLst>
              <a:ext uri="{FF2B5EF4-FFF2-40B4-BE49-F238E27FC236}">
                <a16:creationId xmlns:a16="http://schemas.microsoft.com/office/drawing/2014/main" id="{740D7DEC-013A-5086-CED9-05B3FFC59DA6}"/>
              </a:ext>
            </a:extLst>
          </p:cNvPr>
          <p:cNvPicPr>
            <a:picLocks noChangeAspect="1"/>
          </p:cNvPicPr>
          <p:nvPr/>
        </p:nvPicPr>
        <p:blipFill>
          <a:blip r:embed="rId2"/>
          <a:stretch>
            <a:fillRect/>
          </a:stretch>
        </p:blipFill>
        <p:spPr>
          <a:xfrm>
            <a:off x="6303709" y="780704"/>
            <a:ext cx="3657600" cy="5654968"/>
          </a:xfrm>
          <a:prstGeom prst="rect">
            <a:avLst/>
          </a:prstGeom>
        </p:spPr>
      </p:pic>
    </p:spTree>
    <p:extLst>
      <p:ext uri="{BB962C8B-B14F-4D97-AF65-F5344CB8AC3E}">
        <p14:creationId xmlns:p14="http://schemas.microsoft.com/office/powerpoint/2010/main" val="3624735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lists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688238"/>
            <a:ext cx="5016358" cy="6532558"/>
          </a:xfrm>
          <a:prstGeom prst="rect">
            <a:avLst/>
          </a:prstGeom>
          <a:noFill/>
        </p:spPr>
        <p:txBody>
          <a:bodyPr wrap="square">
            <a:spAutoFit/>
          </a:bodyPr>
          <a:lstStyle/>
          <a:p>
            <a:pPr>
              <a:spcBef>
                <a:spcPts val="600"/>
              </a:spcBef>
            </a:pPr>
            <a:r>
              <a:rPr lang="en-US" sz="1200" b="0" i="0" dirty="0">
                <a:effectLst/>
              </a:rPr>
              <a:t>List</a:t>
            </a:r>
          </a:p>
          <a:p>
            <a:pPr marL="171450" indent="-171450">
              <a:spcBef>
                <a:spcPts val="600"/>
              </a:spcBef>
              <a:buFont typeface="Arial" panose="020B0604020202020204" pitchFamily="34" charset="0"/>
              <a:buChar char="•"/>
            </a:pPr>
            <a:r>
              <a:rPr lang="en-US" sz="1200" b="0" i="0" dirty="0">
                <a:effectLst/>
              </a:rPr>
              <a:t>Lists are used to store multiple items in a single variable.</a:t>
            </a:r>
          </a:p>
          <a:p>
            <a:pPr marL="171450" indent="-171450">
              <a:spcBef>
                <a:spcPts val="600"/>
              </a:spcBef>
              <a:buFont typeface="Arial" panose="020B0604020202020204" pitchFamily="34" charset="0"/>
              <a:buChar char="•"/>
            </a:pPr>
            <a:r>
              <a:rPr lang="en-US" sz="1200" b="0" i="0" dirty="0">
                <a:effectLst/>
              </a:rPr>
              <a:t>Lists are one of 4 built-in data types in Python used to store collections of data, the other 3 are Tuple, Set, and Dictionary, all with different qualities and usage.</a:t>
            </a:r>
          </a:p>
          <a:p>
            <a:pPr marL="171450" indent="-171450">
              <a:spcBef>
                <a:spcPts val="300"/>
              </a:spcBef>
              <a:buFont typeface="Arial" panose="020B0604020202020204" pitchFamily="34" charset="0"/>
              <a:buChar char="•"/>
            </a:pPr>
            <a:r>
              <a:rPr lang="en-US" sz="1200" b="0" i="0" dirty="0">
                <a:solidFill>
                  <a:srgbClr val="0070C0"/>
                </a:solidFill>
                <a:effectLst/>
              </a:rPr>
              <a:t>#Create a List:</a:t>
            </a:r>
          </a:p>
          <a:p>
            <a:pPr marL="171450" indent="-171450">
              <a:spcBef>
                <a:spcPts val="300"/>
              </a:spcBef>
              <a:buFont typeface="Arial" panose="020B0604020202020204" pitchFamily="34" charset="0"/>
              <a:buChar char="•"/>
            </a:pPr>
            <a:r>
              <a:rPr lang="en-US" sz="1200" b="0" i="0" dirty="0" err="1">
                <a:solidFill>
                  <a:srgbClr val="0070C0"/>
                </a:solidFill>
                <a:effectLst/>
              </a:rPr>
              <a:t>thislist</a:t>
            </a:r>
            <a:r>
              <a:rPr lang="en-US" sz="1200" b="0" i="0" dirty="0">
                <a:solidFill>
                  <a:srgbClr val="0070C0"/>
                </a:solidFill>
                <a:effectLst/>
              </a:rPr>
              <a:t> = ["apple", "banana", "cherry"]</a:t>
            </a:r>
          </a:p>
          <a:p>
            <a:pPr marL="171450" indent="-171450">
              <a:spcBef>
                <a:spcPts val="300"/>
              </a:spcBef>
              <a:buFont typeface="Arial" panose="020B0604020202020204" pitchFamily="34" charset="0"/>
              <a:buChar char="•"/>
            </a:pPr>
            <a:r>
              <a:rPr lang="en-US" sz="1200" b="0" i="0" dirty="0">
                <a:solidFill>
                  <a:srgbClr val="0070C0"/>
                </a:solidFill>
                <a:effectLst/>
              </a:rPr>
              <a:t>print(</a:t>
            </a:r>
            <a:r>
              <a:rPr lang="en-US" sz="1200" b="0" i="0" dirty="0" err="1">
                <a:solidFill>
                  <a:srgbClr val="0070C0"/>
                </a:solidFill>
                <a:effectLst/>
              </a:rPr>
              <a:t>thislist</a:t>
            </a:r>
            <a:r>
              <a:rPr lang="en-US" sz="1200" b="0" i="0" dirty="0">
                <a:solidFill>
                  <a:srgbClr val="0070C0"/>
                </a:solidFill>
                <a:effectLst/>
              </a:rPr>
              <a:t>)</a:t>
            </a:r>
          </a:p>
          <a:p>
            <a:pPr marL="171450" indent="-171450">
              <a:spcBef>
                <a:spcPts val="300"/>
              </a:spcBef>
              <a:buFont typeface="Arial" panose="020B0604020202020204" pitchFamily="34" charset="0"/>
              <a:buChar char="•"/>
            </a:pPr>
            <a:r>
              <a:rPr lang="en-US" sz="1200" b="0" i="0" dirty="0">
                <a:solidFill>
                  <a:srgbClr val="0070C0"/>
                </a:solidFill>
                <a:effectLst/>
              </a:rPr>
              <a:t>#Lists allow duplicate values:</a:t>
            </a:r>
          </a:p>
          <a:p>
            <a:pPr marL="171450" indent="-171450">
              <a:spcBef>
                <a:spcPts val="300"/>
              </a:spcBef>
              <a:buFont typeface="Arial" panose="020B0604020202020204" pitchFamily="34" charset="0"/>
              <a:buChar char="•"/>
            </a:pPr>
            <a:r>
              <a:rPr lang="en-US" sz="1200" b="0" i="0" dirty="0" err="1">
                <a:solidFill>
                  <a:srgbClr val="0070C0"/>
                </a:solidFill>
                <a:effectLst/>
              </a:rPr>
              <a:t>thislist</a:t>
            </a:r>
            <a:r>
              <a:rPr lang="en-US" sz="1200" b="0" i="0" dirty="0">
                <a:solidFill>
                  <a:srgbClr val="0070C0"/>
                </a:solidFill>
                <a:effectLst/>
              </a:rPr>
              <a:t> = ["apple", "banana", "cherry", "apple", "cherry"]</a:t>
            </a:r>
          </a:p>
          <a:p>
            <a:pPr marL="171450" indent="-171450">
              <a:spcBef>
                <a:spcPts val="300"/>
              </a:spcBef>
              <a:buFont typeface="Arial" panose="020B0604020202020204" pitchFamily="34" charset="0"/>
              <a:buChar char="•"/>
            </a:pPr>
            <a:r>
              <a:rPr lang="en-US" sz="1200" b="0" i="0" dirty="0">
                <a:solidFill>
                  <a:srgbClr val="0070C0"/>
                </a:solidFill>
                <a:effectLst/>
              </a:rPr>
              <a:t>print(</a:t>
            </a:r>
            <a:r>
              <a:rPr lang="en-US" sz="1200" b="0" i="0" dirty="0" err="1">
                <a:solidFill>
                  <a:srgbClr val="0070C0"/>
                </a:solidFill>
                <a:effectLst/>
              </a:rPr>
              <a:t>thislist</a:t>
            </a:r>
            <a:r>
              <a:rPr lang="en-US" sz="1200" b="0" i="0" dirty="0">
                <a:solidFill>
                  <a:srgbClr val="0070C0"/>
                </a:solidFill>
                <a:effectLst/>
              </a:rPr>
              <a:t>)</a:t>
            </a:r>
          </a:p>
          <a:p>
            <a:pPr marL="171450" indent="-171450">
              <a:spcBef>
                <a:spcPts val="300"/>
              </a:spcBef>
              <a:buFont typeface="Arial" panose="020B0604020202020204" pitchFamily="34" charset="0"/>
              <a:buChar char="•"/>
            </a:pPr>
            <a:r>
              <a:rPr lang="en-US" sz="1200" b="0" i="0" dirty="0">
                <a:solidFill>
                  <a:srgbClr val="0070C0"/>
                </a:solidFill>
                <a:effectLst/>
              </a:rPr>
              <a:t>#Print the number of items in the list:</a:t>
            </a:r>
          </a:p>
          <a:p>
            <a:pPr marL="171450" indent="-171450">
              <a:spcBef>
                <a:spcPts val="300"/>
              </a:spcBef>
              <a:buFont typeface="Arial" panose="020B0604020202020204" pitchFamily="34" charset="0"/>
              <a:buChar char="•"/>
            </a:pPr>
            <a:r>
              <a:rPr lang="en-US" sz="1200" b="0" i="0" dirty="0" err="1">
                <a:solidFill>
                  <a:srgbClr val="0070C0"/>
                </a:solidFill>
                <a:effectLst/>
              </a:rPr>
              <a:t>thislist</a:t>
            </a:r>
            <a:r>
              <a:rPr lang="en-US" sz="1200" b="0" i="0" dirty="0">
                <a:solidFill>
                  <a:srgbClr val="0070C0"/>
                </a:solidFill>
                <a:effectLst/>
              </a:rPr>
              <a:t> = ["apple", "banana", "cherry"]</a:t>
            </a:r>
          </a:p>
          <a:p>
            <a:pPr marL="171450" indent="-171450">
              <a:spcBef>
                <a:spcPts val="300"/>
              </a:spcBef>
              <a:buFont typeface="Arial" panose="020B0604020202020204" pitchFamily="34" charset="0"/>
              <a:buChar char="•"/>
            </a:pPr>
            <a:r>
              <a:rPr lang="en-US" sz="1200" b="0" i="0" dirty="0">
                <a:solidFill>
                  <a:srgbClr val="0070C0"/>
                </a:solidFill>
                <a:effectLst/>
              </a:rPr>
              <a:t>print(</a:t>
            </a:r>
            <a:r>
              <a:rPr lang="en-US" sz="1200" b="0" i="0" dirty="0" err="1">
                <a:solidFill>
                  <a:srgbClr val="0070C0"/>
                </a:solidFill>
                <a:effectLst/>
              </a:rPr>
              <a:t>len</a:t>
            </a:r>
            <a:r>
              <a:rPr lang="en-US" sz="1200" b="0" i="0" dirty="0">
                <a:solidFill>
                  <a:srgbClr val="0070C0"/>
                </a:solidFill>
                <a:effectLst/>
              </a:rPr>
              <a:t>(</a:t>
            </a:r>
            <a:r>
              <a:rPr lang="en-US" sz="1200" b="0" i="0" dirty="0" err="1">
                <a:solidFill>
                  <a:srgbClr val="0070C0"/>
                </a:solidFill>
                <a:effectLst/>
              </a:rPr>
              <a:t>thislist</a:t>
            </a:r>
            <a:r>
              <a:rPr lang="en-US" sz="1200" b="0" i="0" dirty="0">
                <a:solidFill>
                  <a:srgbClr val="0070C0"/>
                </a:solidFill>
                <a:effectLst/>
              </a:rPr>
              <a:t>))</a:t>
            </a:r>
          </a:p>
          <a:p>
            <a:pPr marL="171450" indent="-171450">
              <a:spcBef>
                <a:spcPts val="300"/>
              </a:spcBef>
              <a:buFont typeface="Arial" panose="020B0604020202020204" pitchFamily="34" charset="0"/>
              <a:buChar char="•"/>
            </a:pPr>
            <a:r>
              <a:rPr lang="en-US" sz="1200" b="0" i="0" dirty="0">
                <a:solidFill>
                  <a:srgbClr val="0070C0"/>
                </a:solidFill>
                <a:effectLst/>
              </a:rPr>
              <a:t>#String, int and </a:t>
            </a:r>
            <a:r>
              <a:rPr lang="en-US" sz="1200" b="0" i="0" dirty="0" err="1">
                <a:solidFill>
                  <a:srgbClr val="0070C0"/>
                </a:solidFill>
                <a:effectLst/>
              </a:rPr>
              <a:t>boolean</a:t>
            </a:r>
            <a:r>
              <a:rPr lang="en-US" sz="1200" b="0" i="0" dirty="0">
                <a:solidFill>
                  <a:srgbClr val="0070C0"/>
                </a:solidFill>
                <a:effectLst/>
              </a:rPr>
              <a:t> data types:</a:t>
            </a:r>
          </a:p>
          <a:p>
            <a:pPr marL="171450" indent="-171450">
              <a:spcBef>
                <a:spcPts val="300"/>
              </a:spcBef>
              <a:buFont typeface="Arial" panose="020B0604020202020204" pitchFamily="34" charset="0"/>
              <a:buChar char="•"/>
            </a:pPr>
            <a:r>
              <a:rPr lang="en-US" sz="1200" b="0" i="0" dirty="0">
                <a:solidFill>
                  <a:srgbClr val="0070C0"/>
                </a:solidFill>
                <a:effectLst/>
              </a:rPr>
              <a:t>list1 = ["apple", "banana", "cherry"]</a:t>
            </a:r>
          </a:p>
          <a:p>
            <a:pPr marL="171450" indent="-171450">
              <a:spcBef>
                <a:spcPts val="300"/>
              </a:spcBef>
              <a:buFont typeface="Arial" panose="020B0604020202020204" pitchFamily="34" charset="0"/>
              <a:buChar char="•"/>
            </a:pPr>
            <a:r>
              <a:rPr lang="en-US" sz="1200" b="0" i="0" dirty="0">
                <a:solidFill>
                  <a:srgbClr val="0070C0"/>
                </a:solidFill>
                <a:effectLst/>
              </a:rPr>
              <a:t>list2 = [1, 5, 7, 9, 3]</a:t>
            </a:r>
          </a:p>
          <a:p>
            <a:pPr marL="171450" indent="-171450">
              <a:spcBef>
                <a:spcPts val="300"/>
              </a:spcBef>
              <a:buFont typeface="Arial" panose="020B0604020202020204" pitchFamily="34" charset="0"/>
              <a:buChar char="•"/>
            </a:pPr>
            <a:r>
              <a:rPr lang="en-US" sz="1200" b="0" i="0" dirty="0">
                <a:solidFill>
                  <a:srgbClr val="0070C0"/>
                </a:solidFill>
                <a:effectLst/>
              </a:rPr>
              <a:t>list3 = [True, False, False]</a:t>
            </a:r>
          </a:p>
          <a:p>
            <a:pPr marL="171450" indent="-171450">
              <a:spcBef>
                <a:spcPts val="300"/>
              </a:spcBef>
              <a:buFont typeface="Arial" panose="020B0604020202020204" pitchFamily="34" charset="0"/>
              <a:buChar char="•"/>
            </a:pPr>
            <a:r>
              <a:rPr lang="en-US" sz="1200" b="0" i="0" dirty="0">
                <a:solidFill>
                  <a:srgbClr val="0070C0"/>
                </a:solidFill>
                <a:effectLst/>
              </a:rPr>
              <a:t>#A list with strings, integers and </a:t>
            </a:r>
            <a:r>
              <a:rPr lang="en-US" sz="1200" b="0" i="0" dirty="0" err="1">
                <a:solidFill>
                  <a:srgbClr val="0070C0"/>
                </a:solidFill>
                <a:effectLst/>
              </a:rPr>
              <a:t>boolean</a:t>
            </a:r>
            <a:r>
              <a:rPr lang="en-US" sz="1200" b="0" i="0" dirty="0">
                <a:solidFill>
                  <a:srgbClr val="0070C0"/>
                </a:solidFill>
                <a:effectLst/>
              </a:rPr>
              <a:t> values:</a:t>
            </a:r>
          </a:p>
          <a:p>
            <a:pPr marL="171450" indent="-171450">
              <a:spcBef>
                <a:spcPts val="300"/>
              </a:spcBef>
              <a:buFont typeface="Arial" panose="020B0604020202020204" pitchFamily="34" charset="0"/>
              <a:buChar char="•"/>
            </a:pPr>
            <a:r>
              <a:rPr lang="en-US" sz="1200" b="0" i="0" dirty="0">
                <a:solidFill>
                  <a:srgbClr val="0070C0"/>
                </a:solidFill>
                <a:effectLst/>
              </a:rPr>
              <a:t>list1 = ["</a:t>
            </a:r>
            <a:r>
              <a:rPr lang="en-US" sz="1200" b="0" i="0" dirty="0" err="1">
                <a:solidFill>
                  <a:srgbClr val="0070C0"/>
                </a:solidFill>
                <a:effectLst/>
              </a:rPr>
              <a:t>abc</a:t>
            </a:r>
            <a:r>
              <a:rPr lang="en-US" sz="1200" b="0" i="0" dirty="0">
                <a:solidFill>
                  <a:srgbClr val="0070C0"/>
                </a:solidFill>
                <a:effectLst/>
              </a:rPr>
              <a:t>", 34, True, 40, "male"]</a:t>
            </a:r>
          </a:p>
          <a:p>
            <a:pPr marL="171450" indent="-171450">
              <a:spcBef>
                <a:spcPts val="300"/>
              </a:spcBef>
              <a:buFont typeface="Arial" panose="020B0604020202020204" pitchFamily="34" charset="0"/>
              <a:buChar char="•"/>
            </a:pPr>
            <a:r>
              <a:rPr lang="en-US" sz="1200" b="0" i="0" dirty="0">
                <a:solidFill>
                  <a:srgbClr val="0070C0"/>
                </a:solidFill>
                <a:effectLst/>
              </a:rPr>
              <a:t>#What is the data type of a list?</a:t>
            </a:r>
          </a:p>
          <a:p>
            <a:pPr marL="171450" indent="-171450">
              <a:spcBef>
                <a:spcPts val="300"/>
              </a:spcBef>
              <a:buFont typeface="Arial" panose="020B0604020202020204" pitchFamily="34" charset="0"/>
              <a:buChar char="•"/>
            </a:pPr>
            <a:r>
              <a:rPr lang="en-US" sz="1200" b="0" i="0" dirty="0" err="1">
                <a:solidFill>
                  <a:srgbClr val="0070C0"/>
                </a:solidFill>
                <a:effectLst/>
              </a:rPr>
              <a:t>mylist</a:t>
            </a:r>
            <a:r>
              <a:rPr lang="en-US" sz="1200" b="0" i="0" dirty="0">
                <a:solidFill>
                  <a:srgbClr val="0070C0"/>
                </a:solidFill>
                <a:effectLst/>
              </a:rPr>
              <a:t> = ["apple", "banana", "cherry"]</a:t>
            </a:r>
          </a:p>
          <a:p>
            <a:pPr marL="171450" indent="-171450">
              <a:spcBef>
                <a:spcPts val="300"/>
              </a:spcBef>
              <a:buFont typeface="Arial" panose="020B0604020202020204" pitchFamily="34" charset="0"/>
              <a:buChar char="•"/>
            </a:pPr>
            <a:r>
              <a:rPr lang="en-US" sz="1200" b="0" i="0" dirty="0">
                <a:solidFill>
                  <a:srgbClr val="0070C0"/>
                </a:solidFill>
                <a:effectLst/>
              </a:rPr>
              <a:t>print(type(</a:t>
            </a:r>
            <a:r>
              <a:rPr lang="en-US" sz="1200" b="0" i="0" dirty="0" err="1">
                <a:solidFill>
                  <a:srgbClr val="0070C0"/>
                </a:solidFill>
                <a:effectLst/>
              </a:rPr>
              <a:t>mylist</a:t>
            </a:r>
            <a:r>
              <a:rPr lang="en-US" sz="1200" b="0" i="0" dirty="0">
                <a:solidFill>
                  <a:srgbClr val="0070C0"/>
                </a:solidFill>
                <a:effectLst/>
              </a:rPr>
              <a:t>))</a:t>
            </a:r>
          </a:p>
          <a:p>
            <a:pPr marL="171450" indent="-171450">
              <a:spcBef>
                <a:spcPts val="300"/>
              </a:spcBef>
              <a:buFont typeface="Arial" panose="020B0604020202020204" pitchFamily="34" charset="0"/>
              <a:buChar char="•"/>
            </a:pPr>
            <a:r>
              <a:rPr lang="en-US" sz="1200" b="0" i="0" dirty="0">
                <a:solidFill>
                  <a:srgbClr val="0070C0"/>
                </a:solidFill>
                <a:effectLst/>
              </a:rPr>
              <a:t>#Using the list() constructor to make a List:</a:t>
            </a:r>
          </a:p>
          <a:p>
            <a:pPr marL="171450" indent="-171450">
              <a:spcBef>
                <a:spcPts val="300"/>
              </a:spcBef>
              <a:buFont typeface="Arial" panose="020B0604020202020204" pitchFamily="34" charset="0"/>
              <a:buChar char="•"/>
            </a:pPr>
            <a:r>
              <a:rPr lang="en-US" sz="1200" b="0" i="0" dirty="0" err="1">
                <a:solidFill>
                  <a:srgbClr val="0070C0"/>
                </a:solidFill>
                <a:effectLst/>
              </a:rPr>
              <a:t>thislist</a:t>
            </a:r>
            <a:r>
              <a:rPr lang="en-US" sz="1200" b="0" i="0" dirty="0">
                <a:solidFill>
                  <a:srgbClr val="0070C0"/>
                </a:solidFill>
                <a:effectLst/>
              </a:rPr>
              <a:t> = list(("apple", "banana", "cherry")) # note the double round-brackets</a:t>
            </a:r>
          </a:p>
          <a:p>
            <a:pPr marL="171450" indent="-171450">
              <a:spcBef>
                <a:spcPts val="300"/>
              </a:spcBef>
              <a:buFont typeface="Arial" panose="020B0604020202020204" pitchFamily="34" charset="0"/>
              <a:buChar char="•"/>
            </a:pPr>
            <a:r>
              <a:rPr lang="en-US" sz="1200" b="0" i="0" dirty="0">
                <a:solidFill>
                  <a:srgbClr val="0070C0"/>
                </a:solidFill>
                <a:effectLst/>
              </a:rPr>
              <a:t>print(</a:t>
            </a:r>
            <a:r>
              <a:rPr lang="en-US" sz="1200" b="0" i="0" dirty="0" err="1">
                <a:solidFill>
                  <a:srgbClr val="0070C0"/>
                </a:solidFill>
                <a:effectLst/>
              </a:rPr>
              <a:t>thislist</a:t>
            </a:r>
            <a:r>
              <a:rPr lang="en-US" sz="1200" b="0" i="0" dirty="0">
                <a:solidFill>
                  <a:srgbClr val="0070C0"/>
                </a:solidFill>
                <a:effectLst/>
              </a:rPr>
              <a:t>)</a:t>
            </a:r>
          </a:p>
          <a:p>
            <a:pPr marL="628650" lvl="1" indent="-171450">
              <a:spcBef>
                <a:spcPts val="600"/>
              </a:spcBef>
              <a:spcAft>
                <a:spcPts val="600"/>
              </a:spcAft>
              <a:buFont typeface="Arial" panose="020B0604020202020204" pitchFamily="34" charset="0"/>
              <a:buChar char="•"/>
            </a:pPr>
            <a:endParaRPr lang="en-US" sz="1200" dirty="0"/>
          </a:p>
        </p:txBody>
      </p:sp>
      <p:pic>
        <p:nvPicPr>
          <p:cNvPr id="5" name="Picture 4">
            <a:extLst>
              <a:ext uri="{FF2B5EF4-FFF2-40B4-BE49-F238E27FC236}">
                <a16:creationId xmlns:a16="http://schemas.microsoft.com/office/drawing/2014/main" id="{7D073B44-A2BB-EFB4-3973-B67D72D653E8}"/>
              </a:ext>
            </a:extLst>
          </p:cNvPr>
          <p:cNvPicPr>
            <a:picLocks noChangeAspect="1"/>
          </p:cNvPicPr>
          <p:nvPr/>
        </p:nvPicPr>
        <p:blipFill>
          <a:blip r:embed="rId2"/>
          <a:stretch>
            <a:fillRect/>
          </a:stretch>
        </p:blipFill>
        <p:spPr>
          <a:xfrm>
            <a:off x="5403617" y="934949"/>
            <a:ext cx="6400800" cy="5586609"/>
          </a:xfrm>
          <a:prstGeom prst="rect">
            <a:avLst/>
          </a:prstGeom>
        </p:spPr>
      </p:pic>
    </p:spTree>
    <p:extLst>
      <p:ext uri="{BB962C8B-B14F-4D97-AF65-F5344CB8AC3E}">
        <p14:creationId xmlns:p14="http://schemas.microsoft.com/office/powerpoint/2010/main" val="2040747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lists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688238"/>
            <a:ext cx="5016358" cy="1061829"/>
          </a:xfrm>
          <a:prstGeom prst="rect">
            <a:avLst/>
          </a:prstGeom>
          <a:noFill/>
        </p:spPr>
        <p:txBody>
          <a:bodyPr wrap="square">
            <a:spAutoFit/>
          </a:bodyPr>
          <a:lstStyle/>
          <a:p>
            <a:pPr>
              <a:spcBef>
                <a:spcPts val="600"/>
              </a:spcBef>
            </a:pPr>
            <a:r>
              <a:rPr lang="en-US" sz="1200" b="1" i="0" dirty="0">
                <a:effectLst/>
              </a:rPr>
              <a:t>Access list items:</a:t>
            </a:r>
          </a:p>
          <a:p>
            <a:pPr>
              <a:spcBef>
                <a:spcPts val="600"/>
              </a:spcBef>
            </a:pPr>
            <a:r>
              <a:rPr lang="en-US" sz="1200" b="1" i="0" dirty="0">
                <a:solidFill>
                  <a:srgbClr val="0070C0"/>
                </a:solidFill>
                <a:effectLst/>
              </a:rPr>
              <a:t>#Return the third, fourth, and fifth item:</a:t>
            </a:r>
          </a:p>
          <a:p>
            <a:pPr>
              <a:spcBef>
                <a:spcPts val="600"/>
              </a:spcBef>
            </a:pPr>
            <a:r>
              <a:rPr lang="en-US" sz="1200" b="1" i="0" dirty="0" err="1">
                <a:solidFill>
                  <a:srgbClr val="0070C0"/>
                </a:solidFill>
                <a:effectLst/>
              </a:rPr>
              <a:t>thislist</a:t>
            </a:r>
            <a:r>
              <a:rPr lang="en-US" sz="1200" b="1" i="0" dirty="0">
                <a:solidFill>
                  <a:srgbClr val="0070C0"/>
                </a:solidFill>
                <a:effectLst/>
              </a:rPr>
              <a:t> = ["apple", "banana", "cherry", "orange", "kiwi", "melon", "mango"]</a:t>
            </a:r>
          </a:p>
          <a:p>
            <a:pPr>
              <a:spcBef>
                <a:spcPts val="600"/>
              </a:spcBef>
            </a:pPr>
            <a:r>
              <a:rPr lang="en-US" sz="1200" b="1" i="0" dirty="0">
                <a:solidFill>
                  <a:srgbClr val="0070C0"/>
                </a:solidFill>
                <a:effectLst/>
              </a:rPr>
              <a:t>print(</a:t>
            </a:r>
            <a:r>
              <a:rPr lang="en-US" sz="1200" b="1" i="0" dirty="0" err="1">
                <a:solidFill>
                  <a:srgbClr val="0070C0"/>
                </a:solidFill>
                <a:effectLst/>
              </a:rPr>
              <a:t>thislist</a:t>
            </a:r>
            <a:r>
              <a:rPr lang="en-US" sz="1200" b="1" i="0" dirty="0">
                <a:solidFill>
                  <a:srgbClr val="0070C0"/>
                </a:solidFill>
                <a:effectLst/>
              </a:rPr>
              <a:t>[2:5])</a:t>
            </a:r>
          </a:p>
        </p:txBody>
      </p:sp>
      <p:sp>
        <p:nvSpPr>
          <p:cNvPr id="8" name="TextBox 7">
            <a:extLst>
              <a:ext uri="{FF2B5EF4-FFF2-40B4-BE49-F238E27FC236}">
                <a16:creationId xmlns:a16="http://schemas.microsoft.com/office/drawing/2014/main" id="{E71ED820-48BE-519C-07C2-DEC92726DB24}"/>
              </a:ext>
            </a:extLst>
          </p:cNvPr>
          <p:cNvSpPr txBox="1"/>
          <p:nvPr/>
        </p:nvSpPr>
        <p:spPr>
          <a:xfrm>
            <a:off x="244011" y="1945291"/>
            <a:ext cx="5016358" cy="1323439"/>
          </a:xfrm>
          <a:prstGeom prst="rect">
            <a:avLst/>
          </a:prstGeom>
          <a:noFill/>
        </p:spPr>
        <p:txBody>
          <a:bodyPr wrap="square">
            <a:spAutoFit/>
          </a:bodyPr>
          <a:lstStyle/>
          <a:p>
            <a:pPr>
              <a:spcBef>
                <a:spcPts val="600"/>
              </a:spcBef>
            </a:pPr>
            <a:r>
              <a:rPr lang="en-US" sz="1200" b="1" i="0" dirty="0">
                <a:effectLst/>
              </a:rPr>
              <a:t>Change list items:</a:t>
            </a:r>
          </a:p>
          <a:p>
            <a:pPr>
              <a:spcBef>
                <a:spcPts val="600"/>
              </a:spcBef>
            </a:pPr>
            <a:r>
              <a:rPr lang="en-US" sz="1200" b="1" i="0" dirty="0">
                <a:solidFill>
                  <a:srgbClr val="0070C0"/>
                </a:solidFill>
                <a:effectLst/>
              </a:rPr>
              <a:t>#Insert "watermelon" as the third item:</a:t>
            </a:r>
          </a:p>
          <a:p>
            <a:pPr>
              <a:spcBef>
                <a:spcPts val="600"/>
              </a:spcBef>
            </a:pPr>
            <a:r>
              <a:rPr lang="en-US" sz="1200" b="1" i="0" dirty="0" err="1">
                <a:solidFill>
                  <a:srgbClr val="0070C0"/>
                </a:solidFill>
                <a:effectLst/>
              </a:rPr>
              <a:t>thislist</a:t>
            </a:r>
            <a:r>
              <a:rPr lang="en-US" sz="1200" b="1" i="0" dirty="0">
                <a:solidFill>
                  <a:srgbClr val="0070C0"/>
                </a:solidFill>
                <a:effectLst/>
              </a:rPr>
              <a:t> = ["apple", "banana", "cherry"]</a:t>
            </a:r>
          </a:p>
          <a:p>
            <a:pPr>
              <a:spcBef>
                <a:spcPts val="600"/>
              </a:spcBef>
            </a:pPr>
            <a:r>
              <a:rPr lang="en-US" sz="1200" b="1" i="0" dirty="0" err="1">
                <a:solidFill>
                  <a:srgbClr val="0070C0"/>
                </a:solidFill>
                <a:effectLst/>
              </a:rPr>
              <a:t>thislist.insert</a:t>
            </a:r>
            <a:r>
              <a:rPr lang="en-US" sz="1200" b="1" i="0" dirty="0">
                <a:solidFill>
                  <a:srgbClr val="0070C0"/>
                </a:solidFill>
                <a:effectLst/>
              </a:rPr>
              <a:t>(2, "watermelon")</a:t>
            </a:r>
          </a:p>
          <a:p>
            <a:pPr>
              <a:spcBef>
                <a:spcPts val="600"/>
              </a:spcBef>
            </a:pPr>
            <a:r>
              <a:rPr lang="en-US" sz="1200" b="1" i="0" dirty="0">
                <a:solidFill>
                  <a:srgbClr val="0070C0"/>
                </a:solidFill>
                <a:effectLst/>
              </a:rPr>
              <a:t>print(</a:t>
            </a:r>
            <a:r>
              <a:rPr lang="en-US" sz="1200" b="1" i="0" dirty="0" err="1">
                <a:solidFill>
                  <a:srgbClr val="0070C0"/>
                </a:solidFill>
                <a:effectLst/>
              </a:rPr>
              <a:t>thislist</a:t>
            </a:r>
            <a:r>
              <a:rPr lang="en-US" sz="1200" b="1" i="0" dirty="0">
                <a:solidFill>
                  <a:srgbClr val="0070C0"/>
                </a:solidFill>
                <a:effectLst/>
              </a:rPr>
              <a:t>)</a:t>
            </a:r>
          </a:p>
        </p:txBody>
      </p:sp>
      <p:sp>
        <p:nvSpPr>
          <p:cNvPr id="9" name="TextBox 8">
            <a:extLst>
              <a:ext uri="{FF2B5EF4-FFF2-40B4-BE49-F238E27FC236}">
                <a16:creationId xmlns:a16="http://schemas.microsoft.com/office/drawing/2014/main" id="{199E2891-DBBA-FA68-D215-85F102502437}"/>
              </a:ext>
            </a:extLst>
          </p:cNvPr>
          <p:cNvSpPr txBox="1"/>
          <p:nvPr/>
        </p:nvSpPr>
        <p:spPr>
          <a:xfrm>
            <a:off x="244011" y="3429000"/>
            <a:ext cx="5016358" cy="1585049"/>
          </a:xfrm>
          <a:prstGeom prst="rect">
            <a:avLst/>
          </a:prstGeom>
          <a:noFill/>
        </p:spPr>
        <p:txBody>
          <a:bodyPr wrap="square">
            <a:spAutoFit/>
          </a:bodyPr>
          <a:lstStyle/>
          <a:p>
            <a:pPr>
              <a:spcBef>
                <a:spcPts val="600"/>
              </a:spcBef>
            </a:pPr>
            <a:r>
              <a:rPr lang="en-US" sz="1200" b="1" i="0" dirty="0">
                <a:effectLst/>
              </a:rPr>
              <a:t>Add list items:</a:t>
            </a:r>
          </a:p>
          <a:p>
            <a:pPr>
              <a:spcBef>
                <a:spcPts val="600"/>
              </a:spcBef>
            </a:pPr>
            <a:r>
              <a:rPr lang="en-US" sz="1200" b="1" i="0" dirty="0">
                <a:solidFill>
                  <a:srgbClr val="0070C0"/>
                </a:solidFill>
                <a:effectLst/>
              </a:rPr>
              <a:t>#Add elements of a tuple to a list:</a:t>
            </a:r>
          </a:p>
          <a:p>
            <a:pPr>
              <a:spcBef>
                <a:spcPts val="600"/>
              </a:spcBef>
            </a:pPr>
            <a:r>
              <a:rPr lang="en-US" sz="1200" b="1" i="0" dirty="0" err="1">
                <a:solidFill>
                  <a:srgbClr val="0070C0"/>
                </a:solidFill>
                <a:effectLst/>
              </a:rPr>
              <a:t>thislist</a:t>
            </a:r>
            <a:r>
              <a:rPr lang="en-US" sz="1200" b="1" i="0" dirty="0">
                <a:solidFill>
                  <a:srgbClr val="0070C0"/>
                </a:solidFill>
                <a:effectLst/>
              </a:rPr>
              <a:t> = ["apple", "banana", "cherry"]</a:t>
            </a:r>
          </a:p>
          <a:p>
            <a:pPr>
              <a:spcBef>
                <a:spcPts val="600"/>
              </a:spcBef>
            </a:pPr>
            <a:r>
              <a:rPr lang="en-US" sz="1200" b="1" i="0" dirty="0" err="1">
                <a:solidFill>
                  <a:srgbClr val="0070C0"/>
                </a:solidFill>
                <a:effectLst/>
              </a:rPr>
              <a:t>thistuple</a:t>
            </a:r>
            <a:r>
              <a:rPr lang="en-US" sz="1200" b="1" i="0" dirty="0">
                <a:solidFill>
                  <a:srgbClr val="0070C0"/>
                </a:solidFill>
                <a:effectLst/>
              </a:rPr>
              <a:t> = ("kiwi", "orange")</a:t>
            </a:r>
          </a:p>
          <a:p>
            <a:pPr>
              <a:spcBef>
                <a:spcPts val="600"/>
              </a:spcBef>
            </a:pPr>
            <a:r>
              <a:rPr lang="en-US" sz="1200" b="1" i="0" dirty="0" err="1">
                <a:solidFill>
                  <a:srgbClr val="0070C0"/>
                </a:solidFill>
                <a:effectLst/>
              </a:rPr>
              <a:t>thislist.extend</a:t>
            </a:r>
            <a:r>
              <a:rPr lang="en-US" sz="1200" b="1" i="0" dirty="0">
                <a:solidFill>
                  <a:srgbClr val="0070C0"/>
                </a:solidFill>
                <a:effectLst/>
              </a:rPr>
              <a:t>(</a:t>
            </a:r>
            <a:r>
              <a:rPr lang="en-US" sz="1200" b="1" i="0" dirty="0" err="1">
                <a:solidFill>
                  <a:srgbClr val="0070C0"/>
                </a:solidFill>
                <a:effectLst/>
              </a:rPr>
              <a:t>thistuple</a:t>
            </a:r>
            <a:r>
              <a:rPr lang="en-US" sz="1200" b="1" i="0" dirty="0">
                <a:solidFill>
                  <a:srgbClr val="0070C0"/>
                </a:solidFill>
                <a:effectLst/>
              </a:rPr>
              <a:t>)</a:t>
            </a:r>
          </a:p>
          <a:p>
            <a:pPr>
              <a:spcBef>
                <a:spcPts val="600"/>
              </a:spcBef>
            </a:pPr>
            <a:r>
              <a:rPr lang="en-US" sz="1200" b="1" i="0" dirty="0">
                <a:solidFill>
                  <a:srgbClr val="0070C0"/>
                </a:solidFill>
                <a:effectLst/>
              </a:rPr>
              <a:t>print(</a:t>
            </a:r>
            <a:r>
              <a:rPr lang="en-US" sz="1200" b="1" i="0" dirty="0" err="1">
                <a:solidFill>
                  <a:srgbClr val="0070C0"/>
                </a:solidFill>
                <a:effectLst/>
              </a:rPr>
              <a:t>thislist</a:t>
            </a:r>
            <a:r>
              <a:rPr lang="en-US" sz="1200" b="1" i="0" dirty="0">
                <a:solidFill>
                  <a:srgbClr val="0070C0"/>
                </a:solidFill>
                <a:effectLst/>
              </a:rPr>
              <a:t>)</a:t>
            </a:r>
          </a:p>
        </p:txBody>
      </p:sp>
      <p:sp>
        <p:nvSpPr>
          <p:cNvPr id="10" name="TextBox 9">
            <a:extLst>
              <a:ext uri="{FF2B5EF4-FFF2-40B4-BE49-F238E27FC236}">
                <a16:creationId xmlns:a16="http://schemas.microsoft.com/office/drawing/2014/main" id="{1DC297E4-4369-CD4A-C4BC-31FEFAB89836}"/>
              </a:ext>
            </a:extLst>
          </p:cNvPr>
          <p:cNvSpPr txBox="1"/>
          <p:nvPr/>
        </p:nvSpPr>
        <p:spPr>
          <a:xfrm>
            <a:off x="244011" y="5174319"/>
            <a:ext cx="5016358" cy="1323439"/>
          </a:xfrm>
          <a:prstGeom prst="rect">
            <a:avLst/>
          </a:prstGeom>
          <a:noFill/>
        </p:spPr>
        <p:txBody>
          <a:bodyPr wrap="square">
            <a:spAutoFit/>
          </a:bodyPr>
          <a:lstStyle/>
          <a:p>
            <a:pPr>
              <a:spcBef>
                <a:spcPts val="600"/>
              </a:spcBef>
            </a:pPr>
            <a:r>
              <a:rPr lang="en-US" sz="1200" b="1" i="0" dirty="0">
                <a:effectLst/>
              </a:rPr>
              <a:t>Remove list items:</a:t>
            </a:r>
          </a:p>
          <a:p>
            <a:pPr>
              <a:spcBef>
                <a:spcPts val="600"/>
              </a:spcBef>
            </a:pPr>
            <a:r>
              <a:rPr lang="en-US" sz="1200" b="1" i="0" dirty="0">
                <a:solidFill>
                  <a:srgbClr val="0070C0"/>
                </a:solidFill>
                <a:effectLst/>
              </a:rPr>
              <a:t>#Clear the list content:</a:t>
            </a:r>
          </a:p>
          <a:p>
            <a:pPr>
              <a:spcBef>
                <a:spcPts val="600"/>
              </a:spcBef>
            </a:pPr>
            <a:r>
              <a:rPr lang="en-US" sz="1200" b="1" i="0" dirty="0" err="1">
                <a:solidFill>
                  <a:srgbClr val="0070C0"/>
                </a:solidFill>
                <a:effectLst/>
              </a:rPr>
              <a:t>thislist</a:t>
            </a:r>
            <a:r>
              <a:rPr lang="en-US" sz="1200" b="1" i="0" dirty="0">
                <a:solidFill>
                  <a:srgbClr val="0070C0"/>
                </a:solidFill>
                <a:effectLst/>
              </a:rPr>
              <a:t> = ["apple", "banana", "cherry"]</a:t>
            </a:r>
          </a:p>
          <a:p>
            <a:pPr>
              <a:spcBef>
                <a:spcPts val="600"/>
              </a:spcBef>
            </a:pPr>
            <a:r>
              <a:rPr lang="en-US" sz="1200" b="1" i="0" dirty="0" err="1">
                <a:solidFill>
                  <a:srgbClr val="0070C0"/>
                </a:solidFill>
                <a:effectLst/>
              </a:rPr>
              <a:t>thislist.clear</a:t>
            </a:r>
            <a:r>
              <a:rPr lang="en-US" sz="1200" b="1" i="0" dirty="0">
                <a:solidFill>
                  <a:srgbClr val="0070C0"/>
                </a:solidFill>
                <a:effectLst/>
              </a:rPr>
              <a:t>()</a:t>
            </a:r>
          </a:p>
          <a:p>
            <a:pPr>
              <a:spcBef>
                <a:spcPts val="600"/>
              </a:spcBef>
            </a:pPr>
            <a:r>
              <a:rPr lang="en-US" sz="1200" b="1" i="0" dirty="0">
                <a:solidFill>
                  <a:srgbClr val="0070C0"/>
                </a:solidFill>
                <a:effectLst/>
              </a:rPr>
              <a:t>print(</a:t>
            </a:r>
            <a:r>
              <a:rPr lang="en-US" sz="1200" b="1" i="0" dirty="0" err="1">
                <a:solidFill>
                  <a:srgbClr val="0070C0"/>
                </a:solidFill>
                <a:effectLst/>
              </a:rPr>
              <a:t>thislist</a:t>
            </a:r>
            <a:r>
              <a:rPr lang="en-US" sz="1200" b="1" i="0" dirty="0">
                <a:solidFill>
                  <a:srgbClr val="0070C0"/>
                </a:solidFill>
                <a:effectLst/>
              </a:rPr>
              <a:t>)</a:t>
            </a:r>
          </a:p>
        </p:txBody>
      </p:sp>
      <p:pic>
        <p:nvPicPr>
          <p:cNvPr id="12" name="Picture 11">
            <a:extLst>
              <a:ext uri="{FF2B5EF4-FFF2-40B4-BE49-F238E27FC236}">
                <a16:creationId xmlns:a16="http://schemas.microsoft.com/office/drawing/2014/main" id="{7A9ACB2A-0125-44B3-9023-CA73B45930AC}"/>
              </a:ext>
            </a:extLst>
          </p:cNvPr>
          <p:cNvPicPr>
            <a:picLocks noChangeAspect="1"/>
          </p:cNvPicPr>
          <p:nvPr/>
        </p:nvPicPr>
        <p:blipFill>
          <a:blip r:embed="rId2"/>
          <a:stretch>
            <a:fillRect/>
          </a:stretch>
        </p:blipFill>
        <p:spPr>
          <a:xfrm>
            <a:off x="5841242" y="1219152"/>
            <a:ext cx="5486400" cy="4924975"/>
          </a:xfrm>
          <a:prstGeom prst="rect">
            <a:avLst/>
          </a:prstGeom>
        </p:spPr>
      </p:pic>
    </p:spTree>
    <p:extLst>
      <p:ext uri="{BB962C8B-B14F-4D97-AF65-F5344CB8AC3E}">
        <p14:creationId xmlns:p14="http://schemas.microsoft.com/office/powerpoint/2010/main" val="3253008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lists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688238"/>
            <a:ext cx="5016358" cy="1061829"/>
          </a:xfrm>
          <a:prstGeom prst="rect">
            <a:avLst/>
          </a:prstGeom>
          <a:noFill/>
        </p:spPr>
        <p:txBody>
          <a:bodyPr wrap="square">
            <a:spAutoFit/>
          </a:bodyPr>
          <a:lstStyle/>
          <a:p>
            <a:pPr>
              <a:spcBef>
                <a:spcPts val="600"/>
              </a:spcBef>
            </a:pPr>
            <a:r>
              <a:rPr lang="en-US" sz="1200" b="1" i="0" dirty="0">
                <a:effectLst/>
              </a:rPr>
              <a:t>Loop lists:</a:t>
            </a:r>
          </a:p>
          <a:p>
            <a:pPr>
              <a:spcBef>
                <a:spcPts val="600"/>
              </a:spcBef>
            </a:pPr>
            <a:r>
              <a:rPr lang="en-US" sz="1200" b="1" i="0" dirty="0">
                <a:solidFill>
                  <a:srgbClr val="0070C0"/>
                </a:solidFill>
                <a:effectLst/>
              </a:rPr>
              <a:t>#A short hand for loop that will print all items in a list:</a:t>
            </a:r>
          </a:p>
          <a:p>
            <a:pPr>
              <a:spcBef>
                <a:spcPts val="600"/>
              </a:spcBef>
            </a:pPr>
            <a:r>
              <a:rPr lang="en-US" sz="1200" b="1" i="0" dirty="0" err="1">
                <a:solidFill>
                  <a:srgbClr val="0070C0"/>
                </a:solidFill>
                <a:effectLst/>
              </a:rPr>
              <a:t>thislist</a:t>
            </a:r>
            <a:r>
              <a:rPr lang="en-US" sz="1200" b="1" i="0" dirty="0">
                <a:solidFill>
                  <a:srgbClr val="0070C0"/>
                </a:solidFill>
                <a:effectLst/>
              </a:rPr>
              <a:t> = ["apple", "banana", "cherry"]</a:t>
            </a:r>
          </a:p>
          <a:p>
            <a:pPr>
              <a:spcBef>
                <a:spcPts val="600"/>
              </a:spcBef>
            </a:pPr>
            <a:r>
              <a:rPr lang="en-US" sz="1200" b="1" i="0" dirty="0">
                <a:solidFill>
                  <a:srgbClr val="0070C0"/>
                </a:solidFill>
                <a:effectLst/>
              </a:rPr>
              <a:t>[print(x) for x in </a:t>
            </a:r>
            <a:r>
              <a:rPr lang="en-US" sz="1200" b="1" i="0" dirty="0" err="1">
                <a:solidFill>
                  <a:srgbClr val="0070C0"/>
                </a:solidFill>
                <a:effectLst/>
              </a:rPr>
              <a:t>thislist</a:t>
            </a:r>
            <a:r>
              <a:rPr lang="en-US" sz="1200" b="1" i="0" dirty="0">
                <a:solidFill>
                  <a:srgbClr val="0070C0"/>
                </a:solidFill>
                <a:effectLst/>
              </a:rPr>
              <a:t>]</a:t>
            </a:r>
          </a:p>
        </p:txBody>
      </p:sp>
      <p:sp>
        <p:nvSpPr>
          <p:cNvPr id="8" name="TextBox 7">
            <a:extLst>
              <a:ext uri="{FF2B5EF4-FFF2-40B4-BE49-F238E27FC236}">
                <a16:creationId xmlns:a16="http://schemas.microsoft.com/office/drawing/2014/main" id="{E71ED820-48BE-519C-07C2-DEC92726DB24}"/>
              </a:ext>
            </a:extLst>
          </p:cNvPr>
          <p:cNvSpPr txBox="1"/>
          <p:nvPr/>
        </p:nvSpPr>
        <p:spPr>
          <a:xfrm>
            <a:off x="244011" y="1945291"/>
            <a:ext cx="5016358" cy="1846659"/>
          </a:xfrm>
          <a:prstGeom prst="rect">
            <a:avLst/>
          </a:prstGeom>
          <a:noFill/>
        </p:spPr>
        <p:txBody>
          <a:bodyPr wrap="square">
            <a:spAutoFit/>
          </a:bodyPr>
          <a:lstStyle/>
          <a:p>
            <a:pPr>
              <a:spcBef>
                <a:spcPts val="600"/>
              </a:spcBef>
            </a:pPr>
            <a:r>
              <a:rPr lang="en-US" sz="1200" b="1" i="0" dirty="0">
                <a:effectLst/>
              </a:rPr>
              <a:t>List comprehension:</a:t>
            </a:r>
          </a:p>
          <a:p>
            <a:pPr>
              <a:spcBef>
                <a:spcPts val="600"/>
              </a:spcBef>
            </a:pPr>
            <a:r>
              <a:rPr lang="en-US" sz="1200" b="1" i="0" dirty="0">
                <a:solidFill>
                  <a:srgbClr val="0070C0"/>
                </a:solidFill>
                <a:effectLst/>
              </a:rPr>
              <a:t>fruits = ["apple", "banana", "cherry", "kiwi", "mango"]</a:t>
            </a:r>
          </a:p>
          <a:p>
            <a:pPr>
              <a:spcBef>
                <a:spcPts val="600"/>
              </a:spcBef>
            </a:pPr>
            <a:r>
              <a:rPr lang="en-US" sz="1200" b="1" i="0" dirty="0" err="1">
                <a:solidFill>
                  <a:srgbClr val="0070C0"/>
                </a:solidFill>
                <a:effectLst/>
              </a:rPr>
              <a:t>newlist</a:t>
            </a:r>
            <a:r>
              <a:rPr lang="en-US" sz="1200" b="1" i="0" dirty="0">
                <a:solidFill>
                  <a:srgbClr val="0070C0"/>
                </a:solidFill>
                <a:effectLst/>
              </a:rPr>
              <a:t> = []</a:t>
            </a:r>
          </a:p>
          <a:p>
            <a:pPr>
              <a:spcBef>
                <a:spcPts val="600"/>
              </a:spcBef>
            </a:pPr>
            <a:r>
              <a:rPr lang="en-US" sz="1200" b="1" i="0" dirty="0">
                <a:solidFill>
                  <a:srgbClr val="0070C0"/>
                </a:solidFill>
                <a:effectLst/>
              </a:rPr>
              <a:t>for x in fruits:</a:t>
            </a:r>
          </a:p>
          <a:p>
            <a:pPr>
              <a:spcBef>
                <a:spcPts val="600"/>
              </a:spcBef>
            </a:pPr>
            <a:r>
              <a:rPr lang="en-US" sz="1200" b="1" i="0" dirty="0">
                <a:solidFill>
                  <a:srgbClr val="0070C0"/>
                </a:solidFill>
                <a:effectLst/>
              </a:rPr>
              <a:t>  if "a" in x:</a:t>
            </a:r>
          </a:p>
          <a:p>
            <a:pPr>
              <a:spcBef>
                <a:spcPts val="600"/>
              </a:spcBef>
            </a:pPr>
            <a:r>
              <a:rPr lang="en-US" sz="1200" b="1" i="0" dirty="0">
                <a:solidFill>
                  <a:srgbClr val="0070C0"/>
                </a:solidFill>
                <a:effectLst/>
              </a:rPr>
              <a:t>    </a:t>
            </a:r>
            <a:r>
              <a:rPr lang="en-US" sz="1200" b="1" i="0" dirty="0" err="1">
                <a:solidFill>
                  <a:srgbClr val="0070C0"/>
                </a:solidFill>
                <a:effectLst/>
              </a:rPr>
              <a:t>newlist.append</a:t>
            </a:r>
            <a:r>
              <a:rPr lang="en-US" sz="1200" b="1" i="0" dirty="0">
                <a:solidFill>
                  <a:srgbClr val="0070C0"/>
                </a:solidFill>
                <a:effectLst/>
              </a:rPr>
              <a:t>(x)</a:t>
            </a:r>
          </a:p>
          <a:p>
            <a:pPr>
              <a:spcBef>
                <a:spcPts val="600"/>
              </a:spcBef>
            </a:pPr>
            <a:r>
              <a:rPr lang="en-US" sz="1200" b="1" i="0" dirty="0">
                <a:solidFill>
                  <a:srgbClr val="0070C0"/>
                </a:solidFill>
                <a:effectLst/>
              </a:rPr>
              <a:t>print(</a:t>
            </a:r>
            <a:r>
              <a:rPr lang="en-US" sz="1200" b="1" i="0" dirty="0" err="1">
                <a:solidFill>
                  <a:srgbClr val="0070C0"/>
                </a:solidFill>
                <a:effectLst/>
              </a:rPr>
              <a:t>newlist</a:t>
            </a:r>
            <a:r>
              <a:rPr lang="en-US" sz="1200" b="1" i="0" dirty="0">
                <a:solidFill>
                  <a:srgbClr val="0070C0"/>
                </a:solidFill>
                <a:effectLst/>
              </a:rPr>
              <a:t>)</a:t>
            </a:r>
          </a:p>
        </p:txBody>
      </p:sp>
      <p:sp>
        <p:nvSpPr>
          <p:cNvPr id="9" name="TextBox 8">
            <a:extLst>
              <a:ext uri="{FF2B5EF4-FFF2-40B4-BE49-F238E27FC236}">
                <a16:creationId xmlns:a16="http://schemas.microsoft.com/office/drawing/2014/main" id="{199E2891-DBBA-FA68-D215-85F102502437}"/>
              </a:ext>
            </a:extLst>
          </p:cNvPr>
          <p:cNvSpPr txBox="1"/>
          <p:nvPr/>
        </p:nvSpPr>
        <p:spPr>
          <a:xfrm>
            <a:off x="244011" y="3791950"/>
            <a:ext cx="5016358" cy="1323439"/>
          </a:xfrm>
          <a:prstGeom prst="rect">
            <a:avLst/>
          </a:prstGeom>
          <a:noFill/>
        </p:spPr>
        <p:txBody>
          <a:bodyPr wrap="square">
            <a:spAutoFit/>
          </a:bodyPr>
          <a:lstStyle/>
          <a:p>
            <a:pPr>
              <a:spcBef>
                <a:spcPts val="600"/>
              </a:spcBef>
            </a:pPr>
            <a:r>
              <a:rPr lang="en-US" sz="1200" b="1" i="0" dirty="0">
                <a:effectLst/>
              </a:rPr>
              <a:t>Sort list:</a:t>
            </a:r>
          </a:p>
          <a:p>
            <a:pPr>
              <a:spcBef>
                <a:spcPts val="600"/>
              </a:spcBef>
            </a:pPr>
            <a:r>
              <a:rPr lang="en-US" sz="1200" b="1" i="0" dirty="0">
                <a:solidFill>
                  <a:srgbClr val="0070C0"/>
                </a:solidFill>
                <a:effectLst/>
              </a:rPr>
              <a:t>#Reverse the order of the list items:</a:t>
            </a:r>
          </a:p>
          <a:p>
            <a:pPr>
              <a:spcBef>
                <a:spcPts val="600"/>
              </a:spcBef>
            </a:pPr>
            <a:r>
              <a:rPr lang="en-US" sz="1200" b="1" i="0" dirty="0" err="1">
                <a:solidFill>
                  <a:srgbClr val="0070C0"/>
                </a:solidFill>
                <a:effectLst/>
              </a:rPr>
              <a:t>thislist</a:t>
            </a:r>
            <a:r>
              <a:rPr lang="en-US" sz="1200" b="1" i="0" dirty="0">
                <a:solidFill>
                  <a:srgbClr val="0070C0"/>
                </a:solidFill>
                <a:effectLst/>
              </a:rPr>
              <a:t> = ["banana", "Orange", "Kiwi", "cherry"]</a:t>
            </a:r>
          </a:p>
          <a:p>
            <a:pPr>
              <a:spcBef>
                <a:spcPts val="600"/>
              </a:spcBef>
            </a:pPr>
            <a:r>
              <a:rPr lang="en-US" sz="1200" b="1" i="0" dirty="0" err="1">
                <a:solidFill>
                  <a:srgbClr val="0070C0"/>
                </a:solidFill>
                <a:effectLst/>
              </a:rPr>
              <a:t>thislist.reverse</a:t>
            </a:r>
            <a:r>
              <a:rPr lang="en-US" sz="1200" b="1" i="0" dirty="0">
                <a:solidFill>
                  <a:srgbClr val="0070C0"/>
                </a:solidFill>
                <a:effectLst/>
              </a:rPr>
              <a:t>()</a:t>
            </a:r>
          </a:p>
          <a:p>
            <a:pPr>
              <a:spcBef>
                <a:spcPts val="600"/>
              </a:spcBef>
            </a:pPr>
            <a:r>
              <a:rPr lang="en-US" sz="1200" b="1" i="0" dirty="0">
                <a:solidFill>
                  <a:srgbClr val="0070C0"/>
                </a:solidFill>
                <a:effectLst/>
              </a:rPr>
              <a:t>print(</a:t>
            </a:r>
            <a:r>
              <a:rPr lang="en-US" sz="1200" b="1" i="0" dirty="0" err="1">
                <a:solidFill>
                  <a:srgbClr val="0070C0"/>
                </a:solidFill>
                <a:effectLst/>
              </a:rPr>
              <a:t>thislist</a:t>
            </a:r>
            <a:r>
              <a:rPr lang="en-US" sz="1200" b="1" i="0" dirty="0">
                <a:solidFill>
                  <a:srgbClr val="0070C0"/>
                </a:solidFill>
                <a:effectLst/>
              </a:rPr>
              <a:t>)</a:t>
            </a:r>
          </a:p>
        </p:txBody>
      </p:sp>
      <p:sp>
        <p:nvSpPr>
          <p:cNvPr id="10" name="TextBox 9">
            <a:extLst>
              <a:ext uri="{FF2B5EF4-FFF2-40B4-BE49-F238E27FC236}">
                <a16:creationId xmlns:a16="http://schemas.microsoft.com/office/drawing/2014/main" id="{1DC297E4-4369-CD4A-C4BC-31FEFAB89836}"/>
              </a:ext>
            </a:extLst>
          </p:cNvPr>
          <p:cNvSpPr txBox="1"/>
          <p:nvPr/>
        </p:nvSpPr>
        <p:spPr>
          <a:xfrm>
            <a:off x="244011" y="5281657"/>
            <a:ext cx="5016358" cy="1323439"/>
          </a:xfrm>
          <a:prstGeom prst="rect">
            <a:avLst/>
          </a:prstGeom>
          <a:noFill/>
        </p:spPr>
        <p:txBody>
          <a:bodyPr wrap="square">
            <a:spAutoFit/>
          </a:bodyPr>
          <a:lstStyle/>
          <a:p>
            <a:pPr>
              <a:spcBef>
                <a:spcPts val="600"/>
              </a:spcBef>
            </a:pPr>
            <a:r>
              <a:rPr lang="en-US" sz="1200" b="1" i="0" dirty="0">
                <a:effectLst/>
              </a:rPr>
              <a:t>Copy list:</a:t>
            </a:r>
          </a:p>
          <a:p>
            <a:pPr>
              <a:spcBef>
                <a:spcPts val="600"/>
              </a:spcBef>
            </a:pPr>
            <a:r>
              <a:rPr lang="en-US" sz="1200" b="1" i="0" dirty="0">
                <a:solidFill>
                  <a:srgbClr val="0070C0"/>
                </a:solidFill>
                <a:effectLst/>
              </a:rPr>
              <a:t>#Make a copy of a list with the list() method:</a:t>
            </a:r>
          </a:p>
          <a:p>
            <a:pPr>
              <a:spcBef>
                <a:spcPts val="600"/>
              </a:spcBef>
            </a:pPr>
            <a:r>
              <a:rPr lang="en-US" sz="1200" b="1" i="0" dirty="0" err="1">
                <a:solidFill>
                  <a:srgbClr val="0070C0"/>
                </a:solidFill>
                <a:effectLst/>
              </a:rPr>
              <a:t>thislist</a:t>
            </a:r>
            <a:r>
              <a:rPr lang="en-US" sz="1200" b="1" i="0" dirty="0">
                <a:solidFill>
                  <a:srgbClr val="0070C0"/>
                </a:solidFill>
                <a:effectLst/>
              </a:rPr>
              <a:t> = ["apple", "banana", "cherry"]</a:t>
            </a:r>
          </a:p>
          <a:p>
            <a:pPr>
              <a:spcBef>
                <a:spcPts val="600"/>
              </a:spcBef>
            </a:pPr>
            <a:r>
              <a:rPr lang="en-US" sz="1200" b="1" i="0" dirty="0" err="1">
                <a:solidFill>
                  <a:srgbClr val="0070C0"/>
                </a:solidFill>
                <a:effectLst/>
              </a:rPr>
              <a:t>mylist</a:t>
            </a:r>
            <a:r>
              <a:rPr lang="en-US" sz="1200" b="1" i="0" dirty="0">
                <a:solidFill>
                  <a:srgbClr val="0070C0"/>
                </a:solidFill>
                <a:effectLst/>
              </a:rPr>
              <a:t> = list(</a:t>
            </a:r>
            <a:r>
              <a:rPr lang="en-US" sz="1200" b="1" i="0" dirty="0" err="1">
                <a:solidFill>
                  <a:srgbClr val="0070C0"/>
                </a:solidFill>
                <a:effectLst/>
              </a:rPr>
              <a:t>thislist</a:t>
            </a:r>
            <a:r>
              <a:rPr lang="en-US" sz="1200" b="1" i="0" dirty="0">
                <a:solidFill>
                  <a:srgbClr val="0070C0"/>
                </a:solidFill>
                <a:effectLst/>
              </a:rPr>
              <a:t>)</a:t>
            </a:r>
          </a:p>
          <a:p>
            <a:pPr>
              <a:spcBef>
                <a:spcPts val="600"/>
              </a:spcBef>
            </a:pPr>
            <a:r>
              <a:rPr lang="en-US" sz="1200" b="1" i="0" dirty="0">
                <a:solidFill>
                  <a:srgbClr val="0070C0"/>
                </a:solidFill>
                <a:effectLst/>
              </a:rPr>
              <a:t>print(</a:t>
            </a:r>
            <a:r>
              <a:rPr lang="en-US" sz="1200" b="1" i="0" dirty="0" err="1">
                <a:solidFill>
                  <a:srgbClr val="0070C0"/>
                </a:solidFill>
                <a:effectLst/>
              </a:rPr>
              <a:t>mylist</a:t>
            </a:r>
            <a:r>
              <a:rPr lang="en-US" sz="1200" b="1" i="0" dirty="0">
                <a:solidFill>
                  <a:srgbClr val="0070C0"/>
                </a:solidFill>
                <a:effectLst/>
              </a:rPr>
              <a:t>)</a:t>
            </a:r>
          </a:p>
        </p:txBody>
      </p:sp>
      <p:pic>
        <p:nvPicPr>
          <p:cNvPr id="3" name="Picture 2">
            <a:extLst>
              <a:ext uri="{FF2B5EF4-FFF2-40B4-BE49-F238E27FC236}">
                <a16:creationId xmlns:a16="http://schemas.microsoft.com/office/drawing/2014/main" id="{02B1EC41-4393-09A1-09CA-778958CE4893}"/>
              </a:ext>
            </a:extLst>
          </p:cNvPr>
          <p:cNvPicPr>
            <a:picLocks noChangeAspect="1"/>
          </p:cNvPicPr>
          <p:nvPr/>
        </p:nvPicPr>
        <p:blipFill>
          <a:blip r:embed="rId2"/>
          <a:stretch>
            <a:fillRect/>
          </a:stretch>
        </p:blipFill>
        <p:spPr>
          <a:xfrm>
            <a:off x="4538609" y="653014"/>
            <a:ext cx="5486400" cy="6121305"/>
          </a:xfrm>
          <a:prstGeom prst="rect">
            <a:avLst/>
          </a:prstGeom>
        </p:spPr>
      </p:pic>
    </p:spTree>
    <p:extLst>
      <p:ext uri="{BB962C8B-B14F-4D97-AF65-F5344CB8AC3E}">
        <p14:creationId xmlns:p14="http://schemas.microsoft.com/office/powerpoint/2010/main" val="2596324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Tuples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903995"/>
            <a:ext cx="5016358" cy="984885"/>
          </a:xfrm>
          <a:prstGeom prst="rect">
            <a:avLst/>
          </a:prstGeom>
          <a:noFill/>
        </p:spPr>
        <p:txBody>
          <a:bodyPr wrap="square">
            <a:spAutoFit/>
          </a:bodyPr>
          <a:lstStyle/>
          <a:p>
            <a:pPr>
              <a:spcBef>
                <a:spcPts val="600"/>
              </a:spcBef>
            </a:pPr>
            <a:r>
              <a:rPr lang="en-US" sz="1200" b="1" i="0" dirty="0">
                <a:solidFill>
                  <a:srgbClr val="0070C0"/>
                </a:solidFill>
                <a:effectLst/>
              </a:rPr>
              <a:t>#Using the tuple() method to make a tuple:</a:t>
            </a:r>
          </a:p>
          <a:p>
            <a:pPr>
              <a:spcBef>
                <a:spcPts val="600"/>
              </a:spcBef>
            </a:pPr>
            <a:r>
              <a:rPr lang="en-US" sz="1200" b="1" i="0" dirty="0" err="1">
                <a:solidFill>
                  <a:srgbClr val="0070C0"/>
                </a:solidFill>
                <a:effectLst/>
              </a:rPr>
              <a:t>thistuple</a:t>
            </a:r>
            <a:r>
              <a:rPr lang="en-US" sz="1200" b="1" i="0" dirty="0">
                <a:solidFill>
                  <a:srgbClr val="0070C0"/>
                </a:solidFill>
                <a:effectLst/>
              </a:rPr>
              <a:t> = tuple(("apple", "banana", "cherry")) # note the double round-brackets</a:t>
            </a:r>
          </a:p>
          <a:p>
            <a:pPr>
              <a:spcBef>
                <a:spcPts val="600"/>
              </a:spcBef>
            </a:pPr>
            <a:r>
              <a:rPr lang="en-US" sz="1200" b="1" i="0" dirty="0">
                <a:solidFill>
                  <a:srgbClr val="0070C0"/>
                </a:solidFill>
                <a:effectLst/>
              </a:rPr>
              <a:t>print(</a:t>
            </a:r>
            <a:r>
              <a:rPr lang="en-US" sz="1200" b="1" i="0" dirty="0" err="1">
                <a:solidFill>
                  <a:srgbClr val="0070C0"/>
                </a:solidFill>
                <a:effectLst/>
              </a:rPr>
              <a:t>thistuple</a:t>
            </a:r>
            <a:r>
              <a:rPr lang="en-US" sz="1200" b="1" i="0" dirty="0">
                <a:solidFill>
                  <a:srgbClr val="0070C0"/>
                </a:solidFill>
                <a:effectLst/>
              </a:rPr>
              <a:t>)</a:t>
            </a:r>
          </a:p>
        </p:txBody>
      </p:sp>
      <p:pic>
        <p:nvPicPr>
          <p:cNvPr id="5" name="Picture 4">
            <a:extLst>
              <a:ext uri="{FF2B5EF4-FFF2-40B4-BE49-F238E27FC236}">
                <a16:creationId xmlns:a16="http://schemas.microsoft.com/office/drawing/2014/main" id="{013660B1-D29E-046B-C11A-6054078C15FC}"/>
              </a:ext>
            </a:extLst>
          </p:cNvPr>
          <p:cNvPicPr>
            <a:picLocks noChangeAspect="1"/>
          </p:cNvPicPr>
          <p:nvPr/>
        </p:nvPicPr>
        <p:blipFill>
          <a:blip r:embed="rId2"/>
          <a:stretch>
            <a:fillRect/>
          </a:stretch>
        </p:blipFill>
        <p:spPr>
          <a:xfrm>
            <a:off x="5484098" y="830440"/>
            <a:ext cx="6400800" cy="872059"/>
          </a:xfrm>
          <a:prstGeom prst="rect">
            <a:avLst/>
          </a:prstGeom>
        </p:spPr>
      </p:pic>
      <p:pic>
        <p:nvPicPr>
          <p:cNvPr id="7" name="Picture 6">
            <a:extLst>
              <a:ext uri="{FF2B5EF4-FFF2-40B4-BE49-F238E27FC236}">
                <a16:creationId xmlns:a16="http://schemas.microsoft.com/office/drawing/2014/main" id="{729C5FC1-56C9-4635-B580-0E44DB48287E}"/>
              </a:ext>
            </a:extLst>
          </p:cNvPr>
          <p:cNvPicPr>
            <a:picLocks noChangeAspect="1"/>
          </p:cNvPicPr>
          <p:nvPr/>
        </p:nvPicPr>
        <p:blipFill>
          <a:blip r:embed="rId3"/>
          <a:stretch>
            <a:fillRect/>
          </a:stretch>
        </p:blipFill>
        <p:spPr>
          <a:xfrm>
            <a:off x="5484098" y="1995808"/>
            <a:ext cx="4657725" cy="523875"/>
          </a:xfrm>
          <a:prstGeom prst="rect">
            <a:avLst/>
          </a:prstGeom>
        </p:spPr>
      </p:pic>
    </p:spTree>
    <p:extLst>
      <p:ext uri="{BB962C8B-B14F-4D97-AF65-F5344CB8AC3E}">
        <p14:creationId xmlns:p14="http://schemas.microsoft.com/office/powerpoint/2010/main" val="3123966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Getting Started with Python in VS Code</a:t>
            </a:r>
          </a:p>
        </p:txBody>
      </p:sp>
      <p:sp>
        <p:nvSpPr>
          <p:cNvPr id="3" name="TextBox 2">
            <a:extLst>
              <a:ext uri="{FF2B5EF4-FFF2-40B4-BE49-F238E27FC236}">
                <a16:creationId xmlns:a16="http://schemas.microsoft.com/office/drawing/2014/main" id="{23C645E5-2D60-3A34-FA3B-E4E4CE527B7F}"/>
              </a:ext>
            </a:extLst>
          </p:cNvPr>
          <p:cNvSpPr txBox="1"/>
          <p:nvPr/>
        </p:nvSpPr>
        <p:spPr>
          <a:xfrm>
            <a:off x="244011" y="894523"/>
            <a:ext cx="6097712" cy="1384995"/>
          </a:xfrm>
          <a:prstGeom prst="rect">
            <a:avLst/>
          </a:prstGeom>
          <a:noFill/>
        </p:spPr>
        <p:txBody>
          <a:bodyPr wrap="square">
            <a:spAutoFit/>
          </a:bodyPr>
          <a:lstStyle/>
          <a:p>
            <a:r>
              <a:rPr lang="en-US" sz="1200" b="0" i="0" dirty="0">
                <a:solidFill>
                  <a:srgbClr val="242424"/>
                </a:solidFill>
                <a:effectLst/>
                <a:latin typeface="Segoe UI" panose="020B0502040204020203" pitchFamily="34" charset="0"/>
              </a:rPr>
              <a:t>To verify that you've installed Python successfully on your machine, run one of the following commands:</a:t>
            </a:r>
          </a:p>
          <a:p>
            <a:r>
              <a:rPr lang="en-US" sz="1200" b="0" i="0" dirty="0">
                <a:solidFill>
                  <a:srgbClr val="242424"/>
                </a:solidFill>
                <a:effectLst/>
                <a:latin typeface="Segoe UI" panose="020B0502040204020203" pitchFamily="34" charset="0"/>
              </a:rPr>
              <a:t>Windows: </a:t>
            </a:r>
          </a:p>
          <a:p>
            <a:pPr marL="342900" indent="-342900">
              <a:buFont typeface="+mj-lt"/>
              <a:buAutoNum type="arabicPeriod"/>
            </a:pPr>
            <a:r>
              <a:rPr lang="en-US" sz="1200" b="0" i="0" dirty="0">
                <a:solidFill>
                  <a:srgbClr val="242424"/>
                </a:solidFill>
                <a:effectLst/>
                <a:latin typeface="Segoe UI" panose="020B0502040204020203" pitchFamily="34" charset="0"/>
              </a:rPr>
              <a:t>open a Python interpreter</a:t>
            </a:r>
          </a:p>
          <a:p>
            <a:pPr marL="342900" indent="-342900">
              <a:buFont typeface="+mj-lt"/>
              <a:buAutoNum type="arabicPeriod"/>
            </a:pPr>
            <a:r>
              <a:rPr lang="en-US" sz="1200" dirty="0">
                <a:solidFill>
                  <a:srgbClr val="242424"/>
                </a:solidFill>
                <a:latin typeface="Segoe UI" panose="020B0502040204020203" pitchFamily="34" charset="0"/>
              </a:rPr>
              <a:t>R</a:t>
            </a:r>
            <a:r>
              <a:rPr lang="en-US" sz="1200" b="0" i="0" dirty="0">
                <a:solidFill>
                  <a:srgbClr val="242424"/>
                </a:solidFill>
                <a:effectLst/>
                <a:latin typeface="Segoe UI" panose="020B0502040204020203" pitchFamily="34" charset="0"/>
              </a:rPr>
              <a:t>un the following command:</a:t>
            </a:r>
          </a:p>
          <a:p>
            <a:pPr marL="800100" lvl="1" indent="-342900">
              <a:buFont typeface="Arial" panose="020B0604020202020204" pitchFamily="34" charset="0"/>
              <a:buChar char="•"/>
            </a:pPr>
            <a:r>
              <a:rPr kumimoji="0" lang="en-US" altLang="en-US" sz="1200" b="0" i="0" u="none" strike="noStrike" cap="none" normalizeH="0" baseline="0" dirty="0">
                <a:ln>
                  <a:noFill/>
                </a:ln>
                <a:solidFill>
                  <a:srgbClr val="0C0D0E"/>
                </a:solidFill>
                <a:effectLst/>
                <a:latin typeface="inherit"/>
              </a:rPr>
              <a:t>print("Hello world!")</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a:p>
            <a:endParaRPr lang="en-US" sz="1200" dirty="0"/>
          </a:p>
        </p:txBody>
      </p:sp>
      <p:pic>
        <p:nvPicPr>
          <p:cNvPr id="10" name="Picture 9">
            <a:extLst>
              <a:ext uri="{FF2B5EF4-FFF2-40B4-BE49-F238E27FC236}">
                <a16:creationId xmlns:a16="http://schemas.microsoft.com/office/drawing/2014/main" id="{A6F11A8B-6E11-AD15-17BF-97C9ED6B69A1}"/>
              </a:ext>
            </a:extLst>
          </p:cNvPr>
          <p:cNvPicPr>
            <a:picLocks noChangeAspect="1"/>
          </p:cNvPicPr>
          <p:nvPr/>
        </p:nvPicPr>
        <p:blipFill>
          <a:blip r:embed="rId2"/>
          <a:stretch>
            <a:fillRect/>
          </a:stretch>
        </p:blipFill>
        <p:spPr>
          <a:xfrm>
            <a:off x="7422115" y="750013"/>
            <a:ext cx="3676650" cy="2495550"/>
          </a:xfrm>
          <a:prstGeom prst="rect">
            <a:avLst/>
          </a:prstGeom>
        </p:spPr>
      </p:pic>
      <p:pic>
        <p:nvPicPr>
          <p:cNvPr id="15" name="Picture 14">
            <a:extLst>
              <a:ext uri="{FF2B5EF4-FFF2-40B4-BE49-F238E27FC236}">
                <a16:creationId xmlns:a16="http://schemas.microsoft.com/office/drawing/2014/main" id="{28698C38-62F7-D286-812D-25E0A19966AE}"/>
              </a:ext>
            </a:extLst>
          </p:cNvPr>
          <p:cNvPicPr>
            <a:picLocks noChangeAspect="1"/>
          </p:cNvPicPr>
          <p:nvPr/>
        </p:nvPicPr>
        <p:blipFill>
          <a:blip r:embed="rId3"/>
          <a:stretch>
            <a:fillRect/>
          </a:stretch>
        </p:blipFill>
        <p:spPr>
          <a:xfrm>
            <a:off x="6954160" y="3476305"/>
            <a:ext cx="4448175" cy="990600"/>
          </a:xfrm>
          <a:prstGeom prst="rect">
            <a:avLst/>
          </a:prstGeom>
        </p:spPr>
      </p:pic>
      <p:sp>
        <p:nvSpPr>
          <p:cNvPr id="18" name="Arrow: Down 17">
            <a:extLst>
              <a:ext uri="{FF2B5EF4-FFF2-40B4-BE49-F238E27FC236}">
                <a16:creationId xmlns:a16="http://schemas.microsoft.com/office/drawing/2014/main" id="{05A3E8D8-69CE-12D3-7FC5-0E368B2E20CE}"/>
              </a:ext>
            </a:extLst>
          </p:cNvPr>
          <p:cNvSpPr/>
          <p:nvPr/>
        </p:nvSpPr>
        <p:spPr>
          <a:xfrm>
            <a:off x="9082372" y="3154680"/>
            <a:ext cx="274320" cy="274320"/>
          </a:xfrm>
          <a:prstGeom prst="downArrow">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9403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sets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903995"/>
            <a:ext cx="5016358" cy="984885"/>
          </a:xfrm>
          <a:prstGeom prst="rect">
            <a:avLst/>
          </a:prstGeom>
          <a:noFill/>
        </p:spPr>
        <p:txBody>
          <a:bodyPr wrap="square">
            <a:spAutoFit/>
          </a:bodyPr>
          <a:lstStyle/>
          <a:p>
            <a:pPr>
              <a:spcBef>
                <a:spcPts val="600"/>
              </a:spcBef>
            </a:pPr>
            <a:r>
              <a:rPr lang="en-US" sz="1200" b="1" i="0" dirty="0">
                <a:solidFill>
                  <a:srgbClr val="0070C0"/>
                </a:solidFill>
                <a:effectLst/>
              </a:rPr>
              <a:t>#Using the set() constructor to make a set:</a:t>
            </a:r>
          </a:p>
          <a:p>
            <a:pPr>
              <a:spcBef>
                <a:spcPts val="600"/>
              </a:spcBef>
            </a:pPr>
            <a:r>
              <a:rPr lang="en-US" sz="1200" b="1" i="0" dirty="0" err="1">
                <a:solidFill>
                  <a:srgbClr val="0070C0"/>
                </a:solidFill>
                <a:effectLst/>
              </a:rPr>
              <a:t>thisset</a:t>
            </a:r>
            <a:r>
              <a:rPr lang="en-US" sz="1200" b="1" i="0" dirty="0">
                <a:solidFill>
                  <a:srgbClr val="0070C0"/>
                </a:solidFill>
                <a:effectLst/>
              </a:rPr>
              <a:t> = set(("apple", "banana", "cherry")) # note the double round-brackets</a:t>
            </a:r>
          </a:p>
          <a:p>
            <a:pPr>
              <a:spcBef>
                <a:spcPts val="600"/>
              </a:spcBef>
            </a:pPr>
            <a:r>
              <a:rPr lang="en-US" sz="1200" b="1" i="0" dirty="0">
                <a:solidFill>
                  <a:srgbClr val="0070C0"/>
                </a:solidFill>
                <a:effectLst/>
              </a:rPr>
              <a:t>print(</a:t>
            </a:r>
            <a:r>
              <a:rPr lang="en-US" sz="1200" b="1" i="0" dirty="0" err="1">
                <a:solidFill>
                  <a:srgbClr val="0070C0"/>
                </a:solidFill>
                <a:effectLst/>
              </a:rPr>
              <a:t>thisset</a:t>
            </a:r>
            <a:r>
              <a:rPr lang="en-US" sz="1200" b="1" i="0" dirty="0">
                <a:solidFill>
                  <a:srgbClr val="0070C0"/>
                </a:solidFill>
                <a:effectLst/>
              </a:rPr>
              <a:t>)</a:t>
            </a:r>
          </a:p>
        </p:txBody>
      </p:sp>
      <p:pic>
        <p:nvPicPr>
          <p:cNvPr id="3" name="Picture 2">
            <a:extLst>
              <a:ext uri="{FF2B5EF4-FFF2-40B4-BE49-F238E27FC236}">
                <a16:creationId xmlns:a16="http://schemas.microsoft.com/office/drawing/2014/main" id="{EF1A32BA-8AAF-4E97-E94B-447A8F124E0F}"/>
              </a:ext>
            </a:extLst>
          </p:cNvPr>
          <p:cNvPicPr>
            <a:picLocks noChangeAspect="1"/>
          </p:cNvPicPr>
          <p:nvPr/>
        </p:nvPicPr>
        <p:blipFill>
          <a:blip r:embed="rId2"/>
          <a:stretch>
            <a:fillRect/>
          </a:stretch>
        </p:blipFill>
        <p:spPr>
          <a:xfrm>
            <a:off x="5547189" y="903995"/>
            <a:ext cx="6400800" cy="848369"/>
          </a:xfrm>
          <a:prstGeom prst="rect">
            <a:avLst/>
          </a:prstGeom>
        </p:spPr>
      </p:pic>
      <p:pic>
        <p:nvPicPr>
          <p:cNvPr id="8" name="Picture 7">
            <a:extLst>
              <a:ext uri="{FF2B5EF4-FFF2-40B4-BE49-F238E27FC236}">
                <a16:creationId xmlns:a16="http://schemas.microsoft.com/office/drawing/2014/main" id="{84BC6E54-76DC-4EFC-7B17-60D3E3F589BB}"/>
              </a:ext>
            </a:extLst>
          </p:cNvPr>
          <p:cNvPicPr>
            <a:picLocks noChangeAspect="1"/>
          </p:cNvPicPr>
          <p:nvPr/>
        </p:nvPicPr>
        <p:blipFill>
          <a:blip r:embed="rId3"/>
          <a:stretch>
            <a:fillRect/>
          </a:stretch>
        </p:blipFill>
        <p:spPr>
          <a:xfrm>
            <a:off x="5547189" y="2230348"/>
            <a:ext cx="4962525" cy="609600"/>
          </a:xfrm>
          <a:prstGeom prst="rect">
            <a:avLst/>
          </a:prstGeom>
        </p:spPr>
      </p:pic>
    </p:spTree>
    <p:extLst>
      <p:ext uri="{BB962C8B-B14F-4D97-AF65-F5344CB8AC3E}">
        <p14:creationId xmlns:p14="http://schemas.microsoft.com/office/powerpoint/2010/main" val="2644744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Binary type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903995"/>
            <a:ext cx="5016358" cy="5539978"/>
          </a:xfrm>
          <a:prstGeom prst="rect">
            <a:avLst/>
          </a:prstGeom>
          <a:noFill/>
        </p:spPr>
        <p:txBody>
          <a:bodyPr wrap="square">
            <a:spAutoFit/>
          </a:bodyPr>
          <a:lstStyle/>
          <a:p>
            <a:pPr>
              <a:spcBef>
                <a:spcPts val="600"/>
              </a:spcBef>
            </a:pPr>
            <a:r>
              <a:rPr lang="en-US" sz="1200" i="0" dirty="0">
                <a:solidFill>
                  <a:srgbClr val="0070C0"/>
                </a:solidFill>
                <a:effectLst/>
              </a:rPr>
              <a:t># In Python, the bytes type is used to represent binary data. It is a sequence of bytes, and each byte is represented as an integer in the range from 0 to 255. The bytes type is immutable, meaning its value cannot be changed after creation.</a:t>
            </a:r>
          </a:p>
          <a:p>
            <a:pPr>
              <a:spcBef>
                <a:spcPts val="600"/>
              </a:spcBef>
            </a:pPr>
            <a:r>
              <a:rPr lang="en-US" sz="1200" i="0" dirty="0">
                <a:solidFill>
                  <a:srgbClr val="0070C0"/>
                </a:solidFill>
                <a:effectLst/>
              </a:rPr>
              <a:t># Here's an example to illustrate the bytes type in Python:</a:t>
            </a:r>
          </a:p>
          <a:p>
            <a:pPr>
              <a:spcBef>
                <a:spcPts val="600"/>
              </a:spcBef>
            </a:pPr>
            <a:r>
              <a:rPr lang="en-US" sz="1200" i="0" dirty="0">
                <a:solidFill>
                  <a:srgbClr val="0070C0"/>
                </a:solidFill>
                <a:effectLst/>
              </a:rPr>
              <a:t># Creating a bytes object from a sequence of integers</a:t>
            </a:r>
          </a:p>
          <a:p>
            <a:pPr>
              <a:spcBef>
                <a:spcPts val="600"/>
              </a:spcBef>
            </a:pPr>
            <a:r>
              <a:rPr lang="en-US" sz="1200" i="0" dirty="0" err="1">
                <a:solidFill>
                  <a:srgbClr val="0070C0"/>
                </a:solidFill>
                <a:effectLst/>
              </a:rPr>
              <a:t>binary_data</a:t>
            </a:r>
            <a:r>
              <a:rPr lang="en-US" sz="1200" i="0" dirty="0">
                <a:solidFill>
                  <a:srgbClr val="0070C0"/>
                </a:solidFill>
                <a:effectLst/>
              </a:rPr>
              <a:t> = bytes([65, 66, 67, 68, 69])</a:t>
            </a:r>
          </a:p>
          <a:p>
            <a:pPr>
              <a:spcBef>
                <a:spcPts val="600"/>
              </a:spcBef>
            </a:pPr>
            <a:r>
              <a:rPr lang="en-US" sz="1200" i="0" dirty="0">
                <a:solidFill>
                  <a:srgbClr val="0070C0"/>
                </a:solidFill>
                <a:effectLst/>
              </a:rPr>
              <a:t>print("Binary Data:", </a:t>
            </a:r>
            <a:r>
              <a:rPr lang="en-US" sz="1200" i="0" dirty="0" err="1">
                <a:solidFill>
                  <a:srgbClr val="0070C0"/>
                </a:solidFill>
                <a:effectLst/>
              </a:rPr>
              <a:t>binary_data</a:t>
            </a:r>
            <a:r>
              <a:rPr lang="en-US" sz="1200" i="0" dirty="0">
                <a:solidFill>
                  <a:srgbClr val="0070C0"/>
                </a:solidFill>
                <a:effectLst/>
              </a:rPr>
              <a:t>)</a:t>
            </a:r>
          </a:p>
          <a:p>
            <a:pPr>
              <a:spcBef>
                <a:spcPts val="600"/>
              </a:spcBef>
            </a:pPr>
            <a:r>
              <a:rPr lang="en-US" sz="1200" i="0" dirty="0">
                <a:solidFill>
                  <a:srgbClr val="0070C0"/>
                </a:solidFill>
                <a:effectLst/>
              </a:rPr>
              <a:t># Converting a string to bytes using encode()</a:t>
            </a:r>
          </a:p>
          <a:p>
            <a:pPr>
              <a:spcBef>
                <a:spcPts val="600"/>
              </a:spcBef>
            </a:pPr>
            <a:r>
              <a:rPr lang="en-US" sz="1200" i="0" dirty="0" err="1">
                <a:solidFill>
                  <a:srgbClr val="0070C0"/>
                </a:solidFill>
                <a:effectLst/>
              </a:rPr>
              <a:t>string_data</a:t>
            </a:r>
            <a:r>
              <a:rPr lang="en-US" sz="1200" i="0" dirty="0">
                <a:solidFill>
                  <a:srgbClr val="0070C0"/>
                </a:solidFill>
                <a:effectLst/>
              </a:rPr>
              <a:t> = "Hello, Binary!"</a:t>
            </a:r>
          </a:p>
          <a:p>
            <a:pPr>
              <a:spcBef>
                <a:spcPts val="600"/>
              </a:spcBef>
            </a:pPr>
            <a:r>
              <a:rPr lang="en-US" sz="1200" i="0" dirty="0" err="1">
                <a:solidFill>
                  <a:srgbClr val="0070C0"/>
                </a:solidFill>
                <a:effectLst/>
              </a:rPr>
              <a:t>binary_string</a:t>
            </a:r>
            <a:r>
              <a:rPr lang="en-US" sz="1200" i="0" dirty="0">
                <a:solidFill>
                  <a:srgbClr val="0070C0"/>
                </a:solidFill>
                <a:effectLst/>
              </a:rPr>
              <a:t> = </a:t>
            </a:r>
            <a:r>
              <a:rPr lang="en-US" sz="1200" i="0" dirty="0" err="1">
                <a:solidFill>
                  <a:srgbClr val="0070C0"/>
                </a:solidFill>
                <a:effectLst/>
              </a:rPr>
              <a:t>string_data.encode</a:t>
            </a:r>
            <a:r>
              <a:rPr lang="en-US" sz="1200" i="0" dirty="0">
                <a:solidFill>
                  <a:srgbClr val="0070C0"/>
                </a:solidFill>
                <a:effectLst/>
              </a:rPr>
              <a:t>('utf-8')</a:t>
            </a:r>
          </a:p>
          <a:p>
            <a:pPr>
              <a:spcBef>
                <a:spcPts val="600"/>
              </a:spcBef>
            </a:pPr>
            <a:r>
              <a:rPr lang="en-US" sz="1200" i="0" dirty="0">
                <a:solidFill>
                  <a:srgbClr val="0070C0"/>
                </a:solidFill>
                <a:effectLst/>
              </a:rPr>
              <a:t>print("Binary String:", </a:t>
            </a:r>
            <a:r>
              <a:rPr lang="en-US" sz="1200" i="0" dirty="0" err="1">
                <a:solidFill>
                  <a:srgbClr val="0070C0"/>
                </a:solidFill>
                <a:effectLst/>
              </a:rPr>
              <a:t>binary_string</a:t>
            </a:r>
            <a:r>
              <a:rPr lang="en-US" sz="1200" i="0" dirty="0">
                <a:solidFill>
                  <a:srgbClr val="0070C0"/>
                </a:solidFill>
                <a:effectLst/>
              </a:rPr>
              <a:t>)</a:t>
            </a:r>
          </a:p>
          <a:p>
            <a:pPr>
              <a:spcBef>
                <a:spcPts val="600"/>
              </a:spcBef>
            </a:pPr>
            <a:r>
              <a:rPr lang="en-US" sz="1200" i="0" dirty="0">
                <a:solidFill>
                  <a:srgbClr val="0070C0"/>
                </a:solidFill>
                <a:effectLst/>
              </a:rPr>
              <a:t># Accessing individual bytes in a bytes object</a:t>
            </a:r>
          </a:p>
          <a:p>
            <a:pPr>
              <a:spcBef>
                <a:spcPts val="600"/>
              </a:spcBef>
            </a:pPr>
            <a:r>
              <a:rPr lang="en-US" sz="1200" i="0" dirty="0" err="1">
                <a:solidFill>
                  <a:srgbClr val="0070C0"/>
                </a:solidFill>
                <a:effectLst/>
              </a:rPr>
              <a:t>first_byte</a:t>
            </a:r>
            <a:r>
              <a:rPr lang="en-US" sz="1200" i="0" dirty="0">
                <a:solidFill>
                  <a:srgbClr val="0070C0"/>
                </a:solidFill>
                <a:effectLst/>
              </a:rPr>
              <a:t> = </a:t>
            </a:r>
            <a:r>
              <a:rPr lang="en-US" sz="1200" i="0" dirty="0" err="1">
                <a:solidFill>
                  <a:srgbClr val="0070C0"/>
                </a:solidFill>
                <a:effectLst/>
              </a:rPr>
              <a:t>binary_data</a:t>
            </a:r>
            <a:r>
              <a:rPr lang="en-US" sz="1200" i="0" dirty="0">
                <a:solidFill>
                  <a:srgbClr val="0070C0"/>
                </a:solidFill>
                <a:effectLst/>
              </a:rPr>
              <a:t>[0]</a:t>
            </a:r>
          </a:p>
          <a:p>
            <a:pPr>
              <a:spcBef>
                <a:spcPts val="600"/>
              </a:spcBef>
            </a:pPr>
            <a:r>
              <a:rPr lang="en-US" sz="1200" i="0" dirty="0">
                <a:solidFill>
                  <a:srgbClr val="0070C0"/>
                </a:solidFill>
                <a:effectLst/>
              </a:rPr>
              <a:t>print("First Byte:", </a:t>
            </a:r>
            <a:r>
              <a:rPr lang="en-US" sz="1200" i="0" dirty="0" err="1">
                <a:solidFill>
                  <a:srgbClr val="0070C0"/>
                </a:solidFill>
                <a:effectLst/>
              </a:rPr>
              <a:t>first_byte</a:t>
            </a:r>
            <a:r>
              <a:rPr lang="en-US" sz="1200" i="0" dirty="0">
                <a:solidFill>
                  <a:srgbClr val="0070C0"/>
                </a:solidFill>
                <a:effectLst/>
              </a:rPr>
              <a:t>)</a:t>
            </a:r>
          </a:p>
          <a:p>
            <a:pPr>
              <a:spcBef>
                <a:spcPts val="600"/>
              </a:spcBef>
            </a:pPr>
            <a:r>
              <a:rPr lang="en-US" sz="1200" i="0" dirty="0">
                <a:solidFill>
                  <a:srgbClr val="0070C0"/>
                </a:solidFill>
                <a:effectLst/>
              </a:rPr>
              <a:t># Iterating over bytes</a:t>
            </a:r>
          </a:p>
          <a:p>
            <a:pPr>
              <a:spcBef>
                <a:spcPts val="600"/>
              </a:spcBef>
            </a:pPr>
            <a:r>
              <a:rPr lang="en-US" sz="1200" i="0" dirty="0">
                <a:solidFill>
                  <a:srgbClr val="0070C0"/>
                </a:solidFill>
                <a:effectLst/>
              </a:rPr>
              <a:t>print("Iterating over Bytes:")</a:t>
            </a:r>
          </a:p>
          <a:p>
            <a:pPr>
              <a:spcBef>
                <a:spcPts val="600"/>
              </a:spcBef>
            </a:pPr>
            <a:r>
              <a:rPr lang="en-US" sz="1200" i="0" dirty="0">
                <a:solidFill>
                  <a:srgbClr val="0070C0"/>
                </a:solidFill>
                <a:effectLst/>
              </a:rPr>
              <a:t>for byte in </a:t>
            </a:r>
            <a:r>
              <a:rPr lang="en-US" sz="1200" i="0" dirty="0" err="1">
                <a:solidFill>
                  <a:srgbClr val="0070C0"/>
                </a:solidFill>
                <a:effectLst/>
              </a:rPr>
              <a:t>binary_data</a:t>
            </a:r>
            <a:r>
              <a:rPr lang="en-US" sz="1200" i="0" dirty="0">
                <a:solidFill>
                  <a:srgbClr val="0070C0"/>
                </a:solidFill>
                <a:effectLst/>
              </a:rPr>
              <a:t>:</a:t>
            </a:r>
          </a:p>
          <a:p>
            <a:pPr>
              <a:spcBef>
                <a:spcPts val="600"/>
              </a:spcBef>
            </a:pPr>
            <a:r>
              <a:rPr lang="en-US" sz="1200" i="0" dirty="0">
                <a:solidFill>
                  <a:srgbClr val="0070C0"/>
                </a:solidFill>
                <a:effectLst/>
              </a:rPr>
              <a:t>    print(byte)</a:t>
            </a:r>
          </a:p>
          <a:p>
            <a:pPr>
              <a:spcBef>
                <a:spcPts val="600"/>
              </a:spcBef>
            </a:pPr>
            <a:r>
              <a:rPr lang="en-US" sz="1200" i="0" dirty="0">
                <a:solidFill>
                  <a:srgbClr val="0070C0"/>
                </a:solidFill>
                <a:effectLst/>
              </a:rPr>
              <a:t># Converting bytes to string using decode()</a:t>
            </a:r>
          </a:p>
          <a:p>
            <a:pPr>
              <a:spcBef>
                <a:spcPts val="600"/>
              </a:spcBef>
            </a:pPr>
            <a:r>
              <a:rPr lang="en-US" sz="1200" i="0" dirty="0" err="1">
                <a:solidFill>
                  <a:srgbClr val="0070C0"/>
                </a:solidFill>
                <a:effectLst/>
              </a:rPr>
              <a:t>decoded_string</a:t>
            </a:r>
            <a:r>
              <a:rPr lang="en-US" sz="1200" i="0" dirty="0">
                <a:solidFill>
                  <a:srgbClr val="0070C0"/>
                </a:solidFill>
                <a:effectLst/>
              </a:rPr>
              <a:t> = </a:t>
            </a:r>
            <a:r>
              <a:rPr lang="en-US" sz="1200" i="0" dirty="0" err="1">
                <a:solidFill>
                  <a:srgbClr val="0070C0"/>
                </a:solidFill>
                <a:effectLst/>
              </a:rPr>
              <a:t>binary_string.decode</a:t>
            </a:r>
            <a:r>
              <a:rPr lang="en-US" sz="1200" i="0" dirty="0">
                <a:solidFill>
                  <a:srgbClr val="0070C0"/>
                </a:solidFill>
                <a:effectLst/>
              </a:rPr>
              <a:t>('utf-8')</a:t>
            </a:r>
          </a:p>
          <a:p>
            <a:pPr>
              <a:spcBef>
                <a:spcPts val="600"/>
              </a:spcBef>
            </a:pPr>
            <a:r>
              <a:rPr lang="en-US" sz="1200" i="0" dirty="0">
                <a:solidFill>
                  <a:srgbClr val="0070C0"/>
                </a:solidFill>
                <a:effectLst/>
              </a:rPr>
              <a:t>print("Decoded String:", </a:t>
            </a:r>
            <a:r>
              <a:rPr lang="en-US" sz="1200" i="0" dirty="0" err="1">
                <a:solidFill>
                  <a:srgbClr val="0070C0"/>
                </a:solidFill>
                <a:effectLst/>
              </a:rPr>
              <a:t>decoded_string</a:t>
            </a:r>
            <a:r>
              <a:rPr lang="en-US" sz="1200" i="0" dirty="0">
                <a:solidFill>
                  <a:srgbClr val="0070C0"/>
                </a:solidFill>
                <a:effectLst/>
              </a:rPr>
              <a:t>)</a:t>
            </a:r>
          </a:p>
        </p:txBody>
      </p:sp>
      <p:pic>
        <p:nvPicPr>
          <p:cNvPr id="5" name="Picture 4">
            <a:extLst>
              <a:ext uri="{FF2B5EF4-FFF2-40B4-BE49-F238E27FC236}">
                <a16:creationId xmlns:a16="http://schemas.microsoft.com/office/drawing/2014/main" id="{DB63277A-C06E-A6B7-5988-E0AB43C81D58}"/>
              </a:ext>
            </a:extLst>
          </p:cNvPr>
          <p:cNvPicPr>
            <a:picLocks noChangeAspect="1"/>
          </p:cNvPicPr>
          <p:nvPr/>
        </p:nvPicPr>
        <p:blipFill>
          <a:blip r:embed="rId2"/>
          <a:stretch>
            <a:fillRect/>
          </a:stretch>
        </p:blipFill>
        <p:spPr>
          <a:xfrm>
            <a:off x="6172788" y="1515652"/>
            <a:ext cx="4695825" cy="2552700"/>
          </a:xfrm>
          <a:prstGeom prst="rect">
            <a:avLst/>
          </a:prstGeom>
        </p:spPr>
      </p:pic>
    </p:spTree>
    <p:extLst>
      <p:ext uri="{BB962C8B-B14F-4D97-AF65-F5344CB8AC3E}">
        <p14:creationId xmlns:p14="http://schemas.microsoft.com/office/powerpoint/2010/main" val="3508726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None type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677967"/>
            <a:ext cx="6413643" cy="6093976"/>
          </a:xfrm>
          <a:prstGeom prst="rect">
            <a:avLst/>
          </a:prstGeom>
          <a:noFill/>
        </p:spPr>
        <p:txBody>
          <a:bodyPr wrap="square">
            <a:spAutoFit/>
          </a:bodyPr>
          <a:lstStyle/>
          <a:p>
            <a:pPr>
              <a:spcBef>
                <a:spcPts val="600"/>
              </a:spcBef>
            </a:pPr>
            <a:r>
              <a:rPr lang="en-US" sz="1000" i="0" dirty="0">
                <a:solidFill>
                  <a:srgbClr val="0070C0"/>
                </a:solidFill>
                <a:effectLst/>
              </a:rPr>
              <a:t># In Python, None is a special constant representing the absence of a value or a null value. It is an instance of the </a:t>
            </a:r>
            <a:r>
              <a:rPr lang="en-US" sz="1000" i="0" dirty="0" err="1">
                <a:solidFill>
                  <a:srgbClr val="0070C0"/>
                </a:solidFill>
                <a:effectLst/>
              </a:rPr>
              <a:t>NoneType</a:t>
            </a:r>
            <a:r>
              <a:rPr lang="en-US" sz="1000" i="0" dirty="0">
                <a:solidFill>
                  <a:srgbClr val="0070C0"/>
                </a:solidFill>
                <a:effectLst/>
              </a:rPr>
              <a:t> class, which is a built-in class in Python.</a:t>
            </a:r>
          </a:p>
          <a:p>
            <a:pPr>
              <a:spcBef>
                <a:spcPts val="600"/>
              </a:spcBef>
            </a:pPr>
            <a:r>
              <a:rPr lang="en-US" sz="1000" i="0" dirty="0">
                <a:solidFill>
                  <a:srgbClr val="0070C0"/>
                </a:solidFill>
                <a:effectLst/>
              </a:rPr>
              <a:t># The None keyword is used to define a null value, or no value at all.</a:t>
            </a:r>
          </a:p>
          <a:p>
            <a:pPr>
              <a:spcBef>
                <a:spcPts val="600"/>
              </a:spcBef>
            </a:pPr>
            <a:r>
              <a:rPr lang="en-US" sz="1000" i="0" dirty="0">
                <a:solidFill>
                  <a:srgbClr val="0070C0"/>
                </a:solidFill>
                <a:effectLst/>
              </a:rPr>
              <a:t># None is not the same as 0, False, or an empty string. None is a data type of its own (</a:t>
            </a:r>
            <a:r>
              <a:rPr lang="en-US" sz="1000" i="0" dirty="0" err="1">
                <a:solidFill>
                  <a:srgbClr val="0070C0"/>
                </a:solidFill>
                <a:effectLst/>
              </a:rPr>
              <a:t>NoneType</a:t>
            </a:r>
            <a:r>
              <a:rPr lang="en-US" sz="1000" i="0" dirty="0">
                <a:solidFill>
                  <a:srgbClr val="0070C0"/>
                </a:solidFill>
                <a:effectLst/>
              </a:rPr>
              <a:t>) and only None can be None.</a:t>
            </a:r>
          </a:p>
          <a:p>
            <a:pPr>
              <a:spcBef>
                <a:spcPts val="600"/>
              </a:spcBef>
            </a:pPr>
            <a:r>
              <a:rPr lang="en-US" sz="1000" i="0" dirty="0">
                <a:solidFill>
                  <a:srgbClr val="0070C0"/>
                </a:solidFill>
                <a:effectLst/>
              </a:rPr>
              <a:t># Here's an example to illustrate the None and </a:t>
            </a:r>
            <a:r>
              <a:rPr lang="en-US" sz="1000" i="0" dirty="0" err="1">
                <a:solidFill>
                  <a:srgbClr val="0070C0"/>
                </a:solidFill>
                <a:effectLst/>
              </a:rPr>
              <a:t>NoneType</a:t>
            </a:r>
            <a:r>
              <a:rPr lang="en-US" sz="1000" i="0" dirty="0">
                <a:solidFill>
                  <a:srgbClr val="0070C0"/>
                </a:solidFill>
                <a:effectLst/>
              </a:rPr>
              <a:t>:</a:t>
            </a:r>
          </a:p>
          <a:p>
            <a:pPr>
              <a:spcBef>
                <a:spcPts val="600"/>
              </a:spcBef>
            </a:pPr>
            <a:r>
              <a:rPr lang="en-US" sz="1000" i="0" dirty="0">
                <a:solidFill>
                  <a:srgbClr val="0070C0"/>
                </a:solidFill>
                <a:effectLst/>
              </a:rPr>
              <a:t># Assigning None to a variable</a:t>
            </a:r>
          </a:p>
          <a:p>
            <a:pPr>
              <a:spcBef>
                <a:spcPts val="600"/>
              </a:spcBef>
            </a:pPr>
            <a:r>
              <a:rPr lang="en-US" sz="1000" i="0" dirty="0" err="1">
                <a:solidFill>
                  <a:srgbClr val="0070C0"/>
                </a:solidFill>
                <a:effectLst/>
              </a:rPr>
              <a:t>my_variable</a:t>
            </a:r>
            <a:r>
              <a:rPr lang="en-US" sz="1000" i="0" dirty="0">
                <a:solidFill>
                  <a:srgbClr val="0070C0"/>
                </a:solidFill>
                <a:effectLst/>
              </a:rPr>
              <a:t> = None</a:t>
            </a:r>
          </a:p>
          <a:p>
            <a:pPr>
              <a:spcBef>
                <a:spcPts val="600"/>
              </a:spcBef>
            </a:pPr>
            <a:r>
              <a:rPr lang="en-US" sz="1000" i="0" dirty="0">
                <a:solidFill>
                  <a:srgbClr val="0070C0"/>
                </a:solidFill>
                <a:effectLst/>
              </a:rPr>
              <a:t># Checking if a variable is None</a:t>
            </a:r>
          </a:p>
          <a:p>
            <a:pPr>
              <a:spcBef>
                <a:spcPts val="600"/>
              </a:spcBef>
            </a:pPr>
            <a:r>
              <a:rPr lang="en-US" sz="1000" i="0" dirty="0">
                <a:solidFill>
                  <a:srgbClr val="0070C0"/>
                </a:solidFill>
                <a:effectLst/>
              </a:rPr>
              <a:t>if </a:t>
            </a:r>
            <a:r>
              <a:rPr lang="en-US" sz="1000" i="0" dirty="0" err="1">
                <a:solidFill>
                  <a:srgbClr val="0070C0"/>
                </a:solidFill>
                <a:effectLst/>
              </a:rPr>
              <a:t>my_variable</a:t>
            </a:r>
            <a:r>
              <a:rPr lang="en-US" sz="1000" i="0" dirty="0">
                <a:solidFill>
                  <a:srgbClr val="0070C0"/>
                </a:solidFill>
                <a:effectLst/>
              </a:rPr>
              <a:t> is None:</a:t>
            </a:r>
          </a:p>
          <a:p>
            <a:pPr>
              <a:spcBef>
                <a:spcPts val="600"/>
              </a:spcBef>
            </a:pPr>
            <a:r>
              <a:rPr lang="en-US" sz="1000" i="0" dirty="0">
                <a:solidFill>
                  <a:srgbClr val="0070C0"/>
                </a:solidFill>
                <a:effectLst/>
              </a:rPr>
              <a:t>    print("</a:t>
            </a:r>
            <a:r>
              <a:rPr lang="en-US" sz="1000" i="0" dirty="0" err="1">
                <a:solidFill>
                  <a:srgbClr val="0070C0"/>
                </a:solidFill>
                <a:effectLst/>
              </a:rPr>
              <a:t>my_variable</a:t>
            </a:r>
            <a:r>
              <a:rPr lang="en-US" sz="1000" i="0" dirty="0">
                <a:solidFill>
                  <a:srgbClr val="0070C0"/>
                </a:solidFill>
                <a:effectLst/>
              </a:rPr>
              <a:t> is None")</a:t>
            </a:r>
          </a:p>
          <a:p>
            <a:pPr>
              <a:spcBef>
                <a:spcPts val="600"/>
              </a:spcBef>
            </a:pPr>
            <a:r>
              <a:rPr lang="en-US" sz="1000" i="0" dirty="0">
                <a:solidFill>
                  <a:srgbClr val="0070C0"/>
                </a:solidFill>
                <a:effectLst/>
              </a:rPr>
              <a:t>else:</a:t>
            </a:r>
          </a:p>
          <a:p>
            <a:pPr>
              <a:spcBef>
                <a:spcPts val="600"/>
              </a:spcBef>
            </a:pPr>
            <a:r>
              <a:rPr lang="en-US" sz="1000" i="0" dirty="0">
                <a:solidFill>
                  <a:srgbClr val="0070C0"/>
                </a:solidFill>
                <a:effectLst/>
              </a:rPr>
              <a:t>    print("</a:t>
            </a:r>
            <a:r>
              <a:rPr lang="en-US" sz="1000" i="0" dirty="0" err="1">
                <a:solidFill>
                  <a:srgbClr val="0070C0"/>
                </a:solidFill>
                <a:effectLst/>
              </a:rPr>
              <a:t>my_variable</a:t>
            </a:r>
            <a:r>
              <a:rPr lang="en-US" sz="1000" i="0" dirty="0">
                <a:solidFill>
                  <a:srgbClr val="0070C0"/>
                </a:solidFill>
                <a:effectLst/>
              </a:rPr>
              <a:t> is not None")</a:t>
            </a:r>
          </a:p>
          <a:p>
            <a:pPr>
              <a:spcBef>
                <a:spcPts val="600"/>
              </a:spcBef>
            </a:pPr>
            <a:r>
              <a:rPr lang="en-US" sz="1000" i="0" dirty="0">
                <a:solidFill>
                  <a:srgbClr val="0070C0"/>
                </a:solidFill>
                <a:effectLst/>
              </a:rPr>
              <a:t># Using a function that returns None</a:t>
            </a:r>
          </a:p>
          <a:p>
            <a:pPr>
              <a:spcBef>
                <a:spcPts val="600"/>
              </a:spcBef>
            </a:pPr>
            <a:r>
              <a:rPr lang="en-US" sz="1000" i="0" dirty="0">
                <a:solidFill>
                  <a:srgbClr val="0070C0"/>
                </a:solidFill>
                <a:effectLst/>
              </a:rPr>
              <a:t>def </a:t>
            </a:r>
            <a:r>
              <a:rPr lang="en-US" sz="1000" i="0" dirty="0" err="1">
                <a:solidFill>
                  <a:srgbClr val="0070C0"/>
                </a:solidFill>
                <a:effectLst/>
              </a:rPr>
              <a:t>my_function</a:t>
            </a:r>
            <a:r>
              <a:rPr lang="en-US" sz="1000" i="0" dirty="0">
                <a:solidFill>
                  <a:srgbClr val="0070C0"/>
                </a:solidFill>
                <a:effectLst/>
              </a:rPr>
              <a:t>():</a:t>
            </a:r>
          </a:p>
          <a:p>
            <a:pPr>
              <a:spcBef>
                <a:spcPts val="600"/>
              </a:spcBef>
            </a:pPr>
            <a:r>
              <a:rPr lang="en-US" sz="1000" i="0" dirty="0">
                <a:solidFill>
                  <a:srgbClr val="0070C0"/>
                </a:solidFill>
                <a:effectLst/>
              </a:rPr>
              <a:t>    print("This function returns None")</a:t>
            </a:r>
          </a:p>
          <a:p>
            <a:pPr>
              <a:spcBef>
                <a:spcPts val="600"/>
              </a:spcBef>
            </a:pPr>
            <a:r>
              <a:rPr lang="en-US" sz="1000" i="0" dirty="0">
                <a:solidFill>
                  <a:srgbClr val="0070C0"/>
                </a:solidFill>
                <a:effectLst/>
              </a:rPr>
              <a:t>result = </a:t>
            </a:r>
            <a:r>
              <a:rPr lang="en-US" sz="1000" i="0" dirty="0" err="1">
                <a:solidFill>
                  <a:srgbClr val="0070C0"/>
                </a:solidFill>
                <a:effectLst/>
              </a:rPr>
              <a:t>my_function</a:t>
            </a:r>
            <a:r>
              <a:rPr lang="en-US" sz="1000" i="0" dirty="0">
                <a:solidFill>
                  <a:srgbClr val="0070C0"/>
                </a:solidFill>
                <a:effectLst/>
              </a:rPr>
              <a:t>()</a:t>
            </a:r>
          </a:p>
          <a:p>
            <a:pPr>
              <a:spcBef>
                <a:spcPts val="600"/>
              </a:spcBef>
            </a:pPr>
            <a:r>
              <a:rPr lang="en-US" sz="1000" i="0" dirty="0">
                <a:solidFill>
                  <a:srgbClr val="0070C0"/>
                </a:solidFill>
                <a:effectLst/>
              </a:rPr>
              <a:t>print("Result of </a:t>
            </a:r>
            <a:r>
              <a:rPr lang="en-US" sz="1000" i="0" dirty="0" err="1">
                <a:solidFill>
                  <a:srgbClr val="0070C0"/>
                </a:solidFill>
                <a:effectLst/>
              </a:rPr>
              <a:t>my_function</a:t>
            </a:r>
            <a:r>
              <a:rPr lang="en-US" sz="1000" i="0" dirty="0">
                <a:solidFill>
                  <a:srgbClr val="0070C0"/>
                </a:solidFill>
                <a:effectLst/>
              </a:rPr>
              <a:t>:", result)</a:t>
            </a:r>
          </a:p>
          <a:p>
            <a:pPr>
              <a:spcBef>
                <a:spcPts val="600"/>
              </a:spcBef>
            </a:pPr>
            <a:endParaRPr lang="en-US" sz="1000" i="0" dirty="0">
              <a:solidFill>
                <a:srgbClr val="0070C0"/>
              </a:solidFill>
              <a:effectLst/>
            </a:endParaRPr>
          </a:p>
          <a:p>
            <a:pPr>
              <a:spcBef>
                <a:spcPts val="600"/>
              </a:spcBef>
            </a:pPr>
            <a:r>
              <a:rPr lang="en-US" sz="1000" i="0" dirty="0">
                <a:solidFill>
                  <a:srgbClr val="0070C0"/>
                </a:solidFill>
                <a:effectLst/>
              </a:rPr>
              <a:t># If you do a </a:t>
            </a:r>
            <a:r>
              <a:rPr lang="en-US" sz="1000" i="0" dirty="0" err="1">
                <a:solidFill>
                  <a:srgbClr val="0070C0"/>
                </a:solidFill>
                <a:effectLst/>
              </a:rPr>
              <a:t>boolean</a:t>
            </a:r>
            <a:r>
              <a:rPr lang="en-US" sz="1000" i="0" dirty="0">
                <a:solidFill>
                  <a:srgbClr val="0070C0"/>
                </a:solidFill>
                <a:effectLst/>
              </a:rPr>
              <a:t> if test, what will happen? Is None True or False:</a:t>
            </a:r>
          </a:p>
          <a:p>
            <a:pPr>
              <a:spcBef>
                <a:spcPts val="600"/>
              </a:spcBef>
            </a:pPr>
            <a:r>
              <a:rPr lang="en-US" sz="1000" i="0" dirty="0">
                <a:solidFill>
                  <a:srgbClr val="0070C0"/>
                </a:solidFill>
                <a:effectLst/>
              </a:rPr>
              <a:t>x = None</a:t>
            </a:r>
          </a:p>
          <a:p>
            <a:pPr>
              <a:spcBef>
                <a:spcPts val="600"/>
              </a:spcBef>
            </a:pPr>
            <a:r>
              <a:rPr lang="en-US" sz="1000" i="0" dirty="0">
                <a:solidFill>
                  <a:srgbClr val="0070C0"/>
                </a:solidFill>
                <a:effectLst/>
              </a:rPr>
              <a:t>if x:</a:t>
            </a:r>
          </a:p>
          <a:p>
            <a:pPr>
              <a:spcBef>
                <a:spcPts val="600"/>
              </a:spcBef>
            </a:pPr>
            <a:r>
              <a:rPr lang="en-US" sz="1000" i="0" dirty="0">
                <a:solidFill>
                  <a:srgbClr val="0070C0"/>
                </a:solidFill>
                <a:effectLst/>
              </a:rPr>
              <a:t>  print("Do you think None is True?")</a:t>
            </a:r>
          </a:p>
          <a:p>
            <a:pPr>
              <a:spcBef>
                <a:spcPts val="600"/>
              </a:spcBef>
            </a:pPr>
            <a:r>
              <a:rPr lang="en-US" sz="1000" i="0" dirty="0" err="1">
                <a:solidFill>
                  <a:srgbClr val="0070C0"/>
                </a:solidFill>
                <a:effectLst/>
              </a:rPr>
              <a:t>elif</a:t>
            </a:r>
            <a:r>
              <a:rPr lang="en-US" sz="1000" i="0" dirty="0">
                <a:solidFill>
                  <a:srgbClr val="0070C0"/>
                </a:solidFill>
                <a:effectLst/>
              </a:rPr>
              <a:t> x is False:</a:t>
            </a:r>
          </a:p>
          <a:p>
            <a:pPr>
              <a:spcBef>
                <a:spcPts val="600"/>
              </a:spcBef>
            </a:pPr>
            <a:r>
              <a:rPr lang="en-US" sz="1000" i="0" dirty="0">
                <a:solidFill>
                  <a:srgbClr val="0070C0"/>
                </a:solidFill>
                <a:effectLst/>
              </a:rPr>
              <a:t>  print ("Do you think None is False?")</a:t>
            </a:r>
          </a:p>
          <a:p>
            <a:pPr>
              <a:spcBef>
                <a:spcPts val="600"/>
              </a:spcBef>
            </a:pPr>
            <a:r>
              <a:rPr lang="en-US" sz="1000" i="0" dirty="0">
                <a:solidFill>
                  <a:srgbClr val="0070C0"/>
                </a:solidFill>
                <a:effectLst/>
              </a:rPr>
              <a:t>else:</a:t>
            </a:r>
          </a:p>
          <a:p>
            <a:pPr>
              <a:spcBef>
                <a:spcPts val="600"/>
              </a:spcBef>
            </a:pPr>
            <a:r>
              <a:rPr lang="en-US" sz="1000" i="0" dirty="0">
                <a:solidFill>
                  <a:srgbClr val="0070C0"/>
                </a:solidFill>
                <a:effectLst/>
              </a:rPr>
              <a:t>  print("None is not True, or False, None is just None...")</a:t>
            </a:r>
          </a:p>
        </p:txBody>
      </p:sp>
      <p:pic>
        <p:nvPicPr>
          <p:cNvPr id="7" name="Picture 6">
            <a:extLst>
              <a:ext uri="{FF2B5EF4-FFF2-40B4-BE49-F238E27FC236}">
                <a16:creationId xmlns:a16="http://schemas.microsoft.com/office/drawing/2014/main" id="{5B5BE5F3-C96D-FE30-1F67-3949733A94B7}"/>
              </a:ext>
            </a:extLst>
          </p:cNvPr>
          <p:cNvPicPr>
            <a:picLocks noChangeAspect="1"/>
          </p:cNvPicPr>
          <p:nvPr/>
        </p:nvPicPr>
        <p:blipFill>
          <a:blip r:embed="rId2"/>
          <a:stretch>
            <a:fillRect/>
          </a:stretch>
        </p:blipFill>
        <p:spPr>
          <a:xfrm>
            <a:off x="6137632" y="3351890"/>
            <a:ext cx="5391150" cy="1304925"/>
          </a:xfrm>
          <a:prstGeom prst="rect">
            <a:avLst/>
          </a:prstGeom>
        </p:spPr>
      </p:pic>
    </p:spTree>
    <p:extLst>
      <p:ext uri="{BB962C8B-B14F-4D97-AF65-F5344CB8AC3E}">
        <p14:creationId xmlns:p14="http://schemas.microsoft.com/office/powerpoint/2010/main" val="1343681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dictionaries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903995"/>
            <a:ext cx="5016358" cy="800219"/>
          </a:xfrm>
          <a:prstGeom prst="rect">
            <a:avLst/>
          </a:prstGeom>
          <a:noFill/>
        </p:spPr>
        <p:txBody>
          <a:bodyPr wrap="square">
            <a:spAutoFit/>
          </a:bodyPr>
          <a:lstStyle/>
          <a:p>
            <a:pPr>
              <a:spcBef>
                <a:spcPts val="600"/>
              </a:spcBef>
            </a:pPr>
            <a:r>
              <a:rPr lang="en-US" sz="1200" b="1" i="0" dirty="0">
                <a:solidFill>
                  <a:srgbClr val="0070C0"/>
                </a:solidFill>
                <a:effectLst/>
              </a:rPr>
              <a:t>#Using the </a:t>
            </a:r>
            <a:r>
              <a:rPr lang="en-US" sz="1200" b="1" i="0" dirty="0" err="1">
                <a:solidFill>
                  <a:srgbClr val="0070C0"/>
                </a:solidFill>
                <a:effectLst/>
              </a:rPr>
              <a:t>dict</a:t>
            </a:r>
            <a:r>
              <a:rPr lang="en-US" sz="1200" b="1" i="0" dirty="0">
                <a:solidFill>
                  <a:srgbClr val="0070C0"/>
                </a:solidFill>
                <a:effectLst/>
              </a:rPr>
              <a:t>() method to make a dictionary:</a:t>
            </a:r>
          </a:p>
          <a:p>
            <a:pPr>
              <a:spcBef>
                <a:spcPts val="600"/>
              </a:spcBef>
            </a:pPr>
            <a:r>
              <a:rPr lang="en-US" sz="1200" b="1" i="0" dirty="0" err="1">
                <a:solidFill>
                  <a:srgbClr val="0070C0"/>
                </a:solidFill>
                <a:effectLst/>
              </a:rPr>
              <a:t>thisdict</a:t>
            </a:r>
            <a:r>
              <a:rPr lang="en-US" sz="1200" b="1" i="0" dirty="0">
                <a:solidFill>
                  <a:srgbClr val="0070C0"/>
                </a:solidFill>
                <a:effectLst/>
              </a:rPr>
              <a:t> = </a:t>
            </a:r>
            <a:r>
              <a:rPr lang="en-US" sz="1200" b="1" i="0" dirty="0" err="1">
                <a:solidFill>
                  <a:srgbClr val="0070C0"/>
                </a:solidFill>
                <a:effectLst/>
              </a:rPr>
              <a:t>dict</a:t>
            </a:r>
            <a:r>
              <a:rPr lang="en-US" sz="1200" b="1" i="0" dirty="0">
                <a:solidFill>
                  <a:srgbClr val="0070C0"/>
                </a:solidFill>
                <a:effectLst/>
              </a:rPr>
              <a:t>(name = "John", age = 36, country = "Norway")</a:t>
            </a:r>
          </a:p>
          <a:p>
            <a:pPr>
              <a:spcBef>
                <a:spcPts val="600"/>
              </a:spcBef>
            </a:pPr>
            <a:r>
              <a:rPr lang="en-US" sz="1200" b="1" i="0" dirty="0">
                <a:solidFill>
                  <a:srgbClr val="0070C0"/>
                </a:solidFill>
                <a:effectLst/>
              </a:rPr>
              <a:t>print(</a:t>
            </a:r>
            <a:r>
              <a:rPr lang="en-US" sz="1200" b="1" i="0" dirty="0" err="1">
                <a:solidFill>
                  <a:srgbClr val="0070C0"/>
                </a:solidFill>
                <a:effectLst/>
              </a:rPr>
              <a:t>thisdict</a:t>
            </a:r>
            <a:r>
              <a:rPr lang="en-US" sz="1200" b="1" i="0" dirty="0">
                <a:solidFill>
                  <a:srgbClr val="0070C0"/>
                </a:solidFill>
                <a:effectLst/>
              </a:rPr>
              <a:t>)</a:t>
            </a:r>
          </a:p>
        </p:txBody>
      </p:sp>
      <p:pic>
        <p:nvPicPr>
          <p:cNvPr id="5" name="Picture 4">
            <a:extLst>
              <a:ext uri="{FF2B5EF4-FFF2-40B4-BE49-F238E27FC236}">
                <a16:creationId xmlns:a16="http://schemas.microsoft.com/office/drawing/2014/main" id="{D9CB5D4A-9D21-9D13-ED26-ABE196023029}"/>
              </a:ext>
            </a:extLst>
          </p:cNvPr>
          <p:cNvPicPr>
            <a:picLocks noChangeAspect="1"/>
          </p:cNvPicPr>
          <p:nvPr/>
        </p:nvPicPr>
        <p:blipFill>
          <a:blip r:embed="rId2"/>
          <a:stretch>
            <a:fillRect/>
          </a:stretch>
        </p:blipFill>
        <p:spPr>
          <a:xfrm>
            <a:off x="5547189" y="753277"/>
            <a:ext cx="6400800" cy="1041816"/>
          </a:xfrm>
          <a:prstGeom prst="rect">
            <a:avLst/>
          </a:prstGeom>
        </p:spPr>
      </p:pic>
      <p:pic>
        <p:nvPicPr>
          <p:cNvPr id="7" name="Picture 6">
            <a:extLst>
              <a:ext uri="{FF2B5EF4-FFF2-40B4-BE49-F238E27FC236}">
                <a16:creationId xmlns:a16="http://schemas.microsoft.com/office/drawing/2014/main" id="{1C3FA3B8-76C7-EB34-3403-8F1DA3E428EA}"/>
              </a:ext>
            </a:extLst>
          </p:cNvPr>
          <p:cNvPicPr>
            <a:picLocks noChangeAspect="1"/>
          </p:cNvPicPr>
          <p:nvPr/>
        </p:nvPicPr>
        <p:blipFill>
          <a:blip r:embed="rId3"/>
          <a:stretch>
            <a:fillRect/>
          </a:stretch>
        </p:blipFill>
        <p:spPr>
          <a:xfrm>
            <a:off x="5547189" y="2137881"/>
            <a:ext cx="5295900" cy="609600"/>
          </a:xfrm>
          <a:prstGeom prst="rect">
            <a:avLst/>
          </a:prstGeom>
        </p:spPr>
      </p:pic>
    </p:spTree>
    <p:extLst>
      <p:ext uri="{BB962C8B-B14F-4D97-AF65-F5344CB8AC3E}">
        <p14:creationId xmlns:p14="http://schemas.microsoft.com/office/powerpoint/2010/main" val="3641968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range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903995"/>
            <a:ext cx="5982128" cy="1061829"/>
          </a:xfrm>
          <a:prstGeom prst="rect">
            <a:avLst/>
          </a:prstGeom>
          <a:noFill/>
        </p:spPr>
        <p:txBody>
          <a:bodyPr wrap="square">
            <a:spAutoFit/>
          </a:bodyPr>
          <a:lstStyle/>
          <a:p>
            <a:pPr>
              <a:spcBef>
                <a:spcPts val="600"/>
              </a:spcBef>
            </a:pPr>
            <a:r>
              <a:rPr lang="en-US" sz="1200" b="1" i="0" dirty="0">
                <a:solidFill>
                  <a:srgbClr val="0070C0"/>
                </a:solidFill>
                <a:effectLst/>
              </a:rPr>
              <a:t>#Create a sequence of numbers from 3 to 19, but increment by 4 instead of 1:</a:t>
            </a:r>
          </a:p>
          <a:p>
            <a:pPr>
              <a:spcBef>
                <a:spcPts val="600"/>
              </a:spcBef>
            </a:pPr>
            <a:r>
              <a:rPr lang="en-US" sz="1200" b="1" i="0" dirty="0">
                <a:solidFill>
                  <a:srgbClr val="0070C0"/>
                </a:solidFill>
                <a:effectLst/>
              </a:rPr>
              <a:t>x = range(3, 20, 4)</a:t>
            </a:r>
          </a:p>
          <a:p>
            <a:pPr>
              <a:spcBef>
                <a:spcPts val="600"/>
              </a:spcBef>
            </a:pPr>
            <a:r>
              <a:rPr lang="en-US" sz="1200" b="1" i="0" dirty="0">
                <a:solidFill>
                  <a:srgbClr val="0070C0"/>
                </a:solidFill>
                <a:effectLst/>
              </a:rPr>
              <a:t>for n in x:</a:t>
            </a:r>
          </a:p>
          <a:p>
            <a:pPr>
              <a:spcBef>
                <a:spcPts val="600"/>
              </a:spcBef>
            </a:pPr>
            <a:r>
              <a:rPr lang="en-US" sz="1200" b="1" i="0" dirty="0">
                <a:solidFill>
                  <a:srgbClr val="0070C0"/>
                </a:solidFill>
                <a:effectLst/>
              </a:rPr>
              <a:t>  print(n)</a:t>
            </a:r>
          </a:p>
        </p:txBody>
      </p:sp>
      <p:pic>
        <p:nvPicPr>
          <p:cNvPr id="3" name="Picture 2">
            <a:extLst>
              <a:ext uri="{FF2B5EF4-FFF2-40B4-BE49-F238E27FC236}">
                <a16:creationId xmlns:a16="http://schemas.microsoft.com/office/drawing/2014/main" id="{6B98E9EB-EAD8-AEB3-C6EF-3D827323EF30}"/>
              </a:ext>
            </a:extLst>
          </p:cNvPr>
          <p:cNvPicPr>
            <a:picLocks noChangeAspect="1"/>
          </p:cNvPicPr>
          <p:nvPr/>
        </p:nvPicPr>
        <p:blipFill>
          <a:blip r:embed="rId2"/>
          <a:stretch>
            <a:fillRect/>
          </a:stretch>
        </p:blipFill>
        <p:spPr>
          <a:xfrm>
            <a:off x="5547189" y="811658"/>
            <a:ext cx="6400800" cy="941486"/>
          </a:xfrm>
          <a:prstGeom prst="rect">
            <a:avLst/>
          </a:prstGeom>
        </p:spPr>
      </p:pic>
      <p:pic>
        <p:nvPicPr>
          <p:cNvPr id="8" name="Picture 7">
            <a:extLst>
              <a:ext uri="{FF2B5EF4-FFF2-40B4-BE49-F238E27FC236}">
                <a16:creationId xmlns:a16="http://schemas.microsoft.com/office/drawing/2014/main" id="{DD62EBC7-2E79-29FD-3C1F-D72DF45B5AD9}"/>
              </a:ext>
            </a:extLst>
          </p:cNvPr>
          <p:cNvPicPr>
            <a:picLocks noChangeAspect="1"/>
          </p:cNvPicPr>
          <p:nvPr/>
        </p:nvPicPr>
        <p:blipFill>
          <a:blip r:embed="rId3"/>
          <a:stretch>
            <a:fillRect/>
          </a:stretch>
        </p:blipFill>
        <p:spPr>
          <a:xfrm>
            <a:off x="5547189" y="2058161"/>
            <a:ext cx="5000625" cy="1457325"/>
          </a:xfrm>
          <a:prstGeom prst="rect">
            <a:avLst/>
          </a:prstGeom>
        </p:spPr>
      </p:pic>
    </p:spTree>
    <p:extLst>
      <p:ext uri="{BB962C8B-B14F-4D97-AF65-F5344CB8AC3E}">
        <p14:creationId xmlns:p14="http://schemas.microsoft.com/office/powerpoint/2010/main" val="3527285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datetime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903995"/>
            <a:ext cx="5982128" cy="1938992"/>
          </a:xfrm>
          <a:prstGeom prst="rect">
            <a:avLst/>
          </a:prstGeom>
          <a:noFill/>
        </p:spPr>
        <p:txBody>
          <a:bodyPr wrap="square">
            <a:spAutoFit/>
          </a:bodyPr>
          <a:lstStyle/>
          <a:p>
            <a:r>
              <a:rPr lang="en-US" sz="1200" b="0" dirty="0">
                <a:solidFill>
                  <a:srgbClr val="0070C0"/>
                </a:solidFill>
                <a:effectLst/>
                <a:latin typeface="Consolas" panose="020B0609020204030204" pitchFamily="49" charset="0"/>
              </a:rPr>
              <a:t>#Return the year and name of weekday:</a:t>
            </a:r>
          </a:p>
          <a:p>
            <a:r>
              <a:rPr lang="en-US" sz="1200" b="0" dirty="0">
                <a:solidFill>
                  <a:srgbClr val="0070C0"/>
                </a:solidFill>
                <a:effectLst/>
                <a:latin typeface="Consolas" panose="020B0609020204030204" pitchFamily="49" charset="0"/>
              </a:rPr>
              <a:t>import datetime</a:t>
            </a:r>
          </a:p>
          <a:p>
            <a:r>
              <a:rPr lang="en-US" sz="1200" b="0" dirty="0">
                <a:solidFill>
                  <a:srgbClr val="0070C0"/>
                </a:solidFill>
                <a:effectLst/>
                <a:latin typeface="Consolas" panose="020B0609020204030204" pitchFamily="49" charset="0"/>
              </a:rPr>
              <a:t>x = </a:t>
            </a:r>
            <a:r>
              <a:rPr lang="en-US" sz="1200" b="0" dirty="0" err="1">
                <a:solidFill>
                  <a:srgbClr val="0070C0"/>
                </a:solidFill>
                <a:effectLst/>
                <a:latin typeface="Consolas" panose="020B0609020204030204" pitchFamily="49" charset="0"/>
              </a:rPr>
              <a:t>datetime.datetime.now</a:t>
            </a:r>
            <a:r>
              <a:rPr lang="en-US" sz="1200" b="0" dirty="0">
                <a:solidFill>
                  <a:srgbClr val="0070C0"/>
                </a:solidFill>
                <a:effectLst/>
                <a:latin typeface="Consolas" panose="020B0609020204030204" pitchFamily="49" charset="0"/>
              </a:rPr>
              <a:t>()</a:t>
            </a:r>
          </a:p>
          <a:p>
            <a:r>
              <a:rPr lang="en-US" sz="1200" b="0" dirty="0">
                <a:solidFill>
                  <a:srgbClr val="0070C0"/>
                </a:solidFill>
                <a:effectLst/>
                <a:latin typeface="Consolas" panose="020B0609020204030204" pitchFamily="49" charset="0"/>
              </a:rPr>
              <a:t>print(</a:t>
            </a:r>
            <a:r>
              <a:rPr lang="en-US" sz="1200" b="0" dirty="0" err="1">
                <a:solidFill>
                  <a:srgbClr val="0070C0"/>
                </a:solidFill>
                <a:effectLst/>
                <a:latin typeface="Consolas" panose="020B0609020204030204" pitchFamily="49" charset="0"/>
              </a:rPr>
              <a:t>x.year</a:t>
            </a:r>
            <a:r>
              <a:rPr lang="en-US" sz="1200" b="0" dirty="0">
                <a:solidFill>
                  <a:srgbClr val="0070C0"/>
                </a:solidFill>
                <a:effectLst/>
                <a:latin typeface="Consolas" panose="020B0609020204030204" pitchFamily="49" charset="0"/>
              </a:rPr>
              <a:t>)</a:t>
            </a:r>
          </a:p>
          <a:p>
            <a:r>
              <a:rPr lang="en-US" sz="1200" b="0" dirty="0">
                <a:solidFill>
                  <a:srgbClr val="0070C0"/>
                </a:solidFill>
                <a:effectLst/>
                <a:latin typeface="Consolas" panose="020B0609020204030204" pitchFamily="49" charset="0"/>
              </a:rPr>
              <a:t>print(</a:t>
            </a:r>
            <a:r>
              <a:rPr lang="en-US" sz="1200" b="0" dirty="0" err="1">
                <a:solidFill>
                  <a:srgbClr val="0070C0"/>
                </a:solidFill>
                <a:effectLst/>
                <a:latin typeface="Consolas" panose="020B0609020204030204" pitchFamily="49" charset="0"/>
              </a:rPr>
              <a:t>x.strftime</a:t>
            </a:r>
            <a:r>
              <a:rPr lang="en-US" sz="1200" b="0" dirty="0">
                <a:solidFill>
                  <a:srgbClr val="0070C0"/>
                </a:solidFill>
                <a:effectLst/>
                <a:latin typeface="Consolas" panose="020B0609020204030204" pitchFamily="49" charset="0"/>
              </a:rPr>
              <a:t>("%A"))</a:t>
            </a:r>
          </a:p>
          <a:p>
            <a:endParaRPr lang="en-US" sz="1200" b="0" dirty="0">
              <a:solidFill>
                <a:srgbClr val="0070C0"/>
              </a:solidFill>
              <a:effectLst/>
              <a:latin typeface="Consolas" panose="020B0609020204030204" pitchFamily="49" charset="0"/>
            </a:endParaRPr>
          </a:p>
          <a:p>
            <a:r>
              <a:rPr lang="en-US" sz="1200" b="0" dirty="0">
                <a:solidFill>
                  <a:srgbClr val="0070C0"/>
                </a:solidFill>
                <a:effectLst/>
                <a:latin typeface="Consolas" panose="020B0609020204030204" pitchFamily="49" charset="0"/>
              </a:rPr>
              <a:t>#Display the name of the month:</a:t>
            </a:r>
          </a:p>
          <a:p>
            <a:r>
              <a:rPr lang="en-US" sz="1200" b="0" dirty="0">
                <a:solidFill>
                  <a:srgbClr val="0070C0"/>
                </a:solidFill>
                <a:effectLst/>
                <a:latin typeface="Consolas" panose="020B0609020204030204" pitchFamily="49" charset="0"/>
              </a:rPr>
              <a:t>import datetime</a:t>
            </a:r>
          </a:p>
          <a:p>
            <a:r>
              <a:rPr lang="en-US" sz="1200" b="0" dirty="0">
                <a:solidFill>
                  <a:srgbClr val="0070C0"/>
                </a:solidFill>
                <a:effectLst/>
                <a:latin typeface="Consolas" panose="020B0609020204030204" pitchFamily="49" charset="0"/>
              </a:rPr>
              <a:t>x = </a:t>
            </a:r>
            <a:r>
              <a:rPr lang="en-US" sz="1200" b="0" dirty="0" err="1">
                <a:solidFill>
                  <a:srgbClr val="0070C0"/>
                </a:solidFill>
                <a:effectLst/>
                <a:latin typeface="Consolas" panose="020B0609020204030204" pitchFamily="49" charset="0"/>
              </a:rPr>
              <a:t>datetime.datetime</a:t>
            </a:r>
            <a:r>
              <a:rPr lang="en-US" sz="1200" b="0" dirty="0">
                <a:solidFill>
                  <a:srgbClr val="0070C0"/>
                </a:solidFill>
                <a:effectLst/>
                <a:latin typeface="Consolas" panose="020B0609020204030204" pitchFamily="49" charset="0"/>
              </a:rPr>
              <a:t>(2023, 12, 1)</a:t>
            </a:r>
          </a:p>
          <a:p>
            <a:r>
              <a:rPr lang="en-US" sz="1200" b="0" dirty="0">
                <a:solidFill>
                  <a:srgbClr val="0070C0"/>
                </a:solidFill>
                <a:effectLst/>
                <a:latin typeface="Consolas" panose="020B0609020204030204" pitchFamily="49" charset="0"/>
              </a:rPr>
              <a:t>print(</a:t>
            </a:r>
            <a:r>
              <a:rPr lang="en-US" sz="1200" b="0" dirty="0" err="1">
                <a:solidFill>
                  <a:srgbClr val="0070C0"/>
                </a:solidFill>
                <a:effectLst/>
                <a:latin typeface="Consolas" panose="020B0609020204030204" pitchFamily="49" charset="0"/>
              </a:rPr>
              <a:t>x.strftime</a:t>
            </a:r>
            <a:r>
              <a:rPr lang="en-US" sz="1200" b="0" dirty="0">
                <a:solidFill>
                  <a:srgbClr val="0070C0"/>
                </a:solidFill>
                <a:effectLst/>
                <a:latin typeface="Consolas" panose="020B0609020204030204" pitchFamily="49" charset="0"/>
              </a:rPr>
              <a:t>("%B"))</a:t>
            </a:r>
          </a:p>
        </p:txBody>
      </p:sp>
      <p:pic>
        <p:nvPicPr>
          <p:cNvPr id="5" name="Picture 4">
            <a:extLst>
              <a:ext uri="{FF2B5EF4-FFF2-40B4-BE49-F238E27FC236}">
                <a16:creationId xmlns:a16="http://schemas.microsoft.com/office/drawing/2014/main" id="{EC233CDF-47F0-D1A9-C56D-7DCC226BFCC1}"/>
              </a:ext>
            </a:extLst>
          </p:cNvPr>
          <p:cNvPicPr>
            <a:picLocks noChangeAspect="1"/>
          </p:cNvPicPr>
          <p:nvPr/>
        </p:nvPicPr>
        <p:blipFill>
          <a:blip r:embed="rId2"/>
          <a:stretch>
            <a:fillRect/>
          </a:stretch>
        </p:blipFill>
        <p:spPr>
          <a:xfrm>
            <a:off x="5175607" y="801384"/>
            <a:ext cx="3657600" cy="4983002"/>
          </a:xfrm>
          <a:prstGeom prst="rect">
            <a:avLst/>
          </a:prstGeom>
        </p:spPr>
      </p:pic>
    </p:spTree>
    <p:extLst>
      <p:ext uri="{BB962C8B-B14F-4D97-AF65-F5344CB8AC3E}">
        <p14:creationId xmlns:p14="http://schemas.microsoft.com/office/powerpoint/2010/main" val="1059432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D1A1E4-BF5F-AF26-9910-C2860C996381}"/>
              </a:ext>
            </a:extLst>
          </p:cNvPr>
          <p:cNvSpPr txBox="1"/>
          <p:nvPr/>
        </p:nvSpPr>
        <p:spPr>
          <a:xfrm>
            <a:off x="2579571" y="2970123"/>
            <a:ext cx="7036067" cy="461665"/>
          </a:xfrm>
          <a:prstGeom prst="rect">
            <a:avLst/>
          </a:prstGeom>
          <a:solidFill>
            <a:schemeClr val="accent4">
              <a:lumMod val="20000"/>
              <a:lumOff val="80000"/>
            </a:schemeClr>
          </a:solidFill>
        </p:spPr>
        <p:txBody>
          <a:bodyPr wrap="square" rtlCol="0">
            <a:spAutoFit/>
          </a:bodyPr>
          <a:lstStyle/>
          <a:p>
            <a:pPr algn="ctr"/>
            <a:r>
              <a:rPr lang="en-US" sz="2400" dirty="0"/>
              <a:t>Python – Flow Control </a:t>
            </a:r>
            <a:r>
              <a:rPr lang="en-US" sz="2400" dirty="0" err="1"/>
              <a:t>Stmts</a:t>
            </a:r>
            <a:endParaRPr lang="en-US" sz="2400" dirty="0"/>
          </a:p>
        </p:txBody>
      </p:sp>
    </p:spTree>
    <p:extLst>
      <p:ext uri="{BB962C8B-B14F-4D97-AF65-F5344CB8AC3E}">
        <p14:creationId xmlns:p14="http://schemas.microsoft.com/office/powerpoint/2010/main" val="3900695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If-else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172093" y="667693"/>
            <a:ext cx="5982128" cy="1384995"/>
          </a:xfrm>
          <a:prstGeom prst="rect">
            <a:avLst/>
          </a:prstGeom>
          <a:noFill/>
        </p:spPr>
        <p:txBody>
          <a:bodyPr wrap="square">
            <a:spAutoFit/>
          </a:bodyPr>
          <a:lstStyle/>
          <a:p>
            <a:r>
              <a:rPr lang="en-US" sz="1200" b="0" dirty="0">
                <a:solidFill>
                  <a:srgbClr val="0070C0"/>
                </a:solidFill>
                <a:effectLst/>
                <a:latin typeface="Consolas" panose="020B0609020204030204" pitchFamily="49" charset="0"/>
              </a:rPr>
              <a:t>#Example</a:t>
            </a:r>
          </a:p>
          <a:p>
            <a:r>
              <a:rPr lang="en-US" sz="1200" b="0" dirty="0">
                <a:solidFill>
                  <a:srgbClr val="0070C0"/>
                </a:solidFill>
                <a:effectLst/>
                <a:latin typeface="Consolas" panose="020B0609020204030204" pitchFamily="49" charset="0"/>
              </a:rPr>
              <a:t>a = 200</a:t>
            </a:r>
          </a:p>
          <a:p>
            <a:r>
              <a:rPr lang="en-US" sz="1200" b="0" dirty="0">
                <a:solidFill>
                  <a:srgbClr val="0070C0"/>
                </a:solidFill>
                <a:effectLst/>
                <a:latin typeface="Consolas" panose="020B0609020204030204" pitchFamily="49" charset="0"/>
              </a:rPr>
              <a:t>b = 33</a:t>
            </a:r>
          </a:p>
          <a:p>
            <a:r>
              <a:rPr lang="en-US" sz="1200" b="0" dirty="0">
                <a:solidFill>
                  <a:srgbClr val="0070C0"/>
                </a:solidFill>
                <a:effectLst/>
                <a:latin typeface="Consolas" panose="020B0609020204030204" pitchFamily="49" charset="0"/>
              </a:rPr>
              <a:t>if b &gt; a:</a:t>
            </a:r>
          </a:p>
          <a:p>
            <a:r>
              <a:rPr lang="en-US" sz="1200" b="0" dirty="0">
                <a:solidFill>
                  <a:srgbClr val="0070C0"/>
                </a:solidFill>
                <a:effectLst/>
                <a:latin typeface="Consolas" panose="020B0609020204030204" pitchFamily="49" charset="0"/>
              </a:rPr>
              <a:t>  print("b is greater than a")</a:t>
            </a:r>
          </a:p>
          <a:p>
            <a:r>
              <a:rPr lang="en-US" sz="1200" b="0" dirty="0">
                <a:solidFill>
                  <a:srgbClr val="0070C0"/>
                </a:solidFill>
                <a:effectLst/>
                <a:latin typeface="Consolas" panose="020B0609020204030204" pitchFamily="49" charset="0"/>
              </a:rPr>
              <a:t>else:</a:t>
            </a:r>
          </a:p>
          <a:p>
            <a:r>
              <a:rPr lang="en-US" sz="1200" b="0" dirty="0">
                <a:solidFill>
                  <a:srgbClr val="0070C0"/>
                </a:solidFill>
                <a:effectLst/>
                <a:latin typeface="Consolas" panose="020B0609020204030204" pitchFamily="49" charset="0"/>
              </a:rPr>
              <a:t>  print("b is not greater than a")</a:t>
            </a:r>
          </a:p>
        </p:txBody>
      </p:sp>
      <p:pic>
        <p:nvPicPr>
          <p:cNvPr id="3" name="Picture 2">
            <a:extLst>
              <a:ext uri="{FF2B5EF4-FFF2-40B4-BE49-F238E27FC236}">
                <a16:creationId xmlns:a16="http://schemas.microsoft.com/office/drawing/2014/main" id="{6C276502-0287-94CE-A684-25901A35CF69}"/>
              </a:ext>
            </a:extLst>
          </p:cNvPr>
          <p:cNvPicPr>
            <a:picLocks noChangeAspect="1"/>
          </p:cNvPicPr>
          <p:nvPr/>
        </p:nvPicPr>
        <p:blipFill>
          <a:blip r:embed="rId2"/>
          <a:stretch>
            <a:fillRect/>
          </a:stretch>
        </p:blipFill>
        <p:spPr>
          <a:xfrm>
            <a:off x="5912937" y="1112741"/>
            <a:ext cx="4686300" cy="571500"/>
          </a:xfrm>
          <a:prstGeom prst="rect">
            <a:avLst/>
          </a:prstGeom>
        </p:spPr>
      </p:pic>
      <p:sp>
        <p:nvSpPr>
          <p:cNvPr id="6" name="TextBox 5">
            <a:extLst>
              <a:ext uri="{FF2B5EF4-FFF2-40B4-BE49-F238E27FC236}">
                <a16:creationId xmlns:a16="http://schemas.microsoft.com/office/drawing/2014/main" id="{684E613B-D733-4487-EB7E-EC1993F64B3B}"/>
              </a:ext>
            </a:extLst>
          </p:cNvPr>
          <p:cNvSpPr txBox="1"/>
          <p:nvPr/>
        </p:nvSpPr>
        <p:spPr>
          <a:xfrm>
            <a:off x="244011" y="2321713"/>
            <a:ext cx="8589196" cy="400110"/>
          </a:xfrm>
          <a:prstGeom prst="rect">
            <a:avLst/>
          </a:prstGeom>
          <a:solidFill>
            <a:schemeClr val="accent4">
              <a:lumMod val="40000"/>
              <a:lumOff val="60000"/>
            </a:schemeClr>
          </a:solidFill>
        </p:spPr>
        <p:txBody>
          <a:bodyPr wrap="square" rtlCol="0">
            <a:spAutoFit/>
          </a:bodyPr>
          <a:lstStyle/>
          <a:p>
            <a:r>
              <a:rPr lang="en-US" sz="2000" dirty="0"/>
              <a:t>while</a:t>
            </a:r>
          </a:p>
        </p:txBody>
      </p:sp>
      <p:sp>
        <p:nvSpPr>
          <p:cNvPr id="7" name="TextBox 6">
            <a:extLst>
              <a:ext uri="{FF2B5EF4-FFF2-40B4-BE49-F238E27FC236}">
                <a16:creationId xmlns:a16="http://schemas.microsoft.com/office/drawing/2014/main" id="{C2C56725-64BF-40B1-5A36-A22984748732}"/>
              </a:ext>
            </a:extLst>
          </p:cNvPr>
          <p:cNvSpPr txBox="1"/>
          <p:nvPr/>
        </p:nvSpPr>
        <p:spPr>
          <a:xfrm>
            <a:off x="172093" y="2736502"/>
            <a:ext cx="5982128" cy="1384995"/>
          </a:xfrm>
          <a:prstGeom prst="rect">
            <a:avLst/>
          </a:prstGeom>
          <a:noFill/>
        </p:spPr>
        <p:txBody>
          <a:bodyPr wrap="square">
            <a:spAutoFit/>
          </a:bodyPr>
          <a:lstStyle/>
          <a:p>
            <a:r>
              <a:rPr lang="en-US" sz="1200" b="0" dirty="0">
                <a:solidFill>
                  <a:srgbClr val="0070C0"/>
                </a:solidFill>
                <a:effectLst/>
                <a:latin typeface="Consolas" panose="020B0609020204030204" pitchFamily="49" charset="0"/>
              </a:rPr>
              <a:t>#Print a message once the condition is false:</a:t>
            </a:r>
          </a:p>
          <a:p>
            <a:r>
              <a:rPr lang="en-US" sz="1200" b="0" dirty="0" err="1">
                <a:solidFill>
                  <a:srgbClr val="0070C0"/>
                </a:solidFill>
                <a:effectLst/>
                <a:latin typeface="Consolas" panose="020B0609020204030204" pitchFamily="49" charset="0"/>
              </a:rPr>
              <a:t>i</a:t>
            </a:r>
            <a:r>
              <a:rPr lang="en-US" sz="1200" b="0" dirty="0">
                <a:solidFill>
                  <a:srgbClr val="0070C0"/>
                </a:solidFill>
                <a:effectLst/>
                <a:latin typeface="Consolas" panose="020B0609020204030204" pitchFamily="49" charset="0"/>
              </a:rPr>
              <a:t> = 1</a:t>
            </a:r>
          </a:p>
          <a:p>
            <a:r>
              <a:rPr lang="en-US" sz="1200" b="0" dirty="0">
                <a:solidFill>
                  <a:srgbClr val="0070C0"/>
                </a:solidFill>
                <a:effectLst/>
                <a:latin typeface="Consolas" panose="020B0609020204030204" pitchFamily="49" charset="0"/>
              </a:rPr>
              <a:t>while </a:t>
            </a:r>
            <a:r>
              <a:rPr lang="en-US" sz="1200" b="0" dirty="0" err="1">
                <a:solidFill>
                  <a:srgbClr val="0070C0"/>
                </a:solidFill>
                <a:effectLst/>
                <a:latin typeface="Consolas" panose="020B0609020204030204" pitchFamily="49" charset="0"/>
              </a:rPr>
              <a:t>i</a:t>
            </a:r>
            <a:r>
              <a:rPr lang="en-US" sz="1200" b="0" dirty="0">
                <a:solidFill>
                  <a:srgbClr val="0070C0"/>
                </a:solidFill>
                <a:effectLst/>
                <a:latin typeface="Consolas" panose="020B0609020204030204" pitchFamily="49" charset="0"/>
              </a:rPr>
              <a:t> &lt; 6:</a:t>
            </a:r>
          </a:p>
          <a:p>
            <a:r>
              <a:rPr lang="en-US" sz="1200" b="0" dirty="0">
                <a:solidFill>
                  <a:srgbClr val="0070C0"/>
                </a:solidFill>
                <a:effectLst/>
                <a:latin typeface="Consolas" panose="020B0609020204030204" pitchFamily="49" charset="0"/>
              </a:rPr>
              <a:t>  print(</a:t>
            </a:r>
            <a:r>
              <a:rPr lang="en-US" sz="1200" b="0" dirty="0" err="1">
                <a:solidFill>
                  <a:srgbClr val="0070C0"/>
                </a:solidFill>
                <a:effectLst/>
                <a:latin typeface="Consolas" panose="020B0609020204030204" pitchFamily="49" charset="0"/>
              </a:rPr>
              <a:t>i</a:t>
            </a:r>
            <a:r>
              <a:rPr lang="en-US" sz="1200" b="0" dirty="0">
                <a:solidFill>
                  <a:srgbClr val="0070C0"/>
                </a:solidFill>
                <a:effectLst/>
                <a:latin typeface="Consolas" panose="020B0609020204030204" pitchFamily="49" charset="0"/>
              </a:rPr>
              <a:t>)</a:t>
            </a:r>
          </a:p>
          <a:p>
            <a:r>
              <a:rPr lang="en-US" sz="1200" b="0" dirty="0">
                <a:solidFill>
                  <a:srgbClr val="0070C0"/>
                </a:solidFill>
                <a:effectLst/>
                <a:latin typeface="Consolas" panose="020B0609020204030204" pitchFamily="49" charset="0"/>
              </a:rPr>
              <a:t>  </a:t>
            </a:r>
            <a:r>
              <a:rPr lang="en-US" sz="1200" b="0" dirty="0" err="1">
                <a:solidFill>
                  <a:srgbClr val="0070C0"/>
                </a:solidFill>
                <a:effectLst/>
                <a:latin typeface="Consolas" panose="020B0609020204030204" pitchFamily="49" charset="0"/>
              </a:rPr>
              <a:t>i</a:t>
            </a:r>
            <a:r>
              <a:rPr lang="en-US" sz="1200" b="0" dirty="0">
                <a:solidFill>
                  <a:srgbClr val="0070C0"/>
                </a:solidFill>
                <a:effectLst/>
                <a:latin typeface="Consolas" panose="020B0609020204030204" pitchFamily="49" charset="0"/>
              </a:rPr>
              <a:t> += 1</a:t>
            </a:r>
          </a:p>
          <a:p>
            <a:r>
              <a:rPr lang="en-US" sz="1200" b="0" dirty="0">
                <a:solidFill>
                  <a:srgbClr val="0070C0"/>
                </a:solidFill>
                <a:effectLst/>
                <a:latin typeface="Consolas" panose="020B0609020204030204" pitchFamily="49" charset="0"/>
              </a:rPr>
              <a:t>else:</a:t>
            </a:r>
          </a:p>
          <a:p>
            <a:r>
              <a:rPr lang="en-US" sz="1200" b="0" dirty="0">
                <a:solidFill>
                  <a:srgbClr val="0070C0"/>
                </a:solidFill>
                <a:effectLst/>
                <a:latin typeface="Consolas" panose="020B0609020204030204" pitchFamily="49" charset="0"/>
              </a:rPr>
              <a:t>  print("</a:t>
            </a:r>
            <a:r>
              <a:rPr lang="en-US" sz="1200" b="0" dirty="0" err="1">
                <a:solidFill>
                  <a:srgbClr val="0070C0"/>
                </a:solidFill>
                <a:effectLst/>
                <a:latin typeface="Consolas" panose="020B0609020204030204" pitchFamily="49" charset="0"/>
              </a:rPr>
              <a:t>i</a:t>
            </a:r>
            <a:r>
              <a:rPr lang="en-US" sz="1200" b="0" dirty="0">
                <a:solidFill>
                  <a:srgbClr val="0070C0"/>
                </a:solidFill>
                <a:effectLst/>
                <a:latin typeface="Consolas" panose="020B0609020204030204" pitchFamily="49" charset="0"/>
              </a:rPr>
              <a:t> is no longer less than 6")</a:t>
            </a:r>
          </a:p>
        </p:txBody>
      </p:sp>
      <p:sp>
        <p:nvSpPr>
          <p:cNvPr id="9" name="TextBox 8">
            <a:extLst>
              <a:ext uri="{FF2B5EF4-FFF2-40B4-BE49-F238E27FC236}">
                <a16:creationId xmlns:a16="http://schemas.microsoft.com/office/drawing/2014/main" id="{7401CF1F-757B-EB7F-A759-E33D3E2A0564}"/>
              </a:ext>
            </a:extLst>
          </p:cNvPr>
          <p:cNvSpPr txBox="1"/>
          <p:nvPr/>
        </p:nvSpPr>
        <p:spPr>
          <a:xfrm>
            <a:off x="244011" y="4528730"/>
            <a:ext cx="8589196" cy="400110"/>
          </a:xfrm>
          <a:prstGeom prst="rect">
            <a:avLst/>
          </a:prstGeom>
          <a:solidFill>
            <a:schemeClr val="accent4">
              <a:lumMod val="40000"/>
              <a:lumOff val="60000"/>
            </a:schemeClr>
          </a:solidFill>
        </p:spPr>
        <p:txBody>
          <a:bodyPr wrap="square" rtlCol="0">
            <a:spAutoFit/>
          </a:bodyPr>
          <a:lstStyle/>
          <a:p>
            <a:r>
              <a:rPr lang="en-US" sz="2000" dirty="0"/>
              <a:t>for</a:t>
            </a:r>
          </a:p>
        </p:txBody>
      </p:sp>
      <p:sp>
        <p:nvSpPr>
          <p:cNvPr id="10" name="TextBox 9">
            <a:extLst>
              <a:ext uri="{FF2B5EF4-FFF2-40B4-BE49-F238E27FC236}">
                <a16:creationId xmlns:a16="http://schemas.microsoft.com/office/drawing/2014/main" id="{137EB451-4BD9-551F-A5B8-082929D4AF5B}"/>
              </a:ext>
            </a:extLst>
          </p:cNvPr>
          <p:cNvSpPr txBox="1"/>
          <p:nvPr/>
        </p:nvSpPr>
        <p:spPr>
          <a:xfrm>
            <a:off x="172093" y="4943519"/>
            <a:ext cx="5982128" cy="1384995"/>
          </a:xfrm>
          <a:prstGeom prst="rect">
            <a:avLst/>
          </a:prstGeom>
          <a:noFill/>
        </p:spPr>
        <p:txBody>
          <a:bodyPr wrap="square">
            <a:spAutoFit/>
          </a:bodyPr>
          <a:lstStyle/>
          <a:p>
            <a:r>
              <a:rPr lang="en-US" sz="1200" b="0" dirty="0">
                <a:solidFill>
                  <a:srgbClr val="0070C0"/>
                </a:solidFill>
                <a:effectLst/>
                <a:latin typeface="Consolas" panose="020B0609020204030204" pitchFamily="49" charset="0"/>
              </a:rPr>
              <a:t>#Exit the loop when x is "banana", but this time the break comes before the print:</a:t>
            </a:r>
          </a:p>
          <a:p>
            <a:r>
              <a:rPr lang="en-US" sz="1200" b="0" dirty="0">
                <a:solidFill>
                  <a:srgbClr val="0070C0"/>
                </a:solidFill>
                <a:effectLst/>
                <a:latin typeface="Consolas" panose="020B0609020204030204" pitchFamily="49" charset="0"/>
              </a:rPr>
              <a:t>fruits = ["apple", "papaya", "watermelon", "banana", "cherry"]</a:t>
            </a:r>
          </a:p>
          <a:p>
            <a:r>
              <a:rPr lang="en-US" sz="1200" b="0" dirty="0">
                <a:solidFill>
                  <a:srgbClr val="0070C0"/>
                </a:solidFill>
                <a:effectLst/>
                <a:latin typeface="Consolas" panose="020B0609020204030204" pitchFamily="49" charset="0"/>
              </a:rPr>
              <a:t>for x in fruits:</a:t>
            </a:r>
          </a:p>
          <a:p>
            <a:r>
              <a:rPr lang="en-US" sz="1200" b="0" dirty="0">
                <a:solidFill>
                  <a:srgbClr val="0070C0"/>
                </a:solidFill>
                <a:effectLst/>
                <a:latin typeface="Consolas" panose="020B0609020204030204" pitchFamily="49" charset="0"/>
              </a:rPr>
              <a:t>  if x == "banana":</a:t>
            </a:r>
          </a:p>
          <a:p>
            <a:r>
              <a:rPr lang="en-US" sz="1200" b="0" dirty="0">
                <a:solidFill>
                  <a:srgbClr val="0070C0"/>
                </a:solidFill>
                <a:effectLst/>
                <a:latin typeface="Consolas" panose="020B0609020204030204" pitchFamily="49" charset="0"/>
              </a:rPr>
              <a:t>    break</a:t>
            </a:r>
          </a:p>
          <a:p>
            <a:r>
              <a:rPr lang="en-US" sz="1200" b="0" dirty="0">
                <a:solidFill>
                  <a:srgbClr val="0070C0"/>
                </a:solidFill>
                <a:effectLst/>
                <a:latin typeface="Consolas" panose="020B0609020204030204" pitchFamily="49" charset="0"/>
              </a:rPr>
              <a:t>  print(x)</a:t>
            </a:r>
          </a:p>
        </p:txBody>
      </p:sp>
      <p:pic>
        <p:nvPicPr>
          <p:cNvPr id="13" name="Picture 12">
            <a:extLst>
              <a:ext uri="{FF2B5EF4-FFF2-40B4-BE49-F238E27FC236}">
                <a16:creationId xmlns:a16="http://schemas.microsoft.com/office/drawing/2014/main" id="{9A7D9478-B4B1-52C6-282D-BAA2953D4DF8}"/>
              </a:ext>
            </a:extLst>
          </p:cNvPr>
          <p:cNvPicPr>
            <a:picLocks noChangeAspect="1"/>
          </p:cNvPicPr>
          <p:nvPr/>
        </p:nvPicPr>
        <p:blipFill>
          <a:blip r:embed="rId3"/>
          <a:stretch>
            <a:fillRect/>
          </a:stretch>
        </p:blipFill>
        <p:spPr>
          <a:xfrm>
            <a:off x="5912937" y="2757536"/>
            <a:ext cx="4562475" cy="1647825"/>
          </a:xfrm>
          <a:prstGeom prst="rect">
            <a:avLst/>
          </a:prstGeom>
        </p:spPr>
      </p:pic>
      <p:pic>
        <p:nvPicPr>
          <p:cNvPr id="15" name="Picture 14">
            <a:extLst>
              <a:ext uri="{FF2B5EF4-FFF2-40B4-BE49-F238E27FC236}">
                <a16:creationId xmlns:a16="http://schemas.microsoft.com/office/drawing/2014/main" id="{716BC501-255F-850A-F735-835CDE2AD5E6}"/>
              </a:ext>
            </a:extLst>
          </p:cNvPr>
          <p:cNvPicPr>
            <a:picLocks noChangeAspect="1"/>
          </p:cNvPicPr>
          <p:nvPr/>
        </p:nvPicPr>
        <p:blipFill>
          <a:blip r:embed="rId4"/>
          <a:stretch>
            <a:fillRect/>
          </a:stretch>
        </p:blipFill>
        <p:spPr>
          <a:xfrm>
            <a:off x="5912937" y="5008381"/>
            <a:ext cx="4619625" cy="1076325"/>
          </a:xfrm>
          <a:prstGeom prst="rect">
            <a:avLst/>
          </a:prstGeom>
        </p:spPr>
      </p:pic>
    </p:spTree>
    <p:extLst>
      <p:ext uri="{BB962C8B-B14F-4D97-AF65-F5344CB8AC3E}">
        <p14:creationId xmlns:p14="http://schemas.microsoft.com/office/powerpoint/2010/main" val="775996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D1A1E4-BF5F-AF26-9910-C2860C996381}"/>
              </a:ext>
            </a:extLst>
          </p:cNvPr>
          <p:cNvSpPr txBox="1"/>
          <p:nvPr/>
        </p:nvSpPr>
        <p:spPr>
          <a:xfrm>
            <a:off x="2579571" y="2970123"/>
            <a:ext cx="7036067" cy="461665"/>
          </a:xfrm>
          <a:prstGeom prst="rect">
            <a:avLst/>
          </a:prstGeom>
          <a:solidFill>
            <a:schemeClr val="accent4">
              <a:lumMod val="20000"/>
              <a:lumOff val="80000"/>
            </a:schemeClr>
          </a:solidFill>
        </p:spPr>
        <p:txBody>
          <a:bodyPr wrap="square" rtlCol="0">
            <a:spAutoFit/>
          </a:bodyPr>
          <a:lstStyle/>
          <a:p>
            <a:pPr algn="ctr"/>
            <a:r>
              <a:rPr lang="en-US" sz="2400" dirty="0"/>
              <a:t>Python – Classes &amp; Inheritance</a:t>
            </a:r>
          </a:p>
        </p:txBody>
      </p:sp>
    </p:spTree>
    <p:extLst>
      <p:ext uri="{BB962C8B-B14F-4D97-AF65-F5344CB8AC3E}">
        <p14:creationId xmlns:p14="http://schemas.microsoft.com/office/powerpoint/2010/main" val="4048170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functions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172093" y="667693"/>
            <a:ext cx="5982128" cy="2308324"/>
          </a:xfrm>
          <a:prstGeom prst="rect">
            <a:avLst/>
          </a:prstGeom>
          <a:noFill/>
        </p:spPr>
        <p:txBody>
          <a:bodyPr wrap="square">
            <a:spAutoFit/>
          </a:bodyPr>
          <a:lstStyle/>
          <a:p>
            <a:r>
              <a:rPr lang="en-US" sz="1200" b="0" dirty="0">
                <a:solidFill>
                  <a:srgbClr val="0070C0"/>
                </a:solidFill>
                <a:effectLst/>
                <a:latin typeface="Consolas" panose="020B0609020204030204" pitchFamily="49" charset="0"/>
              </a:rPr>
              <a:t>In Python a function is defined using the </a:t>
            </a:r>
            <a:r>
              <a:rPr lang="en-US" sz="1200" b="1" dirty="0">
                <a:solidFill>
                  <a:schemeClr val="accent2">
                    <a:lumMod val="50000"/>
                  </a:schemeClr>
                </a:solidFill>
                <a:effectLst/>
                <a:latin typeface="Consolas" panose="020B0609020204030204" pitchFamily="49" charset="0"/>
              </a:rPr>
              <a:t>def</a:t>
            </a:r>
            <a:r>
              <a:rPr lang="en-US" sz="1200" b="0" dirty="0">
                <a:solidFill>
                  <a:srgbClr val="0070C0"/>
                </a:solidFill>
                <a:effectLst/>
                <a:latin typeface="Consolas" panose="020B0609020204030204" pitchFamily="49" charset="0"/>
              </a:rPr>
              <a:t> keyword:</a:t>
            </a:r>
          </a:p>
          <a:p>
            <a:r>
              <a:rPr lang="en-US" sz="1200" b="0" dirty="0">
                <a:solidFill>
                  <a:srgbClr val="0070C0"/>
                </a:solidFill>
                <a:effectLst/>
                <a:latin typeface="Consolas" panose="020B0609020204030204" pitchFamily="49" charset="0"/>
              </a:rPr>
              <a:t>#Recursion Example</a:t>
            </a:r>
          </a:p>
          <a:p>
            <a:r>
              <a:rPr lang="en-US" sz="1200" b="1" dirty="0">
                <a:solidFill>
                  <a:schemeClr val="accent2">
                    <a:lumMod val="50000"/>
                  </a:schemeClr>
                </a:solidFill>
                <a:effectLst/>
                <a:latin typeface="Consolas" panose="020B0609020204030204" pitchFamily="49" charset="0"/>
              </a:rPr>
              <a:t>def</a:t>
            </a:r>
            <a:r>
              <a:rPr lang="en-US" sz="1200" b="0" dirty="0">
                <a:solidFill>
                  <a:srgbClr val="0070C0"/>
                </a:solidFill>
                <a:effectLst/>
                <a:latin typeface="Consolas" panose="020B0609020204030204" pitchFamily="49" charset="0"/>
              </a:rPr>
              <a:t> </a:t>
            </a:r>
            <a:r>
              <a:rPr lang="en-US" sz="1200" b="0" dirty="0" err="1">
                <a:solidFill>
                  <a:srgbClr val="0070C0"/>
                </a:solidFill>
                <a:effectLst/>
                <a:latin typeface="Consolas" panose="020B0609020204030204" pitchFamily="49" charset="0"/>
              </a:rPr>
              <a:t>tri_recursion</a:t>
            </a:r>
            <a:r>
              <a:rPr lang="en-US" sz="1200" b="0" dirty="0">
                <a:solidFill>
                  <a:srgbClr val="0070C0"/>
                </a:solidFill>
                <a:effectLst/>
                <a:latin typeface="Consolas" panose="020B0609020204030204" pitchFamily="49" charset="0"/>
              </a:rPr>
              <a:t>(k):</a:t>
            </a:r>
          </a:p>
          <a:p>
            <a:r>
              <a:rPr lang="en-US" sz="1200" b="0" dirty="0">
                <a:solidFill>
                  <a:srgbClr val="0070C0"/>
                </a:solidFill>
                <a:effectLst/>
                <a:latin typeface="Consolas" panose="020B0609020204030204" pitchFamily="49" charset="0"/>
              </a:rPr>
              <a:t>  if(k &gt; 0):</a:t>
            </a:r>
          </a:p>
          <a:p>
            <a:r>
              <a:rPr lang="en-US" sz="1200" b="0" dirty="0">
                <a:solidFill>
                  <a:srgbClr val="0070C0"/>
                </a:solidFill>
                <a:effectLst/>
                <a:latin typeface="Consolas" panose="020B0609020204030204" pitchFamily="49" charset="0"/>
              </a:rPr>
              <a:t>    result = k + </a:t>
            </a:r>
            <a:r>
              <a:rPr lang="en-US" sz="1200" b="0" dirty="0" err="1">
                <a:solidFill>
                  <a:srgbClr val="0070C0"/>
                </a:solidFill>
                <a:effectLst/>
                <a:latin typeface="Consolas" panose="020B0609020204030204" pitchFamily="49" charset="0"/>
              </a:rPr>
              <a:t>tri_recursion</a:t>
            </a:r>
            <a:r>
              <a:rPr lang="en-US" sz="1200" b="0" dirty="0">
                <a:solidFill>
                  <a:srgbClr val="0070C0"/>
                </a:solidFill>
                <a:effectLst/>
                <a:latin typeface="Consolas" panose="020B0609020204030204" pitchFamily="49" charset="0"/>
              </a:rPr>
              <a:t>(k - 1)</a:t>
            </a:r>
          </a:p>
          <a:p>
            <a:r>
              <a:rPr lang="en-US" sz="1200" b="0" dirty="0">
                <a:solidFill>
                  <a:srgbClr val="0070C0"/>
                </a:solidFill>
                <a:effectLst/>
                <a:latin typeface="Consolas" panose="020B0609020204030204" pitchFamily="49" charset="0"/>
              </a:rPr>
              <a:t>    print(result)</a:t>
            </a:r>
          </a:p>
          <a:p>
            <a:r>
              <a:rPr lang="en-US" sz="1200" b="0" dirty="0">
                <a:solidFill>
                  <a:srgbClr val="0070C0"/>
                </a:solidFill>
                <a:effectLst/>
                <a:latin typeface="Consolas" panose="020B0609020204030204" pitchFamily="49" charset="0"/>
              </a:rPr>
              <a:t>  else:</a:t>
            </a:r>
          </a:p>
          <a:p>
            <a:r>
              <a:rPr lang="en-US" sz="1200" b="0" dirty="0">
                <a:solidFill>
                  <a:srgbClr val="0070C0"/>
                </a:solidFill>
                <a:effectLst/>
                <a:latin typeface="Consolas" panose="020B0609020204030204" pitchFamily="49" charset="0"/>
              </a:rPr>
              <a:t>    result = 0</a:t>
            </a:r>
          </a:p>
          <a:p>
            <a:r>
              <a:rPr lang="en-US" sz="1200" b="0" dirty="0">
                <a:solidFill>
                  <a:srgbClr val="0070C0"/>
                </a:solidFill>
                <a:effectLst/>
                <a:latin typeface="Consolas" panose="020B0609020204030204" pitchFamily="49" charset="0"/>
              </a:rPr>
              <a:t>  return result</a:t>
            </a:r>
          </a:p>
          <a:p>
            <a:r>
              <a:rPr lang="en-US" sz="1200" b="0" dirty="0">
                <a:solidFill>
                  <a:srgbClr val="0070C0"/>
                </a:solidFill>
                <a:effectLst/>
                <a:latin typeface="Consolas" panose="020B0609020204030204" pitchFamily="49" charset="0"/>
              </a:rPr>
              <a:t>print("\n\</a:t>
            </a:r>
            <a:r>
              <a:rPr lang="en-US" sz="1200" b="0" dirty="0" err="1">
                <a:solidFill>
                  <a:srgbClr val="0070C0"/>
                </a:solidFill>
                <a:effectLst/>
                <a:latin typeface="Consolas" panose="020B0609020204030204" pitchFamily="49" charset="0"/>
              </a:rPr>
              <a:t>nRecursion</a:t>
            </a:r>
            <a:r>
              <a:rPr lang="en-US" sz="1200" b="0" dirty="0">
                <a:solidFill>
                  <a:srgbClr val="0070C0"/>
                </a:solidFill>
                <a:effectLst/>
                <a:latin typeface="Consolas" panose="020B0609020204030204" pitchFamily="49" charset="0"/>
              </a:rPr>
              <a:t> Example Results")</a:t>
            </a:r>
          </a:p>
          <a:p>
            <a:r>
              <a:rPr lang="en-US" sz="1200" b="0" dirty="0" err="1">
                <a:solidFill>
                  <a:srgbClr val="0070C0"/>
                </a:solidFill>
                <a:effectLst/>
                <a:latin typeface="Consolas" panose="020B0609020204030204" pitchFamily="49" charset="0"/>
              </a:rPr>
              <a:t>tri_recursion</a:t>
            </a:r>
            <a:r>
              <a:rPr lang="en-US" sz="1200" b="0" dirty="0">
                <a:solidFill>
                  <a:srgbClr val="0070C0"/>
                </a:solidFill>
                <a:effectLst/>
                <a:latin typeface="Consolas" panose="020B0609020204030204" pitchFamily="49" charset="0"/>
              </a:rPr>
              <a:t>(6)</a:t>
            </a:r>
          </a:p>
          <a:p>
            <a:endParaRPr lang="en-US" sz="1200" b="0" dirty="0">
              <a:solidFill>
                <a:srgbClr val="0070C0"/>
              </a:solidFill>
              <a:effectLst/>
              <a:latin typeface="Consolas" panose="020B0609020204030204" pitchFamily="49" charset="0"/>
            </a:endParaRPr>
          </a:p>
        </p:txBody>
      </p:sp>
      <p:sp>
        <p:nvSpPr>
          <p:cNvPr id="9" name="TextBox 8">
            <a:extLst>
              <a:ext uri="{FF2B5EF4-FFF2-40B4-BE49-F238E27FC236}">
                <a16:creationId xmlns:a16="http://schemas.microsoft.com/office/drawing/2014/main" id="{7401CF1F-757B-EB7F-A759-E33D3E2A0564}"/>
              </a:ext>
            </a:extLst>
          </p:cNvPr>
          <p:cNvSpPr txBox="1"/>
          <p:nvPr/>
        </p:nvSpPr>
        <p:spPr>
          <a:xfrm>
            <a:off x="244011" y="3118495"/>
            <a:ext cx="8589196" cy="400110"/>
          </a:xfrm>
          <a:prstGeom prst="rect">
            <a:avLst/>
          </a:prstGeom>
          <a:solidFill>
            <a:schemeClr val="accent4">
              <a:lumMod val="40000"/>
              <a:lumOff val="60000"/>
            </a:schemeClr>
          </a:solidFill>
        </p:spPr>
        <p:txBody>
          <a:bodyPr wrap="square" rtlCol="0">
            <a:spAutoFit/>
          </a:bodyPr>
          <a:lstStyle/>
          <a:p>
            <a:r>
              <a:rPr lang="en-US" sz="2000" dirty="0"/>
              <a:t>lambda</a:t>
            </a:r>
          </a:p>
        </p:txBody>
      </p:sp>
      <p:sp>
        <p:nvSpPr>
          <p:cNvPr id="10" name="TextBox 9">
            <a:extLst>
              <a:ext uri="{FF2B5EF4-FFF2-40B4-BE49-F238E27FC236}">
                <a16:creationId xmlns:a16="http://schemas.microsoft.com/office/drawing/2014/main" id="{137EB451-4BD9-551F-A5B8-082929D4AF5B}"/>
              </a:ext>
            </a:extLst>
          </p:cNvPr>
          <p:cNvSpPr txBox="1"/>
          <p:nvPr/>
        </p:nvSpPr>
        <p:spPr>
          <a:xfrm>
            <a:off x="172093" y="3721410"/>
            <a:ext cx="5982128" cy="2308324"/>
          </a:xfrm>
          <a:prstGeom prst="rect">
            <a:avLst/>
          </a:prstGeom>
          <a:noFill/>
        </p:spPr>
        <p:txBody>
          <a:bodyPr wrap="square">
            <a:spAutoFit/>
          </a:bodyPr>
          <a:lstStyle/>
          <a:p>
            <a:r>
              <a:rPr lang="en-US" sz="1200" b="0" dirty="0">
                <a:solidFill>
                  <a:srgbClr val="0070C0"/>
                </a:solidFill>
                <a:effectLst/>
                <a:latin typeface="Consolas" panose="020B0609020204030204" pitchFamily="49" charset="0"/>
              </a:rPr>
              <a:t>#A lambda function is a small anonymous function.</a:t>
            </a:r>
          </a:p>
          <a:p>
            <a:r>
              <a:rPr lang="en-US" sz="1200" b="0" dirty="0">
                <a:solidFill>
                  <a:srgbClr val="0070C0"/>
                </a:solidFill>
                <a:effectLst/>
                <a:latin typeface="Consolas" panose="020B0609020204030204" pitchFamily="49" charset="0"/>
              </a:rPr>
              <a:t>#A lambda function can take any number of arguments, but can only have one expression.</a:t>
            </a:r>
          </a:p>
          <a:p>
            <a:r>
              <a:rPr lang="en-US" sz="1200" b="0" dirty="0">
                <a:solidFill>
                  <a:srgbClr val="0070C0"/>
                </a:solidFill>
                <a:effectLst/>
                <a:latin typeface="Consolas" panose="020B0609020204030204" pitchFamily="49" charset="0"/>
              </a:rPr>
              <a:t>#Use the same function definition to make both functions, in the same program:</a:t>
            </a:r>
          </a:p>
          <a:p>
            <a:r>
              <a:rPr lang="en-US" sz="1200" b="0" dirty="0">
                <a:solidFill>
                  <a:srgbClr val="0070C0"/>
                </a:solidFill>
                <a:effectLst/>
                <a:latin typeface="Consolas" panose="020B0609020204030204" pitchFamily="49" charset="0"/>
              </a:rPr>
              <a:t>#Example</a:t>
            </a:r>
          </a:p>
          <a:p>
            <a:r>
              <a:rPr lang="en-US" sz="1200" b="0" dirty="0">
                <a:solidFill>
                  <a:srgbClr val="0070C0"/>
                </a:solidFill>
                <a:effectLst/>
                <a:latin typeface="Consolas" panose="020B0609020204030204" pitchFamily="49" charset="0"/>
              </a:rPr>
              <a:t>def </a:t>
            </a:r>
            <a:r>
              <a:rPr lang="en-US" sz="1200" b="0" dirty="0" err="1">
                <a:solidFill>
                  <a:srgbClr val="0070C0"/>
                </a:solidFill>
                <a:effectLst/>
                <a:latin typeface="Consolas" panose="020B0609020204030204" pitchFamily="49" charset="0"/>
              </a:rPr>
              <a:t>myfunc</a:t>
            </a:r>
            <a:r>
              <a:rPr lang="en-US" sz="1200" b="0" dirty="0">
                <a:solidFill>
                  <a:srgbClr val="0070C0"/>
                </a:solidFill>
                <a:effectLst/>
                <a:latin typeface="Consolas" panose="020B0609020204030204" pitchFamily="49" charset="0"/>
              </a:rPr>
              <a:t>(n):</a:t>
            </a:r>
          </a:p>
          <a:p>
            <a:r>
              <a:rPr lang="en-US" sz="1200" b="0" dirty="0">
                <a:solidFill>
                  <a:srgbClr val="0070C0"/>
                </a:solidFill>
                <a:effectLst/>
                <a:latin typeface="Consolas" panose="020B0609020204030204" pitchFamily="49" charset="0"/>
              </a:rPr>
              <a:t>  return lambda a : a * n</a:t>
            </a:r>
          </a:p>
          <a:p>
            <a:r>
              <a:rPr lang="en-US" sz="1200" b="0" dirty="0" err="1">
                <a:solidFill>
                  <a:srgbClr val="0070C0"/>
                </a:solidFill>
                <a:effectLst/>
                <a:latin typeface="Consolas" panose="020B0609020204030204" pitchFamily="49" charset="0"/>
              </a:rPr>
              <a:t>mydoubler</a:t>
            </a:r>
            <a:r>
              <a:rPr lang="en-US" sz="1200" b="0" dirty="0">
                <a:solidFill>
                  <a:srgbClr val="0070C0"/>
                </a:solidFill>
                <a:effectLst/>
                <a:latin typeface="Consolas" panose="020B0609020204030204" pitchFamily="49" charset="0"/>
              </a:rPr>
              <a:t> = </a:t>
            </a:r>
            <a:r>
              <a:rPr lang="en-US" sz="1200" b="0" dirty="0" err="1">
                <a:solidFill>
                  <a:srgbClr val="0070C0"/>
                </a:solidFill>
                <a:effectLst/>
                <a:latin typeface="Consolas" panose="020B0609020204030204" pitchFamily="49" charset="0"/>
              </a:rPr>
              <a:t>myfunc</a:t>
            </a:r>
            <a:r>
              <a:rPr lang="en-US" sz="1200" b="0" dirty="0">
                <a:solidFill>
                  <a:srgbClr val="0070C0"/>
                </a:solidFill>
                <a:effectLst/>
                <a:latin typeface="Consolas" panose="020B0609020204030204" pitchFamily="49" charset="0"/>
              </a:rPr>
              <a:t>(2)</a:t>
            </a:r>
          </a:p>
          <a:p>
            <a:r>
              <a:rPr lang="en-US" sz="1200" b="0" dirty="0" err="1">
                <a:solidFill>
                  <a:srgbClr val="0070C0"/>
                </a:solidFill>
                <a:effectLst/>
                <a:latin typeface="Consolas" panose="020B0609020204030204" pitchFamily="49" charset="0"/>
              </a:rPr>
              <a:t>mytripler</a:t>
            </a:r>
            <a:r>
              <a:rPr lang="en-US" sz="1200" b="0" dirty="0">
                <a:solidFill>
                  <a:srgbClr val="0070C0"/>
                </a:solidFill>
                <a:effectLst/>
                <a:latin typeface="Consolas" panose="020B0609020204030204" pitchFamily="49" charset="0"/>
              </a:rPr>
              <a:t> = </a:t>
            </a:r>
            <a:r>
              <a:rPr lang="en-US" sz="1200" b="0" dirty="0" err="1">
                <a:solidFill>
                  <a:srgbClr val="0070C0"/>
                </a:solidFill>
                <a:effectLst/>
                <a:latin typeface="Consolas" panose="020B0609020204030204" pitchFamily="49" charset="0"/>
              </a:rPr>
              <a:t>myfunc</a:t>
            </a:r>
            <a:r>
              <a:rPr lang="en-US" sz="1200" b="0" dirty="0">
                <a:solidFill>
                  <a:srgbClr val="0070C0"/>
                </a:solidFill>
                <a:effectLst/>
                <a:latin typeface="Consolas" panose="020B0609020204030204" pitchFamily="49" charset="0"/>
              </a:rPr>
              <a:t>(3)</a:t>
            </a:r>
          </a:p>
          <a:p>
            <a:r>
              <a:rPr lang="en-US" sz="1200" b="0" dirty="0">
                <a:solidFill>
                  <a:srgbClr val="0070C0"/>
                </a:solidFill>
                <a:effectLst/>
                <a:latin typeface="Consolas" panose="020B0609020204030204" pitchFamily="49" charset="0"/>
              </a:rPr>
              <a:t>print(</a:t>
            </a:r>
            <a:r>
              <a:rPr lang="en-US" sz="1200" b="0" dirty="0" err="1">
                <a:solidFill>
                  <a:srgbClr val="0070C0"/>
                </a:solidFill>
                <a:effectLst/>
                <a:latin typeface="Consolas" panose="020B0609020204030204" pitchFamily="49" charset="0"/>
              </a:rPr>
              <a:t>mydoubler</a:t>
            </a:r>
            <a:r>
              <a:rPr lang="en-US" sz="1200" b="0" dirty="0">
                <a:solidFill>
                  <a:srgbClr val="0070C0"/>
                </a:solidFill>
                <a:effectLst/>
                <a:latin typeface="Consolas" panose="020B0609020204030204" pitchFamily="49" charset="0"/>
              </a:rPr>
              <a:t>(11))</a:t>
            </a:r>
          </a:p>
          <a:p>
            <a:r>
              <a:rPr lang="en-US" sz="1200" b="0" dirty="0">
                <a:solidFill>
                  <a:srgbClr val="0070C0"/>
                </a:solidFill>
                <a:effectLst/>
                <a:latin typeface="Consolas" panose="020B0609020204030204" pitchFamily="49" charset="0"/>
              </a:rPr>
              <a:t>print(</a:t>
            </a:r>
            <a:r>
              <a:rPr lang="en-US" sz="1200" b="0" dirty="0" err="1">
                <a:solidFill>
                  <a:srgbClr val="0070C0"/>
                </a:solidFill>
                <a:effectLst/>
                <a:latin typeface="Consolas" panose="020B0609020204030204" pitchFamily="49" charset="0"/>
              </a:rPr>
              <a:t>mytripler</a:t>
            </a:r>
            <a:r>
              <a:rPr lang="en-US" sz="1200" b="0" dirty="0">
                <a:solidFill>
                  <a:srgbClr val="0070C0"/>
                </a:solidFill>
                <a:effectLst/>
                <a:latin typeface="Consolas" panose="020B0609020204030204" pitchFamily="49" charset="0"/>
              </a:rPr>
              <a:t>(11))</a:t>
            </a:r>
          </a:p>
        </p:txBody>
      </p:sp>
      <p:pic>
        <p:nvPicPr>
          <p:cNvPr id="5" name="Picture 4">
            <a:extLst>
              <a:ext uri="{FF2B5EF4-FFF2-40B4-BE49-F238E27FC236}">
                <a16:creationId xmlns:a16="http://schemas.microsoft.com/office/drawing/2014/main" id="{4E3A8E89-06CF-890F-E3AD-3AA0BF4BAEE9}"/>
              </a:ext>
            </a:extLst>
          </p:cNvPr>
          <p:cNvPicPr>
            <a:picLocks noChangeAspect="1"/>
          </p:cNvPicPr>
          <p:nvPr/>
        </p:nvPicPr>
        <p:blipFill>
          <a:blip r:embed="rId2"/>
          <a:stretch>
            <a:fillRect/>
          </a:stretch>
        </p:blipFill>
        <p:spPr>
          <a:xfrm>
            <a:off x="7115014" y="737418"/>
            <a:ext cx="4572000" cy="1971675"/>
          </a:xfrm>
          <a:prstGeom prst="rect">
            <a:avLst/>
          </a:prstGeom>
        </p:spPr>
      </p:pic>
      <p:pic>
        <p:nvPicPr>
          <p:cNvPr id="11" name="Picture 10">
            <a:extLst>
              <a:ext uri="{FF2B5EF4-FFF2-40B4-BE49-F238E27FC236}">
                <a16:creationId xmlns:a16="http://schemas.microsoft.com/office/drawing/2014/main" id="{DDBE51F4-8C23-A4BD-94C6-C9707F5BFC48}"/>
              </a:ext>
            </a:extLst>
          </p:cNvPr>
          <p:cNvPicPr>
            <a:picLocks noChangeAspect="1"/>
          </p:cNvPicPr>
          <p:nvPr/>
        </p:nvPicPr>
        <p:blipFill>
          <a:blip r:embed="rId3"/>
          <a:stretch>
            <a:fillRect/>
          </a:stretch>
        </p:blipFill>
        <p:spPr>
          <a:xfrm>
            <a:off x="7115014" y="4280150"/>
            <a:ext cx="4705350" cy="742950"/>
          </a:xfrm>
          <a:prstGeom prst="rect">
            <a:avLst/>
          </a:prstGeom>
        </p:spPr>
      </p:pic>
    </p:spTree>
    <p:extLst>
      <p:ext uri="{BB962C8B-B14F-4D97-AF65-F5344CB8AC3E}">
        <p14:creationId xmlns:p14="http://schemas.microsoft.com/office/powerpoint/2010/main" val="322181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Getting Started with Python in VS Code</a:t>
            </a:r>
          </a:p>
        </p:txBody>
      </p:sp>
      <p:sp>
        <p:nvSpPr>
          <p:cNvPr id="2" name="Rectangle 1">
            <a:extLst>
              <a:ext uri="{FF2B5EF4-FFF2-40B4-BE49-F238E27FC236}">
                <a16:creationId xmlns:a16="http://schemas.microsoft.com/office/drawing/2014/main" id="{28694FCF-83D8-EF2D-91BC-A905A13F79E0}"/>
              </a:ext>
            </a:extLst>
          </p:cNvPr>
          <p:cNvSpPr>
            <a:spLocks noChangeArrowheads="1"/>
          </p:cNvSpPr>
          <p:nvPr/>
        </p:nvSpPr>
        <p:spPr bwMode="auto">
          <a:xfrm>
            <a:off x="244011" y="1071284"/>
            <a:ext cx="4284324" cy="2308324"/>
          </a:xfrm>
          <a:prstGeom prst="rect">
            <a:avLst/>
          </a:prstGeom>
          <a:noFill/>
        </p:spPr>
        <p:txBody>
          <a:bodyPr wrap="square">
            <a:spAutoFit/>
          </a:bodyPr>
          <a:lstStyle/>
          <a:p>
            <a:pPr marL="171450" indent="-171450">
              <a:buFont typeface="Arial" panose="020B0604020202020204" pitchFamily="34" charset="0"/>
              <a:buChar char="•"/>
            </a:pPr>
            <a:r>
              <a:rPr lang="en-US" altLang="en-US" sz="1200" b="1" dirty="0">
                <a:solidFill>
                  <a:srgbClr val="242424"/>
                </a:solidFill>
                <a:latin typeface="Segoe UI" panose="020B0502040204020203" pitchFamily="34" charset="0"/>
              </a:rPr>
              <a:t>Start VS Code in a workspace folder</a:t>
            </a:r>
          </a:p>
          <a:p>
            <a:pPr marL="171450" indent="-171450">
              <a:buFont typeface="Arial" panose="020B0604020202020204" pitchFamily="34" charset="0"/>
              <a:buChar char="•"/>
            </a:pPr>
            <a:r>
              <a:rPr lang="en-US" altLang="en-US" sz="1200" dirty="0">
                <a:solidFill>
                  <a:srgbClr val="242424"/>
                </a:solidFill>
                <a:latin typeface="Segoe UI" panose="020B0502040204020203" pitchFamily="34" charset="0"/>
              </a:rPr>
              <a:t>By starting VS Code in a folder, that folder becomes your "workspace".</a:t>
            </a:r>
          </a:p>
          <a:p>
            <a:pPr marL="171450" indent="-171450">
              <a:buFont typeface="Arial" panose="020B0604020202020204" pitchFamily="34" charset="0"/>
              <a:buChar char="•"/>
            </a:pPr>
            <a:r>
              <a:rPr lang="en-US" altLang="en-US" sz="1200" dirty="0">
                <a:solidFill>
                  <a:srgbClr val="242424"/>
                </a:solidFill>
                <a:latin typeface="Segoe UI" panose="020B0502040204020203" pitchFamily="34" charset="0"/>
              </a:rPr>
              <a:t>Using a command prompt or terminal, create an empty folder called "hello2“</a:t>
            </a:r>
          </a:p>
          <a:p>
            <a:pPr marL="171450" indent="-171450">
              <a:buFont typeface="Arial" panose="020B0604020202020204" pitchFamily="34" charset="0"/>
              <a:buChar char="•"/>
            </a:pPr>
            <a:r>
              <a:rPr lang="en-US" altLang="en-US" sz="1200" dirty="0">
                <a:solidFill>
                  <a:srgbClr val="242424"/>
                </a:solidFill>
                <a:latin typeface="Segoe UI" panose="020B0502040204020203" pitchFamily="34" charset="0"/>
              </a:rPr>
              <a:t>Navigate into it</a:t>
            </a:r>
          </a:p>
          <a:p>
            <a:pPr marL="171450" indent="-171450">
              <a:buFont typeface="Arial" panose="020B0604020202020204" pitchFamily="34" charset="0"/>
              <a:buChar char="•"/>
            </a:pPr>
            <a:r>
              <a:rPr lang="en-US" altLang="en-US" sz="1200" dirty="0">
                <a:solidFill>
                  <a:srgbClr val="242424"/>
                </a:solidFill>
                <a:latin typeface="Segoe UI" panose="020B0502040204020203" pitchFamily="34" charset="0"/>
              </a:rPr>
              <a:t>Open VS Code (code) in that folder (.) by entering the following commands:</a:t>
            </a:r>
          </a:p>
          <a:p>
            <a:r>
              <a:rPr lang="en-US" altLang="en-US" sz="1200" b="1" dirty="0">
                <a:solidFill>
                  <a:srgbClr val="0070C0"/>
                </a:solidFill>
                <a:latin typeface="Menlo"/>
              </a:rPr>
              <a:t>     </a:t>
            </a:r>
            <a:r>
              <a:rPr kumimoji="0" lang="en-US" altLang="en-US" sz="1200" b="1" i="0" u="none" strike="noStrike" cap="none" normalizeH="0" baseline="0" dirty="0" err="1">
                <a:ln>
                  <a:noFill/>
                </a:ln>
                <a:solidFill>
                  <a:srgbClr val="0070C0"/>
                </a:solidFill>
                <a:effectLst/>
                <a:latin typeface="Menlo"/>
              </a:rPr>
              <a:t>mkdir</a:t>
            </a:r>
            <a:r>
              <a:rPr kumimoji="0" lang="en-US" altLang="en-US" sz="1200" b="1" i="0" u="none" strike="noStrike" cap="none" normalizeH="0" baseline="0" dirty="0">
                <a:ln>
                  <a:noFill/>
                </a:ln>
                <a:solidFill>
                  <a:srgbClr val="0070C0"/>
                </a:solidFill>
                <a:effectLst/>
                <a:latin typeface="Menlo"/>
              </a:rPr>
              <a:t> hello2</a:t>
            </a:r>
          </a:p>
          <a:p>
            <a:r>
              <a:rPr lang="en-US" altLang="en-US" sz="1200" b="1" dirty="0">
                <a:solidFill>
                  <a:srgbClr val="0070C0"/>
                </a:solidFill>
                <a:latin typeface="Menlo"/>
              </a:rPr>
              <a:t>    </a:t>
            </a:r>
            <a:r>
              <a:rPr kumimoji="0" lang="en-US" altLang="en-US" sz="1200" b="1" i="0" u="none" strike="noStrike" cap="none" normalizeH="0" baseline="0" dirty="0">
                <a:ln>
                  <a:noFill/>
                </a:ln>
                <a:solidFill>
                  <a:srgbClr val="0070C0"/>
                </a:solidFill>
                <a:effectLst/>
                <a:latin typeface="Menlo"/>
              </a:rPr>
              <a:t> cd hello2</a:t>
            </a:r>
          </a:p>
          <a:p>
            <a:r>
              <a:rPr lang="en-US" altLang="en-US" sz="1200" b="1" dirty="0">
                <a:solidFill>
                  <a:srgbClr val="0070C0"/>
                </a:solidFill>
                <a:latin typeface="Menlo"/>
              </a:rPr>
              <a:t>     </a:t>
            </a:r>
            <a:r>
              <a:rPr kumimoji="0" lang="en-US" altLang="en-US" sz="1200" b="1" i="0" u="none" strike="noStrike" cap="none" normalizeH="0" baseline="0" dirty="0">
                <a:ln>
                  <a:noFill/>
                </a:ln>
                <a:solidFill>
                  <a:srgbClr val="0070C0"/>
                </a:solidFill>
                <a:effectLst/>
                <a:latin typeface="Menlo"/>
              </a:rPr>
              <a:t>code .</a:t>
            </a:r>
            <a:r>
              <a:rPr kumimoji="0" lang="en-US" altLang="en-US" sz="1050" b="1" i="0" u="none" strike="noStrike" cap="none" normalizeH="0" baseline="0" dirty="0">
                <a:ln>
                  <a:noFill/>
                </a:ln>
                <a:solidFill>
                  <a:srgbClr val="0070C0"/>
                </a:solidFill>
                <a:effectLst/>
              </a:rPr>
              <a:t> </a:t>
            </a:r>
            <a:endParaRPr kumimoji="0" lang="en-US" altLang="en-US" sz="2800" b="1" i="0" u="none" strike="noStrike" cap="none" normalizeH="0" baseline="0" dirty="0">
              <a:ln>
                <a:noFill/>
              </a:ln>
              <a:solidFill>
                <a:srgbClr val="0070C0"/>
              </a:solidFill>
              <a:effectLst/>
              <a:latin typeface="Arial" panose="020B0604020202020204" pitchFamily="34" charset="0"/>
            </a:endParaRPr>
          </a:p>
          <a:p>
            <a:endParaRPr lang="en-US" altLang="en-US" sz="1200" dirty="0">
              <a:solidFill>
                <a:srgbClr val="242424"/>
              </a:solidFill>
              <a:latin typeface="Segoe UI" panose="020B0502040204020203" pitchFamily="34" charset="0"/>
            </a:endParaRPr>
          </a:p>
        </p:txBody>
      </p:sp>
      <p:grpSp>
        <p:nvGrpSpPr>
          <p:cNvPr id="10" name="Group 9">
            <a:extLst>
              <a:ext uri="{FF2B5EF4-FFF2-40B4-BE49-F238E27FC236}">
                <a16:creationId xmlns:a16="http://schemas.microsoft.com/office/drawing/2014/main" id="{8F683E64-DCC5-E3FD-F710-5E5DB1802932}"/>
              </a:ext>
            </a:extLst>
          </p:cNvPr>
          <p:cNvGrpSpPr/>
          <p:nvPr/>
        </p:nvGrpSpPr>
        <p:grpSpPr>
          <a:xfrm>
            <a:off x="234520" y="3743826"/>
            <a:ext cx="11609664" cy="2377440"/>
            <a:chOff x="388524" y="4225090"/>
            <a:chExt cx="11609664" cy="2377440"/>
          </a:xfrm>
        </p:grpSpPr>
        <p:pic>
          <p:nvPicPr>
            <p:cNvPr id="7" name="Picture 6">
              <a:extLst>
                <a:ext uri="{FF2B5EF4-FFF2-40B4-BE49-F238E27FC236}">
                  <a16:creationId xmlns:a16="http://schemas.microsoft.com/office/drawing/2014/main" id="{3D834D3E-0788-37E0-830F-EE6AEAD33AA5}"/>
                </a:ext>
              </a:extLst>
            </p:cNvPr>
            <p:cNvPicPr>
              <a:picLocks/>
            </p:cNvPicPr>
            <p:nvPr/>
          </p:nvPicPr>
          <p:blipFill>
            <a:blip r:embed="rId2"/>
            <a:stretch>
              <a:fillRect/>
            </a:stretch>
          </p:blipFill>
          <p:spPr>
            <a:xfrm>
              <a:off x="388524" y="4225090"/>
              <a:ext cx="3657600" cy="2377440"/>
            </a:xfrm>
            <a:prstGeom prst="rect">
              <a:avLst/>
            </a:prstGeom>
          </p:spPr>
        </p:pic>
        <p:sp>
          <p:nvSpPr>
            <p:cNvPr id="9" name="Arrow: Down 8">
              <a:extLst>
                <a:ext uri="{FF2B5EF4-FFF2-40B4-BE49-F238E27FC236}">
                  <a16:creationId xmlns:a16="http://schemas.microsoft.com/office/drawing/2014/main" id="{ED043AB5-BCD4-2AF5-5C8F-1E5B7A56EABE}"/>
                </a:ext>
              </a:extLst>
            </p:cNvPr>
            <p:cNvSpPr/>
            <p:nvPr/>
          </p:nvSpPr>
          <p:spPr>
            <a:xfrm rot="16200000">
              <a:off x="4067281" y="5406398"/>
              <a:ext cx="274320" cy="274320"/>
            </a:xfrm>
            <a:prstGeom prst="downArrow">
              <a:avLst>
                <a:gd name="adj1" fmla="val 50000"/>
                <a:gd name="adj2" fmla="val 42983"/>
              </a:avLst>
            </a:prstGeom>
            <a:solidFill>
              <a:srgbClr val="7030A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A125BFD-11FB-F672-C5F2-E34F0A23DCFF}"/>
                </a:ext>
              </a:extLst>
            </p:cNvPr>
            <p:cNvPicPr>
              <a:picLocks/>
            </p:cNvPicPr>
            <p:nvPr/>
          </p:nvPicPr>
          <p:blipFill>
            <a:blip r:embed="rId3"/>
            <a:stretch>
              <a:fillRect/>
            </a:stretch>
          </p:blipFill>
          <p:spPr>
            <a:xfrm>
              <a:off x="4364556" y="4225090"/>
              <a:ext cx="3657600" cy="2377440"/>
            </a:xfrm>
            <a:prstGeom prst="rect">
              <a:avLst/>
            </a:prstGeom>
          </p:spPr>
        </p:pic>
        <p:pic>
          <p:nvPicPr>
            <p:cNvPr id="15" name="Picture 14">
              <a:extLst>
                <a:ext uri="{FF2B5EF4-FFF2-40B4-BE49-F238E27FC236}">
                  <a16:creationId xmlns:a16="http://schemas.microsoft.com/office/drawing/2014/main" id="{467FAFFB-8B09-2823-2390-BB8689000A53}"/>
                </a:ext>
              </a:extLst>
            </p:cNvPr>
            <p:cNvPicPr>
              <a:picLocks/>
            </p:cNvPicPr>
            <p:nvPr/>
          </p:nvPicPr>
          <p:blipFill>
            <a:blip r:embed="rId4"/>
            <a:stretch>
              <a:fillRect/>
            </a:stretch>
          </p:blipFill>
          <p:spPr>
            <a:xfrm>
              <a:off x="8340588" y="4225090"/>
              <a:ext cx="3657600" cy="2377440"/>
            </a:xfrm>
            <a:prstGeom prst="rect">
              <a:avLst/>
            </a:prstGeom>
          </p:spPr>
        </p:pic>
        <p:sp>
          <p:nvSpPr>
            <p:cNvPr id="16" name="Arrow: Down 15">
              <a:extLst>
                <a:ext uri="{FF2B5EF4-FFF2-40B4-BE49-F238E27FC236}">
                  <a16:creationId xmlns:a16="http://schemas.microsoft.com/office/drawing/2014/main" id="{57467DA0-CECC-AF13-3404-47A624140200}"/>
                </a:ext>
              </a:extLst>
            </p:cNvPr>
            <p:cNvSpPr/>
            <p:nvPr/>
          </p:nvSpPr>
          <p:spPr>
            <a:xfrm rot="5400000" flipV="1">
              <a:off x="8047018" y="5358672"/>
              <a:ext cx="274320" cy="274320"/>
            </a:xfrm>
            <a:prstGeom prst="downArrow">
              <a:avLst/>
            </a:prstGeom>
            <a:solidFill>
              <a:srgbClr val="7030A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36DD19D4-2191-34B9-6B00-767F445FD764}"/>
              </a:ext>
            </a:extLst>
          </p:cNvPr>
          <p:cNvSpPr txBox="1"/>
          <p:nvPr/>
        </p:nvSpPr>
        <p:spPr>
          <a:xfrm>
            <a:off x="6096000" y="1071284"/>
            <a:ext cx="4366490" cy="461665"/>
          </a:xfrm>
          <a:prstGeom prst="rect">
            <a:avLst/>
          </a:prstGeom>
          <a:solidFill>
            <a:srgbClr val="FFC000"/>
          </a:solidFill>
        </p:spPr>
        <p:txBody>
          <a:bodyPr wrap="square">
            <a:spAutoFit/>
          </a:bodyPr>
          <a:lstStyle/>
          <a:p>
            <a:r>
              <a:rPr lang="en-US" sz="1200" b="1" i="0" dirty="0">
                <a:solidFill>
                  <a:srgbClr val="242424"/>
                </a:solidFill>
                <a:effectLst/>
                <a:latin typeface="Segoe UI" panose="020B0502040204020203" pitchFamily="34" charset="0"/>
              </a:rPr>
              <a:t>Note</a:t>
            </a:r>
            <a:r>
              <a:rPr lang="en-US" sz="1200" b="0" i="0" dirty="0">
                <a:solidFill>
                  <a:srgbClr val="242424"/>
                </a:solidFill>
                <a:effectLst/>
                <a:latin typeface="Segoe UI" panose="020B0502040204020203" pitchFamily="34" charset="0"/>
              </a:rPr>
              <a:t>: If you're using an Anaconda distribution, be sure to use an Anaconda command prompt.</a:t>
            </a:r>
            <a:endParaRPr lang="en-US" sz="1200" dirty="0"/>
          </a:p>
        </p:txBody>
      </p:sp>
      <p:sp>
        <p:nvSpPr>
          <p:cNvPr id="8" name="TextBox 7">
            <a:extLst>
              <a:ext uri="{FF2B5EF4-FFF2-40B4-BE49-F238E27FC236}">
                <a16:creationId xmlns:a16="http://schemas.microsoft.com/office/drawing/2014/main" id="{EA4856AD-4271-DF5B-6C3C-F43106766ADE}"/>
              </a:ext>
            </a:extLst>
          </p:cNvPr>
          <p:cNvSpPr txBox="1"/>
          <p:nvPr/>
        </p:nvSpPr>
        <p:spPr>
          <a:xfrm>
            <a:off x="6096000" y="1902280"/>
            <a:ext cx="4366490" cy="646331"/>
          </a:xfrm>
          <a:prstGeom prst="rect">
            <a:avLst/>
          </a:prstGeom>
          <a:solidFill>
            <a:schemeClr val="accent5">
              <a:lumMod val="60000"/>
              <a:lumOff val="40000"/>
            </a:schemeClr>
          </a:solidFill>
        </p:spPr>
        <p:txBody>
          <a:bodyPr wrap="square">
            <a:spAutoFit/>
          </a:bodyPr>
          <a:lstStyle/>
          <a:p>
            <a:r>
              <a:rPr lang="en-US" sz="1200" b="0" i="0" dirty="0">
                <a:solidFill>
                  <a:srgbClr val="242424"/>
                </a:solidFill>
                <a:effectLst/>
                <a:latin typeface="Segoe UI" panose="020B0502040204020203" pitchFamily="34" charset="0"/>
              </a:rPr>
              <a:t>Alternately, you can create a folder through the operating system UI, then use VS Code's </a:t>
            </a:r>
            <a:r>
              <a:rPr lang="en-US" sz="1200" b="1" i="0" dirty="0">
                <a:solidFill>
                  <a:srgbClr val="242424"/>
                </a:solidFill>
                <a:effectLst/>
                <a:latin typeface="Segoe UI" panose="020B0502040204020203" pitchFamily="34" charset="0"/>
              </a:rPr>
              <a:t>File &gt; Open Folder</a:t>
            </a:r>
            <a:r>
              <a:rPr lang="en-US" sz="1200" b="0" i="0" dirty="0">
                <a:solidFill>
                  <a:srgbClr val="242424"/>
                </a:solidFill>
                <a:effectLst/>
                <a:latin typeface="Segoe UI" panose="020B0502040204020203" pitchFamily="34" charset="0"/>
              </a:rPr>
              <a:t> to open the project folder</a:t>
            </a:r>
            <a:endParaRPr lang="en-US" sz="1200" dirty="0"/>
          </a:p>
        </p:txBody>
      </p:sp>
    </p:spTree>
    <p:extLst>
      <p:ext uri="{BB962C8B-B14F-4D97-AF65-F5344CB8AC3E}">
        <p14:creationId xmlns:p14="http://schemas.microsoft.com/office/powerpoint/2010/main" val="1688514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arrays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172093" y="667693"/>
            <a:ext cx="5982128" cy="1200329"/>
          </a:xfrm>
          <a:prstGeom prst="rect">
            <a:avLst/>
          </a:prstGeom>
          <a:noFill/>
        </p:spPr>
        <p:txBody>
          <a:bodyPr wrap="square">
            <a:spAutoFit/>
          </a:bodyPr>
          <a:lstStyle/>
          <a:p>
            <a:r>
              <a:rPr lang="en-US" sz="1200" b="0" dirty="0">
                <a:solidFill>
                  <a:srgbClr val="0070C0"/>
                </a:solidFill>
                <a:effectLst/>
                <a:latin typeface="Consolas" panose="020B0609020204030204" pitchFamily="49" charset="0"/>
              </a:rPr>
              <a:t>#Arrays are used to store multiple values in one single variable:</a:t>
            </a:r>
          </a:p>
          <a:p>
            <a:r>
              <a:rPr lang="en-US" sz="1200" b="0" dirty="0">
                <a:solidFill>
                  <a:srgbClr val="0070C0"/>
                </a:solidFill>
                <a:effectLst/>
                <a:latin typeface="Consolas" panose="020B0609020204030204" pitchFamily="49" charset="0"/>
              </a:rPr>
              <a:t>#Create an array containing car names:</a:t>
            </a:r>
          </a:p>
          <a:p>
            <a:r>
              <a:rPr lang="en-US" sz="1200" b="0" dirty="0">
                <a:solidFill>
                  <a:srgbClr val="0070C0"/>
                </a:solidFill>
                <a:effectLst/>
                <a:latin typeface="Consolas" panose="020B0609020204030204" pitchFamily="49" charset="0"/>
              </a:rPr>
              <a:t>#Print each item in the cars array:</a:t>
            </a:r>
          </a:p>
          <a:p>
            <a:r>
              <a:rPr lang="en-US" sz="1200" b="0" dirty="0">
                <a:solidFill>
                  <a:srgbClr val="0070C0"/>
                </a:solidFill>
                <a:effectLst/>
                <a:latin typeface="Consolas" panose="020B0609020204030204" pitchFamily="49" charset="0"/>
              </a:rPr>
              <a:t>cars = ["Ford", "Volvo", "BMW"]</a:t>
            </a:r>
          </a:p>
          <a:p>
            <a:r>
              <a:rPr lang="en-US" sz="1200" b="0" dirty="0">
                <a:solidFill>
                  <a:srgbClr val="0070C0"/>
                </a:solidFill>
                <a:effectLst/>
                <a:latin typeface="Consolas" panose="020B0609020204030204" pitchFamily="49" charset="0"/>
              </a:rPr>
              <a:t>for x in cars:</a:t>
            </a:r>
          </a:p>
          <a:p>
            <a:r>
              <a:rPr lang="en-US" sz="1200" b="0" dirty="0">
                <a:solidFill>
                  <a:srgbClr val="0070C0"/>
                </a:solidFill>
                <a:effectLst/>
                <a:latin typeface="Consolas" panose="020B0609020204030204" pitchFamily="49" charset="0"/>
              </a:rPr>
              <a:t>  print(x)</a:t>
            </a:r>
          </a:p>
        </p:txBody>
      </p:sp>
      <p:pic>
        <p:nvPicPr>
          <p:cNvPr id="3" name="Picture 2">
            <a:extLst>
              <a:ext uri="{FF2B5EF4-FFF2-40B4-BE49-F238E27FC236}">
                <a16:creationId xmlns:a16="http://schemas.microsoft.com/office/drawing/2014/main" id="{87B81EDB-0327-6839-08EB-98BDFC311A96}"/>
              </a:ext>
            </a:extLst>
          </p:cNvPr>
          <p:cNvPicPr>
            <a:picLocks noChangeAspect="1"/>
          </p:cNvPicPr>
          <p:nvPr/>
        </p:nvPicPr>
        <p:blipFill>
          <a:blip r:embed="rId2"/>
          <a:stretch>
            <a:fillRect/>
          </a:stretch>
        </p:blipFill>
        <p:spPr>
          <a:xfrm>
            <a:off x="7314557" y="740008"/>
            <a:ext cx="4705350" cy="1066800"/>
          </a:xfrm>
          <a:prstGeom prst="rect">
            <a:avLst/>
          </a:prstGeom>
        </p:spPr>
      </p:pic>
    </p:spTree>
    <p:extLst>
      <p:ext uri="{BB962C8B-B14F-4D97-AF65-F5344CB8AC3E}">
        <p14:creationId xmlns:p14="http://schemas.microsoft.com/office/powerpoint/2010/main" val="3851450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D1A1E4-BF5F-AF26-9910-C2860C996381}"/>
              </a:ext>
            </a:extLst>
          </p:cNvPr>
          <p:cNvSpPr txBox="1"/>
          <p:nvPr/>
        </p:nvSpPr>
        <p:spPr>
          <a:xfrm>
            <a:off x="2579571" y="2970123"/>
            <a:ext cx="7036067" cy="461665"/>
          </a:xfrm>
          <a:prstGeom prst="rect">
            <a:avLst/>
          </a:prstGeom>
          <a:solidFill>
            <a:schemeClr val="accent4">
              <a:lumMod val="20000"/>
              <a:lumOff val="80000"/>
            </a:schemeClr>
          </a:solidFill>
        </p:spPr>
        <p:txBody>
          <a:bodyPr wrap="square" rtlCol="0">
            <a:spAutoFit/>
          </a:bodyPr>
          <a:lstStyle/>
          <a:p>
            <a:pPr algn="ctr"/>
            <a:r>
              <a:rPr lang="en-US" sz="2400" dirty="0"/>
              <a:t>Python – Functions &amp; Arrays</a:t>
            </a:r>
          </a:p>
        </p:txBody>
      </p:sp>
    </p:spTree>
    <p:extLst>
      <p:ext uri="{BB962C8B-B14F-4D97-AF65-F5344CB8AC3E}">
        <p14:creationId xmlns:p14="http://schemas.microsoft.com/office/powerpoint/2010/main" val="1573672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37EB451-4BD9-551F-A5B8-082929D4AF5B}"/>
              </a:ext>
            </a:extLst>
          </p:cNvPr>
          <p:cNvSpPr txBox="1"/>
          <p:nvPr/>
        </p:nvSpPr>
        <p:spPr>
          <a:xfrm>
            <a:off x="172093" y="729565"/>
            <a:ext cx="6927350" cy="4154984"/>
          </a:xfrm>
          <a:prstGeom prst="rect">
            <a:avLst/>
          </a:prstGeom>
          <a:noFill/>
        </p:spPr>
        <p:txBody>
          <a:bodyPr wrap="square">
            <a:spAutoFit/>
          </a:bodyPr>
          <a:lstStyle/>
          <a:p>
            <a:pPr marL="171450" indent="-171450">
              <a:buFont typeface="Arial" panose="020B0604020202020204" pitchFamily="34" charset="0"/>
              <a:buChar char="•"/>
            </a:pPr>
            <a:r>
              <a:rPr lang="en-US" sz="1200" dirty="0">
                <a:solidFill>
                  <a:srgbClr val="0070C0"/>
                </a:solidFill>
                <a:effectLst/>
                <a:latin typeface="Consolas" panose="020B0609020204030204" pitchFamily="49" charset="0"/>
              </a:rPr>
              <a:t>Python is an object oriented programming language.</a:t>
            </a:r>
          </a:p>
          <a:p>
            <a:pPr marL="171450" indent="-171450">
              <a:buFont typeface="Arial" panose="020B0604020202020204" pitchFamily="34" charset="0"/>
              <a:buChar char="•"/>
            </a:pPr>
            <a:r>
              <a:rPr lang="en-US" sz="1200" dirty="0">
                <a:solidFill>
                  <a:srgbClr val="0070C0"/>
                </a:solidFill>
                <a:effectLst/>
                <a:latin typeface="Consolas" panose="020B0609020204030204" pitchFamily="49" charset="0"/>
              </a:rPr>
              <a:t>Almost everything in Python is an object, with its properties and methods.</a:t>
            </a:r>
          </a:p>
          <a:p>
            <a:pPr marL="171450" indent="-171450">
              <a:buFont typeface="Arial" panose="020B0604020202020204" pitchFamily="34" charset="0"/>
              <a:buChar char="•"/>
            </a:pPr>
            <a:r>
              <a:rPr lang="en-US" sz="1200" dirty="0">
                <a:solidFill>
                  <a:srgbClr val="0070C0"/>
                </a:solidFill>
                <a:effectLst/>
                <a:latin typeface="Consolas" panose="020B0609020204030204" pitchFamily="49" charset="0"/>
              </a:rPr>
              <a:t>A Class is like an object constructor, or a "blueprint" for creating objects.</a:t>
            </a:r>
          </a:p>
          <a:p>
            <a:r>
              <a:rPr lang="en-US" sz="1200" dirty="0">
                <a:solidFill>
                  <a:srgbClr val="0070C0"/>
                </a:solidFill>
                <a:effectLst/>
                <a:latin typeface="Consolas" panose="020B0609020204030204" pitchFamily="49" charset="0"/>
              </a:rPr>
              <a:t>#Create a class named </a:t>
            </a:r>
            <a:r>
              <a:rPr lang="en-US" sz="1200" dirty="0" err="1">
                <a:solidFill>
                  <a:srgbClr val="0070C0"/>
                </a:solidFill>
                <a:effectLst/>
                <a:latin typeface="Consolas" panose="020B0609020204030204" pitchFamily="49" charset="0"/>
              </a:rPr>
              <a:t>MyClass</a:t>
            </a:r>
            <a:r>
              <a:rPr lang="en-US" sz="1200" dirty="0">
                <a:solidFill>
                  <a:srgbClr val="0070C0"/>
                </a:solidFill>
                <a:effectLst/>
                <a:latin typeface="Consolas" panose="020B0609020204030204" pitchFamily="49" charset="0"/>
              </a:rPr>
              <a:t>, with a property named x:</a:t>
            </a:r>
          </a:p>
          <a:p>
            <a:r>
              <a:rPr lang="en-US" sz="1200" dirty="0">
                <a:solidFill>
                  <a:srgbClr val="0070C0"/>
                </a:solidFill>
                <a:effectLst/>
                <a:latin typeface="Consolas" panose="020B0609020204030204" pitchFamily="49" charset="0"/>
              </a:rPr>
              <a:t>class </a:t>
            </a:r>
            <a:r>
              <a:rPr lang="en-US" sz="1200" dirty="0" err="1">
                <a:solidFill>
                  <a:srgbClr val="0070C0"/>
                </a:solidFill>
                <a:effectLst/>
                <a:latin typeface="Consolas" panose="020B0609020204030204" pitchFamily="49" charset="0"/>
              </a:rPr>
              <a:t>MyClass</a:t>
            </a:r>
            <a:r>
              <a:rPr lang="en-US" sz="1200" dirty="0">
                <a:solidFill>
                  <a:srgbClr val="0070C0"/>
                </a:solidFill>
                <a:effectLst/>
                <a:latin typeface="Consolas" panose="020B0609020204030204" pitchFamily="49" charset="0"/>
              </a:rPr>
              <a:t>:</a:t>
            </a:r>
          </a:p>
          <a:p>
            <a:r>
              <a:rPr lang="en-US" sz="1200" dirty="0">
                <a:solidFill>
                  <a:srgbClr val="0070C0"/>
                </a:solidFill>
                <a:effectLst/>
                <a:latin typeface="Consolas" panose="020B0609020204030204" pitchFamily="49" charset="0"/>
              </a:rPr>
              <a:t>  x = 5</a:t>
            </a:r>
          </a:p>
          <a:p>
            <a:r>
              <a:rPr lang="en-US" sz="1200" dirty="0">
                <a:solidFill>
                  <a:srgbClr val="0070C0"/>
                </a:solidFill>
                <a:effectLst/>
                <a:latin typeface="Consolas" panose="020B0609020204030204" pitchFamily="49" charset="0"/>
              </a:rPr>
              <a:t>#Create an object named p1, and print the value of x:</a:t>
            </a:r>
          </a:p>
          <a:p>
            <a:r>
              <a:rPr lang="en-US" sz="1200" dirty="0">
                <a:solidFill>
                  <a:srgbClr val="0070C0"/>
                </a:solidFill>
                <a:effectLst/>
                <a:latin typeface="Consolas" panose="020B0609020204030204" pitchFamily="49" charset="0"/>
              </a:rPr>
              <a:t>p1 = </a:t>
            </a:r>
            <a:r>
              <a:rPr lang="en-US" sz="1200" dirty="0" err="1">
                <a:solidFill>
                  <a:srgbClr val="0070C0"/>
                </a:solidFill>
                <a:effectLst/>
                <a:latin typeface="Consolas" panose="020B0609020204030204" pitchFamily="49" charset="0"/>
              </a:rPr>
              <a:t>MyClass</a:t>
            </a:r>
            <a:r>
              <a:rPr lang="en-US" sz="1200" dirty="0">
                <a:solidFill>
                  <a:srgbClr val="0070C0"/>
                </a:solidFill>
                <a:effectLst/>
                <a:latin typeface="Consolas" panose="020B0609020204030204" pitchFamily="49" charset="0"/>
              </a:rPr>
              <a:t>()</a:t>
            </a:r>
          </a:p>
          <a:p>
            <a:r>
              <a:rPr lang="en-US" sz="1200" dirty="0">
                <a:solidFill>
                  <a:srgbClr val="0070C0"/>
                </a:solidFill>
                <a:effectLst/>
                <a:latin typeface="Consolas" panose="020B0609020204030204" pitchFamily="49" charset="0"/>
              </a:rPr>
              <a:t>print(p1.x)</a:t>
            </a:r>
          </a:p>
          <a:p>
            <a:r>
              <a:rPr lang="en-US" sz="1200" dirty="0">
                <a:solidFill>
                  <a:srgbClr val="0070C0"/>
                </a:solidFill>
                <a:effectLst/>
                <a:latin typeface="Consolas" panose="020B0609020204030204" pitchFamily="49" charset="0"/>
              </a:rPr>
              <a:t># All classes have a function called __</a:t>
            </a:r>
            <a:r>
              <a:rPr lang="en-US" sz="1200" dirty="0" err="1">
                <a:solidFill>
                  <a:srgbClr val="0070C0"/>
                </a:solidFill>
                <a:effectLst/>
                <a:latin typeface="Consolas" panose="020B0609020204030204" pitchFamily="49" charset="0"/>
              </a:rPr>
              <a:t>init</a:t>
            </a:r>
            <a:r>
              <a:rPr lang="en-US" sz="1200" dirty="0">
                <a:solidFill>
                  <a:srgbClr val="0070C0"/>
                </a:solidFill>
                <a:effectLst/>
                <a:latin typeface="Consolas" panose="020B0609020204030204" pitchFamily="49" charset="0"/>
              </a:rPr>
              <a:t>__(), which is always executed when the class is being initiated.</a:t>
            </a:r>
          </a:p>
          <a:p>
            <a:r>
              <a:rPr lang="en-US" sz="1200" dirty="0">
                <a:solidFill>
                  <a:srgbClr val="0070C0"/>
                </a:solidFill>
                <a:effectLst/>
                <a:latin typeface="Consolas" panose="020B0609020204030204" pitchFamily="49" charset="0"/>
              </a:rPr>
              <a:t># Use the __</a:t>
            </a:r>
            <a:r>
              <a:rPr lang="en-US" sz="1200" dirty="0" err="1">
                <a:solidFill>
                  <a:srgbClr val="0070C0"/>
                </a:solidFill>
                <a:effectLst/>
                <a:latin typeface="Consolas" panose="020B0609020204030204" pitchFamily="49" charset="0"/>
              </a:rPr>
              <a:t>init</a:t>
            </a:r>
            <a:r>
              <a:rPr lang="en-US" sz="1200" dirty="0">
                <a:solidFill>
                  <a:srgbClr val="0070C0"/>
                </a:solidFill>
                <a:effectLst/>
                <a:latin typeface="Consolas" panose="020B0609020204030204" pitchFamily="49" charset="0"/>
              </a:rPr>
              <a:t>__() function to assign values to object properties, or other operations that are necessary to do when the object is being created:</a:t>
            </a:r>
          </a:p>
          <a:p>
            <a:r>
              <a:rPr lang="en-US" sz="1200" dirty="0">
                <a:solidFill>
                  <a:srgbClr val="0070C0"/>
                </a:solidFill>
                <a:effectLst/>
                <a:latin typeface="Consolas" panose="020B0609020204030204" pitchFamily="49" charset="0"/>
              </a:rPr>
              <a:t>#Create a class named Person, use the __</a:t>
            </a:r>
            <a:r>
              <a:rPr lang="en-US" sz="1200" dirty="0" err="1">
                <a:solidFill>
                  <a:srgbClr val="0070C0"/>
                </a:solidFill>
                <a:effectLst/>
                <a:latin typeface="Consolas" panose="020B0609020204030204" pitchFamily="49" charset="0"/>
              </a:rPr>
              <a:t>init</a:t>
            </a:r>
            <a:r>
              <a:rPr lang="en-US" sz="1200" dirty="0">
                <a:solidFill>
                  <a:srgbClr val="0070C0"/>
                </a:solidFill>
                <a:effectLst/>
                <a:latin typeface="Consolas" panose="020B0609020204030204" pitchFamily="49" charset="0"/>
              </a:rPr>
              <a:t>__() function to assign values for name and age:</a:t>
            </a:r>
          </a:p>
          <a:p>
            <a:r>
              <a:rPr lang="en-US" sz="1200" dirty="0">
                <a:solidFill>
                  <a:srgbClr val="0070C0"/>
                </a:solidFill>
                <a:effectLst/>
                <a:latin typeface="Consolas" panose="020B0609020204030204" pitchFamily="49" charset="0"/>
              </a:rPr>
              <a:t>class Person:</a:t>
            </a:r>
          </a:p>
          <a:p>
            <a:r>
              <a:rPr lang="en-US" sz="1200" dirty="0">
                <a:solidFill>
                  <a:srgbClr val="0070C0"/>
                </a:solidFill>
                <a:effectLst/>
                <a:latin typeface="Consolas" panose="020B0609020204030204" pitchFamily="49" charset="0"/>
              </a:rPr>
              <a:t>  def __</a:t>
            </a:r>
            <a:r>
              <a:rPr lang="en-US" sz="1200" dirty="0" err="1">
                <a:solidFill>
                  <a:srgbClr val="0070C0"/>
                </a:solidFill>
                <a:effectLst/>
                <a:latin typeface="Consolas" panose="020B0609020204030204" pitchFamily="49" charset="0"/>
              </a:rPr>
              <a:t>init</a:t>
            </a:r>
            <a:r>
              <a:rPr lang="en-US" sz="1200" dirty="0">
                <a:solidFill>
                  <a:srgbClr val="0070C0"/>
                </a:solidFill>
                <a:effectLst/>
                <a:latin typeface="Consolas" panose="020B0609020204030204" pitchFamily="49" charset="0"/>
              </a:rPr>
              <a:t>__(self, name, age):</a:t>
            </a:r>
          </a:p>
          <a:p>
            <a:r>
              <a:rPr lang="en-US" sz="1200" dirty="0">
                <a:solidFill>
                  <a:srgbClr val="0070C0"/>
                </a:solidFill>
                <a:effectLst/>
                <a:latin typeface="Consolas" panose="020B0609020204030204" pitchFamily="49" charset="0"/>
              </a:rPr>
              <a:t>    self.name = name</a:t>
            </a:r>
          </a:p>
          <a:p>
            <a:r>
              <a:rPr lang="en-US" sz="1200" dirty="0">
                <a:solidFill>
                  <a:srgbClr val="0070C0"/>
                </a:solidFill>
                <a:effectLst/>
                <a:latin typeface="Consolas" panose="020B0609020204030204" pitchFamily="49" charset="0"/>
              </a:rPr>
              <a:t>    </a:t>
            </a:r>
            <a:r>
              <a:rPr lang="en-US" sz="1200" dirty="0" err="1">
                <a:solidFill>
                  <a:srgbClr val="0070C0"/>
                </a:solidFill>
                <a:effectLst/>
                <a:latin typeface="Consolas" panose="020B0609020204030204" pitchFamily="49" charset="0"/>
              </a:rPr>
              <a:t>self.age</a:t>
            </a:r>
            <a:r>
              <a:rPr lang="en-US" sz="1200" dirty="0">
                <a:solidFill>
                  <a:srgbClr val="0070C0"/>
                </a:solidFill>
                <a:effectLst/>
                <a:latin typeface="Consolas" panose="020B0609020204030204" pitchFamily="49" charset="0"/>
              </a:rPr>
              <a:t> = age</a:t>
            </a:r>
          </a:p>
          <a:p>
            <a:r>
              <a:rPr lang="en-US" sz="1200" dirty="0">
                <a:solidFill>
                  <a:srgbClr val="0070C0"/>
                </a:solidFill>
                <a:effectLst/>
                <a:latin typeface="Consolas" panose="020B0609020204030204" pitchFamily="49" charset="0"/>
              </a:rPr>
              <a:t>p1 = Person("John", 36)</a:t>
            </a:r>
          </a:p>
          <a:p>
            <a:r>
              <a:rPr lang="en-US" sz="1200" dirty="0">
                <a:solidFill>
                  <a:srgbClr val="0070C0"/>
                </a:solidFill>
                <a:effectLst/>
                <a:latin typeface="Consolas" panose="020B0609020204030204" pitchFamily="49" charset="0"/>
              </a:rPr>
              <a:t>print(p1.name)</a:t>
            </a:r>
          </a:p>
          <a:p>
            <a:r>
              <a:rPr lang="en-US" sz="1200" dirty="0">
                <a:solidFill>
                  <a:srgbClr val="0070C0"/>
                </a:solidFill>
                <a:effectLst/>
                <a:latin typeface="Consolas" panose="020B0609020204030204" pitchFamily="49" charset="0"/>
              </a:rPr>
              <a:t>print(p1.age)</a:t>
            </a:r>
          </a:p>
        </p:txBody>
      </p:sp>
      <p:pic>
        <p:nvPicPr>
          <p:cNvPr id="7" name="Picture 6">
            <a:extLst>
              <a:ext uri="{FF2B5EF4-FFF2-40B4-BE49-F238E27FC236}">
                <a16:creationId xmlns:a16="http://schemas.microsoft.com/office/drawing/2014/main" id="{B5590756-62C7-1818-3DA3-4953C6E29D4C}"/>
              </a:ext>
            </a:extLst>
          </p:cNvPr>
          <p:cNvPicPr>
            <a:picLocks noChangeAspect="1"/>
          </p:cNvPicPr>
          <p:nvPr/>
        </p:nvPicPr>
        <p:blipFill>
          <a:blip r:embed="rId2"/>
          <a:stretch>
            <a:fillRect/>
          </a:stretch>
        </p:blipFill>
        <p:spPr>
          <a:xfrm>
            <a:off x="7314557" y="1778357"/>
            <a:ext cx="4648200" cy="1028700"/>
          </a:xfrm>
          <a:prstGeom prst="rect">
            <a:avLst/>
          </a:prstGeom>
        </p:spPr>
      </p:pic>
      <p:sp>
        <p:nvSpPr>
          <p:cNvPr id="2" name="TextBox 1">
            <a:extLst>
              <a:ext uri="{FF2B5EF4-FFF2-40B4-BE49-F238E27FC236}">
                <a16:creationId xmlns:a16="http://schemas.microsoft.com/office/drawing/2014/main" id="{9C1E6B3D-D8EC-D859-2306-C78057A2B0D6}"/>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Classes and Objects</a:t>
            </a:r>
          </a:p>
        </p:txBody>
      </p:sp>
    </p:spTree>
    <p:extLst>
      <p:ext uri="{BB962C8B-B14F-4D97-AF65-F5344CB8AC3E}">
        <p14:creationId xmlns:p14="http://schemas.microsoft.com/office/powerpoint/2010/main" val="23315781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Object methods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172093" y="667693"/>
            <a:ext cx="5982128" cy="2308324"/>
          </a:xfrm>
          <a:prstGeom prst="rect">
            <a:avLst/>
          </a:prstGeom>
          <a:noFill/>
        </p:spPr>
        <p:txBody>
          <a:bodyPr wrap="square">
            <a:spAutoFit/>
          </a:bodyPr>
          <a:lstStyle/>
          <a:p>
            <a:r>
              <a:rPr lang="en-US" sz="1200" b="0" dirty="0">
                <a:solidFill>
                  <a:srgbClr val="0070C0"/>
                </a:solidFill>
                <a:effectLst/>
                <a:latin typeface="Consolas" panose="020B0609020204030204" pitchFamily="49" charset="0"/>
              </a:rPr>
              <a:t>#Objects can also contain methods. Methods in objects are functions that belong to the object.</a:t>
            </a:r>
          </a:p>
          <a:p>
            <a:r>
              <a:rPr lang="en-US" sz="1200" b="0" dirty="0">
                <a:solidFill>
                  <a:srgbClr val="0070C0"/>
                </a:solidFill>
                <a:effectLst/>
                <a:latin typeface="Consolas" panose="020B0609020204030204" pitchFamily="49" charset="0"/>
              </a:rPr>
              <a:t>#Insert a function that prints a greeting, and execute it on the p1 object:</a:t>
            </a:r>
          </a:p>
          <a:p>
            <a:r>
              <a:rPr lang="en-US" sz="1200" b="0" dirty="0">
                <a:solidFill>
                  <a:srgbClr val="0070C0"/>
                </a:solidFill>
                <a:effectLst/>
                <a:latin typeface="Consolas" panose="020B0609020204030204" pitchFamily="49" charset="0"/>
              </a:rPr>
              <a:t>class Person:</a:t>
            </a:r>
          </a:p>
          <a:p>
            <a:r>
              <a:rPr lang="en-US" sz="1200" b="0" dirty="0">
                <a:solidFill>
                  <a:srgbClr val="0070C0"/>
                </a:solidFill>
                <a:effectLst/>
                <a:latin typeface="Consolas" panose="020B0609020204030204" pitchFamily="49" charset="0"/>
              </a:rPr>
              <a:t>  def __</a:t>
            </a:r>
            <a:r>
              <a:rPr lang="en-US" sz="1200" b="0" dirty="0" err="1">
                <a:solidFill>
                  <a:srgbClr val="0070C0"/>
                </a:solidFill>
                <a:effectLst/>
                <a:latin typeface="Consolas" panose="020B0609020204030204" pitchFamily="49" charset="0"/>
              </a:rPr>
              <a:t>init</a:t>
            </a:r>
            <a:r>
              <a:rPr lang="en-US" sz="1200" b="0" dirty="0">
                <a:solidFill>
                  <a:srgbClr val="0070C0"/>
                </a:solidFill>
                <a:effectLst/>
                <a:latin typeface="Consolas" panose="020B0609020204030204" pitchFamily="49" charset="0"/>
              </a:rPr>
              <a:t>__(self, name, age):</a:t>
            </a:r>
          </a:p>
          <a:p>
            <a:r>
              <a:rPr lang="en-US" sz="1200" b="0" dirty="0">
                <a:solidFill>
                  <a:srgbClr val="0070C0"/>
                </a:solidFill>
                <a:effectLst/>
                <a:latin typeface="Consolas" panose="020B0609020204030204" pitchFamily="49" charset="0"/>
              </a:rPr>
              <a:t>    self.name = name</a:t>
            </a:r>
          </a:p>
          <a:p>
            <a:r>
              <a:rPr lang="en-US" sz="1200" b="0" dirty="0">
                <a:solidFill>
                  <a:srgbClr val="0070C0"/>
                </a:solidFill>
                <a:effectLst/>
                <a:latin typeface="Consolas" panose="020B0609020204030204" pitchFamily="49" charset="0"/>
              </a:rPr>
              <a:t>    </a:t>
            </a:r>
            <a:r>
              <a:rPr lang="en-US" sz="1200" b="0" dirty="0" err="1">
                <a:solidFill>
                  <a:srgbClr val="0070C0"/>
                </a:solidFill>
                <a:effectLst/>
                <a:latin typeface="Consolas" panose="020B0609020204030204" pitchFamily="49" charset="0"/>
              </a:rPr>
              <a:t>self.age</a:t>
            </a:r>
            <a:r>
              <a:rPr lang="en-US" sz="1200" b="0" dirty="0">
                <a:solidFill>
                  <a:srgbClr val="0070C0"/>
                </a:solidFill>
                <a:effectLst/>
                <a:latin typeface="Consolas" panose="020B0609020204030204" pitchFamily="49" charset="0"/>
              </a:rPr>
              <a:t> = age</a:t>
            </a:r>
          </a:p>
          <a:p>
            <a:r>
              <a:rPr lang="en-US" sz="1200" b="0" dirty="0">
                <a:solidFill>
                  <a:srgbClr val="0070C0"/>
                </a:solidFill>
                <a:effectLst/>
                <a:latin typeface="Consolas" panose="020B0609020204030204" pitchFamily="49" charset="0"/>
              </a:rPr>
              <a:t>  def </a:t>
            </a:r>
            <a:r>
              <a:rPr lang="en-US" sz="1200" b="0" dirty="0" err="1">
                <a:solidFill>
                  <a:srgbClr val="0070C0"/>
                </a:solidFill>
                <a:effectLst/>
                <a:latin typeface="Consolas" panose="020B0609020204030204" pitchFamily="49" charset="0"/>
              </a:rPr>
              <a:t>myfunc</a:t>
            </a:r>
            <a:r>
              <a:rPr lang="en-US" sz="1200" b="0" dirty="0">
                <a:solidFill>
                  <a:srgbClr val="0070C0"/>
                </a:solidFill>
                <a:effectLst/>
                <a:latin typeface="Consolas" panose="020B0609020204030204" pitchFamily="49" charset="0"/>
              </a:rPr>
              <a:t>(self):</a:t>
            </a:r>
          </a:p>
          <a:p>
            <a:r>
              <a:rPr lang="en-US" sz="1200" b="0" dirty="0">
                <a:solidFill>
                  <a:srgbClr val="0070C0"/>
                </a:solidFill>
                <a:effectLst/>
                <a:latin typeface="Consolas" panose="020B0609020204030204" pitchFamily="49" charset="0"/>
              </a:rPr>
              <a:t>    print("Hello my name is " + self.name)</a:t>
            </a:r>
          </a:p>
          <a:p>
            <a:r>
              <a:rPr lang="en-US" sz="1200" b="0" dirty="0">
                <a:solidFill>
                  <a:srgbClr val="0070C0"/>
                </a:solidFill>
                <a:effectLst/>
                <a:latin typeface="Consolas" panose="020B0609020204030204" pitchFamily="49" charset="0"/>
              </a:rPr>
              <a:t>p1 = Person("John", 36)</a:t>
            </a:r>
          </a:p>
          <a:p>
            <a:r>
              <a:rPr lang="en-US" sz="1200" b="0" dirty="0">
                <a:solidFill>
                  <a:srgbClr val="0070C0"/>
                </a:solidFill>
                <a:effectLst/>
                <a:latin typeface="Consolas" panose="020B0609020204030204" pitchFamily="49" charset="0"/>
              </a:rPr>
              <a:t>p1.myfunc()</a:t>
            </a:r>
          </a:p>
        </p:txBody>
      </p:sp>
      <p:sp>
        <p:nvSpPr>
          <p:cNvPr id="9" name="TextBox 8">
            <a:extLst>
              <a:ext uri="{FF2B5EF4-FFF2-40B4-BE49-F238E27FC236}">
                <a16:creationId xmlns:a16="http://schemas.microsoft.com/office/drawing/2014/main" id="{7401CF1F-757B-EB7F-A759-E33D3E2A0564}"/>
              </a:ext>
            </a:extLst>
          </p:cNvPr>
          <p:cNvSpPr txBox="1"/>
          <p:nvPr/>
        </p:nvSpPr>
        <p:spPr>
          <a:xfrm>
            <a:off x="244011" y="3304160"/>
            <a:ext cx="8589196" cy="400110"/>
          </a:xfrm>
          <a:prstGeom prst="rect">
            <a:avLst/>
          </a:prstGeom>
          <a:solidFill>
            <a:schemeClr val="accent4">
              <a:lumMod val="40000"/>
              <a:lumOff val="60000"/>
            </a:schemeClr>
          </a:solidFill>
        </p:spPr>
        <p:txBody>
          <a:bodyPr wrap="square" rtlCol="0">
            <a:spAutoFit/>
          </a:bodyPr>
          <a:lstStyle/>
          <a:p>
            <a:r>
              <a:rPr lang="en-US" sz="2000" dirty="0"/>
              <a:t>The self parameter</a:t>
            </a:r>
          </a:p>
        </p:txBody>
      </p:sp>
      <p:pic>
        <p:nvPicPr>
          <p:cNvPr id="5" name="Picture 4">
            <a:extLst>
              <a:ext uri="{FF2B5EF4-FFF2-40B4-BE49-F238E27FC236}">
                <a16:creationId xmlns:a16="http://schemas.microsoft.com/office/drawing/2014/main" id="{F68ECA25-5C45-6A8B-3608-826D2317DB03}"/>
              </a:ext>
            </a:extLst>
          </p:cNvPr>
          <p:cNvPicPr>
            <a:picLocks noChangeAspect="1"/>
          </p:cNvPicPr>
          <p:nvPr/>
        </p:nvPicPr>
        <p:blipFill>
          <a:blip r:embed="rId2"/>
          <a:stretch>
            <a:fillRect/>
          </a:stretch>
        </p:blipFill>
        <p:spPr>
          <a:xfrm>
            <a:off x="6567701" y="2187005"/>
            <a:ext cx="4810125" cy="552450"/>
          </a:xfrm>
          <a:prstGeom prst="rect">
            <a:avLst/>
          </a:prstGeom>
        </p:spPr>
      </p:pic>
      <p:sp>
        <p:nvSpPr>
          <p:cNvPr id="6" name="TextBox 5">
            <a:extLst>
              <a:ext uri="{FF2B5EF4-FFF2-40B4-BE49-F238E27FC236}">
                <a16:creationId xmlns:a16="http://schemas.microsoft.com/office/drawing/2014/main" id="{58B7486E-740E-49A1-6057-1F230224B7C0}"/>
              </a:ext>
            </a:extLst>
          </p:cNvPr>
          <p:cNvSpPr txBox="1"/>
          <p:nvPr/>
        </p:nvSpPr>
        <p:spPr>
          <a:xfrm>
            <a:off x="172093" y="3704270"/>
            <a:ext cx="5982128" cy="2677656"/>
          </a:xfrm>
          <a:prstGeom prst="rect">
            <a:avLst/>
          </a:prstGeom>
          <a:noFill/>
        </p:spPr>
        <p:txBody>
          <a:bodyPr wrap="square">
            <a:spAutoFit/>
          </a:bodyPr>
          <a:lstStyle/>
          <a:p>
            <a:r>
              <a:rPr lang="en-US" sz="1200" b="0" dirty="0">
                <a:solidFill>
                  <a:srgbClr val="0070C0"/>
                </a:solidFill>
                <a:effectLst/>
                <a:latin typeface="Consolas" panose="020B0609020204030204" pitchFamily="49" charset="0"/>
              </a:rPr>
              <a:t># The self parameter is a reference to the current instance of the class, and is used to access variables that belongs to the class.</a:t>
            </a:r>
          </a:p>
          <a:p>
            <a:r>
              <a:rPr lang="en-US" sz="1200" b="0" dirty="0">
                <a:solidFill>
                  <a:srgbClr val="0070C0"/>
                </a:solidFill>
                <a:effectLst/>
                <a:latin typeface="Consolas" panose="020B0609020204030204" pitchFamily="49" charset="0"/>
              </a:rPr>
              <a:t># It does not have to be named self , you can call it whatever you like, but it has to be the first parameter of any function in the class:</a:t>
            </a:r>
          </a:p>
          <a:p>
            <a:r>
              <a:rPr lang="en-US" sz="1200" b="0" dirty="0">
                <a:solidFill>
                  <a:srgbClr val="0070C0"/>
                </a:solidFill>
                <a:effectLst/>
                <a:latin typeface="Consolas" panose="020B0609020204030204" pitchFamily="49" charset="0"/>
              </a:rPr>
              <a:t>#Use the words </a:t>
            </a:r>
            <a:r>
              <a:rPr lang="en-US" sz="1200" b="0" dirty="0" err="1">
                <a:solidFill>
                  <a:srgbClr val="0070C0"/>
                </a:solidFill>
                <a:effectLst/>
                <a:latin typeface="Consolas" panose="020B0609020204030204" pitchFamily="49" charset="0"/>
              </a:rPr>
              <a:t>mysillyobject</a:t>
            </a:r>
            <a:r>
              <a:rPr lang="en-US" sz="1200" b="0" dirty="0">
                <a:solidFill>
                  <a:srgbClr val="0070C0"/>
                </a:solidFill>
                <a:effectLst/>
                <a:latin typeface="Consolas" panose="020B0609020204030204" pitchFamily="49" charset="0"/>
              </a:rPr>
              <a:t> and </a:t>
            </a:r>
            <a:r>
              <a:rPr lang="en-US" sz="1200" b="0" dirty="0" err="1">
                <a:solidFill>
                  <a:srgbClr val="0070C0"/>
                </a:solidFill>
                <a:effectLst/>
                <a:latin typeface="Consolas" panose="020B0609020204030204" pitchFamily="49" charset="0"/>
              </a:rPr>
              <a:t>abc</a:t>
            </a:r>
            <a:r>
              <a:rPr lang="en-US" sz="1200" b="0" dirty="0">
                <a:solidFill>
                  <a:srgbClr val="0070C0"/>
                </a:solidFill>
                <a:effectLst/>
                <a:latin typeface="Consolas" panose="020B0609020204030204" pitchFamily="49" charset="0"/>
              </a:rPr>
              <a:t> instead of self:</a:t>
            </a:r>
          </a:p>
          <a:p>
            <a:r>
              <a:rPr lang="en-US" sz="1200" b="0" dirty="0">
                <a:solidFill>
                  <a:srgbClr val="0070C0"/>
                </a:solidFill>
                <a:effectLst/>
                <a:latin typeface="Consolas" panose="020B0609020204030204" pitchFamily="49" charset="0"/>
              </a:rPr>
              <a:t>class Person:</a:t>
            </a:r>
          </a:p>
          <a:p>
            <a:r>
              <a:rPr lang="en-US" sz="1200" b="0" dirty="0">
                <a:solidFill>
                  <a:srgbClr val="0070C0"/>
                </a:solidFill>
                <a:effectLst/>
                <a:latin typeface="Consolas" panose="020B0609020204030204" pitchFamily="49" charset="0"/>
              </a:rPr>
              <a:t>  def __</a:t>
            </a:r>
            <a:r>
              <a:rPr lang="en-US" sz="1200" b="0" dirty="0" err="1">
                <a:solidFill>
                  <a:srgbClr val="0070C0"/>
                </a:solidFill>
                <a:effectLst/>
                <a:latin typeface="Consolas" panose="020B0609020204030204" pitchFamily="49" charset="0"/>
              </a:rPr>
              <a:t>init</a:t>
            </a:r>
            <a:r>
              <a:rPr lang="en-US" sz="1200" b="0" dirty="0">
                <a:solidFill>
                  <a:srgbClr val="0070C0"/>
                </a:solidFill>
                <a:effectLst/>
                <a:latin typeface="Consolas" panose="020B0609020204030204" pitchFamily="49" charset="0"/>
              </a:rPr>
              <a:t>__(</a:t>
            </a:r>
            <a:r>
              <a:rPr lang="en-US" sz="1200" b="0" dirty="0" err="1">
                <a:solidFill>
                  <a:srgbClr val="0070C0"/>
                </a:solidFill>
                <a:effectLst/>
                <a:latin typeface="Consolas" panose="020B0609020204030204" pitchFamily="49" charset="0"/>
              </a:rPr>
              <a:t>mysillyobject</a:t>
            </a:r>
            <a:r>
              <a:rPr lang="en-US" sz="1200" b="0" dirty="0">
                <a:solidFill>
                  <a:srgbClr val="0070C0"/>
                </a:solidFill>
                <a:effectLst/>
                <a:latin typeface="Consolas" panose="020B0609020204030204" pitchFamily="49" charset="0"/>
              </a:rPr>
              <a:t>, name, age):</a:t>
            </a:r>
          </a:p>
          <a:p>
            <a:r>
              <a:rPr lang="en-US" sz="1200" b="0" dirty="0">
                <a:solidFill>
                  <a:srgbClr val="0070C0"/>
                </a:solidFill>
                <a:effectLst/>
                <a:latin typeface="Consolas" panose="020B0609020204030204" pitchFamily="49" charset="0"/>
              </a:rPr>
              <a:t>    mysillyobject.name = name</a:t>
            </a:r>
          </a:p>
          <a:p>
            <a:r>
              <a:rPr lang="en-US" sz="1200" b="0" dirty="0">
                <a:solidFill>
                  <a:srgbClr val="0070C0"/>
                </a:solidFill>
                <a:effectLst/>
                <a:latin typeface="Consolas" panose="020B0609020204030204" pitchFamily="49" charset="0"/>
              </a:rPr>
              <a:t>    </a:t>
            </a:r>
            <a:r>
              <a:rPr lang="en-US" sz="1200" b="0" dirty="0" err="1">
                <a:solidFill>
                  <a:srgbClr val="0070C0"/>
                </a:solidFill>
                <a:effectLst/>
                <a:latin typeface="Consolas" panose="020B0609020204030204" pitchFamily="49" charset="0"/>
              </a:rPr>
              <a:t>mysillyobject.age</a:t>
            </a:r>
            <a:r>
              <a:rPr lang="en-US" sz="1200" b="0" dirty="0">
                <a:solidFill>
                  <a:srgbClr val="0070C0"/>
                </a:solidFill>
                <a:effectLst/>
                <a:latin typeface="Consolas" panose="020B0609020204030204" pitchFamily="49" charset="0"/>
              </a:rPr>
              <a:t> = age</a:t>
            </a:r>
          </a:p>
          <a:p>
            <a:r>
              <a:rPr lang="en-US" sz="1200" b="0" dirty="0">
                <a:solidFill>
                  <a:srgbClr val="0070C0"/>
                </a:solidFill>
                <a:effectLst/>
                <a:latin typeface="Consolas" panose="020B0609020204030204" pitchFamily="49" charset="0"/>
              </a:rPr>
              <a:t>  def </a:t>
            </a:r>
            <a:r>
              <a:rPr lang="en-US" sz="1200" b="0" dirty="0" err="1">
                <a:solidFill>
                  <a:srgbClr val="0070C0"/>
                </a:solidFill>
                <a:effectLst/>
                <a:latin typeface="Consolas" panose="020B0609020204030204" pitchFamily="49" charset="0"/>
              </a:rPr>
              <a:t>myfunc</a:t>
            </a:r>
            <a:r>
              <a:rPr lang="en-US" sz="1200" b="0" dirty="0">
                <a:solidFill>
                  <a:srgbClr val="0070C0"/>
                </a:solidFill>
                <a:effectLst/>
                <a:latin typeface="Consolas" panose="020B0609020204030204" pitchFamily="49" charset="0"/>
              </a:rPr>
              <a:t>(</a:t>
            </a:r>
            <a:r>
              <a:rPr lang="en-US" sz="1200" b="0" dirty="0" err="1">
                <a:solidFill>
                  <a:srgbClr val="0070C0"/>
                </a:solidFill>
                <a:effectLst/>
                <a:latin typeface="Consolas" panose="020B0609020204030204" pitchFamily="49" charset="0"/>
              </a:rPr>
              <a:t>abc</a:t>
            </a:r>
            <a:r>
              <a:rPr lang="en-US" sz="1200" b="0" dirty="0">
                <a:solidFill>
                  <a:srgbClr val="0070C0"/>
                </a:solidFill>
                <a:effectLst/>
                <a:latin typeface="Consolas" panose="020B0609020204030204" pitchFamily="49" charset="0"/>
              </a:rPr>
              <a:t>):</a:t>
            </a:r>
          </a:p>
          <a:p>
            <a:r>
              <a:rPr lang="en-US" sz="1200" b="0" dirty="0">
                <a:solidFill>
                  <a:srgbClr val="0070C0"/>
                </a:solidFill>
                <a:effectLst/>
                <a:latin typeface="Consolas" panose="020B0609020204030204" pitchFamily="49" charset="0"/>
              </a:rPr>
              <a:t>    print("Hello my name is " + abc.name)</a:t>
            </a:r>
          </a:p>
          <a:p>
            <a:r>
              <a:rPr lang="en-US" sz="1200" b="0" dirty="0">
                <a:solidFill>
                  <a:srgbClr val="0070C0"/>
                </a:solidFill>
                <a:effectLst/>
                <a:latin typeface="Consolas" panose="020B0609020204030204" pitchFamily="49" charset="0"/>
              </a:rPr>
              <a:t>p1 = Person("John", 36)</a:t>
            </a:r>
          </a:p>
          <a:p>
            <a:r>
              <a:rPr lang="en-US" sz="1200" b="0" dirty="0">
                <a:solidFill>
                  <a:srgbClr val="0070C0"/>
                </a:solidFill>
                <a:effectLst/>
                <a:latin typeface="Consolas" panose="020B0609020204030204" pitchFamily="49" charset="0"/>
              </a:rPr>
              <a:t>p1.myfunc()</a:t>
            </a:r>
          </a:p>
        </p:txBody>
      </p:sp>
      <p:pic>
        <p:nvPicPr>
          <p:cNvPr id="8" name="Picture 7">
            <a:extLst>
              <a:ext uri="{FF2B5EF4-FFF2-40B4-BE49-F238E27FC236}">
                <a16:creationId xmlns:a16="http://schemas.microsoft.com/office/drawing/2014/main" id="{36B48B2B-1BEF-C49D-ABE7-388827D24B89}"/>
              </a:ext>
            </a:extLst>
          </p:cNvPr>
          <p:cNvPicPr>
            <a:picLocks noChangeAspect="1"/>
          </p:cNvPicPr>
          <p:nvPr/>
        </p:nvPicPr>
        <p:blipFill>
          <a:blip r:embed="rId2"/>
          <a:stretch>
            <a:fillRect/>
          </a:stretch>
        </p:blipFill>
        <p:spPr>
          <a:xfrm>
            <a:off x="6567701" y="5114376"/>
            <a:ext cx="4810125" cy="552450"/>
          </a:xfrm>
          <a:prstGeom prst="rect">
            <a:avLst/>
          </a:prstGeom>
        </p:spPr>
      </p:pic>
    </p:spTree>
    <p:extLst>
      <p:ext uri="{BB962C8B-B14F-4D97-AF65-F5344CB8AC3E}">
        <p14:creationId xmlns:p14="http://schemas.microsoft.com/office/powerpoint/2010/main" val="39225098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Inheritance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172092" y="667693"/>
            <a:ext cx="6300627" cy="6247864"/>
          </a:xfrm>
          <a:prstGeom prst="rect">
            <a:avLst/>
          </a:prstGeom>
          <a:noFill/>
        </p:spPr>
        <p:txBody>
          <a:bodyPr wrap="square">
            <a:spAutoFit/>
          </a:bodyPr>
          <a:lstStyle/>
          <a:p>
            <a:r>
              <a:rPr lang="en-US" sz="1000" b="0" dirty="0">
                <a:solidFill>
                  <a:srgbClr val="0070C0"/>
                </a:solidFill>
                <a:effectLst/>
                <a:latin typeface="Consolas" panose="020B0609020204030204" pitchFamily="49" charset="0"/>
              </a:rPr>
              <a:t># Inheritance allows us to define a class that inherits all the methods and properties from another class.</a:t>
            </a:r>
          </a:p>
          <a:p>
            <a:r>
              <a:rPr lang="en-US" sz="1000" b="0" dirty="0">
                <a:solidFill>
                  <a:srgbClr val="0070C0"/>
                </a:solidFill>
                <a:effectLst/>
                <a:latin typeface="Consolas" panose="020B0609020204030204" pitchFamily="49" charset="0"/>
              </a:rPr>
              <a:t># Parent class is the class being inherited from, also called base class.</a:t>
            </a:r>
          </a:p>
          <a:p>
            <a:r>
              <a:rPr lang="en-US" sz="1000" b="0" dirty="0">
                <a:solidFill>
                  <a:srgbClr val="0070C0"/>
                </a:solidFill>
                <a:effectLst/>
                <a:latin typeface="Consolas" panose="020B0609020204030204" pitchFamily="49" charset="0"/>
              </a:rPr>
              <a:t># Child class is the class that inherits from another class, also called derived class.</a:t>
            </a:r>
          </a:p>
          <a:p>
            <a:r>
              <a:rPr lang="en-US" sz="1000" b="0" dirty="0">
                <a:solidFill>
                  <a:srgbClr val="0070C0"/>
                </a:solidFill>
                <a:effectLst/>
                <a:latin typeface="Consolas" panose="020B0609020204030204" pitchFamily="49" charset="0"/>
              </a:rPr>
              <a:t># Create a Parent Class. Any class can be a parent class, so the syntax is the same as creating any other class:</a:t>
            </a:r>
          </a:p>
          <a:p>
            <a:r>
              <a:rPr lang="en-US" sz="1000" b="0" dirty="0">
                <a:solidFill>
                  <a:srgbClr val="0070C0"/>
                </a:solidFill>
                <a:effectLst/>
                <a:latin typeface="Consolas" panose="020B0609020204030204" pitchFamily="49" charset="0"/>
              </a:rPr>
              <a:t>#Example: Create a class named Person, with </a:t>
            </a:r>
            <a:r>
              <a:rPr lang="en-US" sz="1000" b="0" dirty="0" err="1">
                <a:solidFill>
                  <a:srgbClr val="0070C0"/>
                </a:solidFill>
                <a:effectLst/>
                <a:latin typeface="Consolas" panose="020B0609020204030204" pitchFamily="49" charset="0"/>
              </a:rPr>
              <a:t>firstname</a:t>
            </a:r>
            <a:r>
              <a:rPr lang="en-US" sz="1000" b="0" dirty="0">
                <a:solidFill>
                  <a:srgbClr val="0070C0"/>
                </a:solidFill>
                <a:effectLst/>
                <a:latin typeface="Consolas" panose="020B0609020204030204" pitchFamily="49" charset="0"/>
              </a:rPr>
              <a:t> and </a:t>
            </a:r>
            <a:r>
              <a:rPr lang="en-US" sz="1000" b="0" dirty="0" err="1">
                <a:solidFill>
                  <a:srgbClr val="0070C0"/>
                </a:solidFill>
                <a:effectLst/>
                <a:latin typeface="Consolas" panose="020B0609020204030204" pitchFamily="49" charset="0"/>
              </a:rPr>
              <a:t>lastname</a:t>
            </a:r>
            <a:r>
              <a:rPr lang="en-US" sz="1000" b="0" dirty="0">
                <a:solidFill>
                  <a:srgbClr val="0070C0"/>
                </a:solidFill>
                <a:effectLst/>
                <a:latin typeface="Consolas" panose="020B0609020204030204" pitchFamily="49" charset="0"/>
              </a:rPr>
              <a:t> properties, and a </a:t>
            </a:r>
            <a:r>
              <a:rPr lang="en-US" sz="1000" b="0" dirty="0" err="1">
                <a:solidFill>
                  <a:srgbClr val="0070C0"/>
                </a:solidFill>
                <a:effectLst/>
                <a:latin typeface="Consolas" panose="020B0609020204030204" pitchFamily="49" charset="0"/>
              </a:rPr>
              <a:t>printname</a:t>
            </a:r>
            <a:r>
              <a:rPr lang="en-US" sz="1000" b="0" dirty="0">
                <a:solidFill>
                  <a:srgbClr val="0070C0"/>
                </a:solidFill>
                <a:effectLst/>
                <a:latin typeface="Consolas" panose="020B0609020204030204" pitchFamily="49" charset="0"/>
              </a:rPr>
              <a:t> method:</a:t>
            </a:r>
          </a:p>
          <a:p>
            <a:r>
              <a:rPr lang="en-US" sz="1000" b="0" dirty="0">
                <a:solidFill>
                  <a:srgbClr val="0070C0"/>
                </a:solidFill>
                <a:effectLst/>
                <a:latin typeface="Consolas" panose="020B0609020204030204" pitchFamily="49" charset="0"/>
              </a:rPr>
              <a:t>class Person:</a:t>
            </a:r>
          </a:p>
          <a:p>
            <a:r>
              <a:rPr lang="en-US" sz="1000" b="0" dirty="0">
                <a:solidFill>
                  <a:srgbClr val="0070C0"/>
                </a:solidFill>
                <a:effectLst/>
                <a:latin typeface="Consolas" panose="020B0609020204030204" pitchFamily="49" charset="0"/>
              </a:rPr>
              <a:t>  def 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__(self, </a:t>
            </a:r>
            <a:r>
              <a:rPr lang="en-US" sz="1000" b="0" dirty="0" err="1">
                <a:solidFill>
                  <a:srgbClr val="0070C0"/>
                </a:solidFill>
                <a:effectLst/>
                <a:latin typeface="Consolas" panose="020B0609020204030204" pitchFamily="49" charset="0"/>
              </a:rPr>
              <a:t>fname</a:t>
            </a:r>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lname</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self.firstname</a:t>
            </a:r>
            <a:r>
              <a:rPr lang="en-US" sz="1000" b="0" dirty="0">
                <a:solidFill>
                  <a:srgbClr val="0070C0"/>
                </a:solidFill>
                <a:effectLst/>
                <a:latin typeface="Consolas" panose="020B0609020204030204" pitchFamily="49" charset="0"/>
              </a:rPr>
              <a:t> = </a:t>
            </a:r>
            <a:r>
              <a:rPr lang="en-US" sz="1000" b="0" dirty="0" err="1">
                <a:solidFill>
                  <a:srgbClr val="0070C0"/>
                </a:solidFill>
                <a:effectLst/>
                <a:latin typeface="Consolas" panose="020B0609020204030204" pitchFamily="49" charset="0"/>
              </a:rPr>
              <a:t>fname</a:t>
            </a:r>
            <a:endParaRPr lang="en-US" sz="1000" b="0" dirty="0">
              <a:solidFill>
                <a:srgbClr val="0070C0"/>
              </a:solidFill>
              <a:effectLst/>
              <a:latin typeface="Consolas" panose="020B0609020204030204" pitchFamily="49" charset="0"/>
            </a:endParaRP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self.lastname</a:t>
            </a:r>
            <a:r>
              <a:rPr lang="en-US" sz="1000" b="0" dirty="0">
                <a:solidFill>
                  <a:srgbClr val="0070C0"/>
                </a:solidFill>
                <a:effectLst/>
                <a:latin typeface="Consolas" panose="020B0609020204030204" pitchFamily="49" charset="0"/>
              </a:rPr>
              <a:t> = </a:t>
            </a:r>
            <a:r>
              <a:rPr lang="en-US" sz="1000" b="0" dirty="0" err="1">
                <a:solidFill>
                  <a:srgbClr val="0070C0"/>
                </a:solidFill>
                <a:effectLst/>
                <a:latin typeface="Consolas" panose="020B0609020204030204" pitchFamily="49" charset="0"/>
              </a:rPr>
              <a:t>lname</a:t>
            </a:r>
            <a:endParaRPr lang="en-US" sz="1000" b="0" dirty="0">
              <a:solidFill>
                <a:srgbClr val="0070C0"/>
              </a:solidFill>
              <a:effectLst/>
              <a:latin typeface="Consolas" panose="020B0609020204030204" pitchFamily="49" charset="0"/>
            </a:endParaRPr>
          </a:p>
          <a:p>
            <a:r>
              <a:rPr lang="en-US" sz="1000" b="0" dirty="0">
                <a:solidFill>
                  <a:srgbClr val="0070C0"/>
                </a:solidFill>
                <a:effectLst/>
                <a:latin typeface="Consolas" panose="020B0609020204030204" pitchFamily="49" charset="0"/>
              </a:rPr>
              <a:t>  def </a:t>
            </a:r>
            <a:r>
              <a:rPr lang="en-US" sz="1000" b="0" dirty="0" err="1">
                <a:solidFill>
                  <a:srgbClr val="0070C0"/>
                </a:solidFill>
                <a:effectLst/>
                <a:latin typeface="Consolas" panose="020B0609020204030204" pitchFamily="49" charset="0"/>
              </a:rPr>
              <a:t>printname</a:t>
            </a:r>
            <a:r>
              <a:rPr lang="en-US" sz="1000" b="0" dirty="0">
                <a:solidFill>
                  <a:srgbClr val="0070C0"/>
                </a:solidFill>
                <a:effectLst/>
                <a:latin typeface="Consolas" panose="020B0609020204030204" pitchFamily="49" charset="0"/>
              </a:rPr>
              <a:t>(self):</a:t>
            </a:r>
          </a:p>
          <a:p>
            <a:r>
              <a:rPr lang="en-US" sz="1000" b="0" dirty="0">
                <a:solidFill>
                  <a:srgbClr val="0070C0"/>
                </a:solidFill>
                <a:effectLst/>
                <a:latin typeface="Consolas" panose="020B0609020204030204" pitchFamily="49" charset="0"/>
              </a:rPr>
              <a:t>    print(</a:t>
            </a:r>
            <a:r>
              <a:rPr lang="en-US" sz="1000" b="0" dirty="0" err="1">
                <a:solidFill>
                  <a:srgbClr val="0070C0"/>
                </a:solidFill>
                <a:effectLst/>
                <a:latin typeface="Consolas" panose="020B0609020204030204" pitchFamily="49" charset="0"/>
              </a:rPr>
              <a:t>self.firstname</a:t>
            </a:r>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self.lastname</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#Use the Person class to create an object, and then execute the </a:t>
            </a:r>
            <a:r>
              <a:rPr lang="en-US" sz="1000" b="0" dirty="0" err="1">
                <a:solidFill>
                  <a:srgbClr val="0070C0"/>
                </a:solidFill>
                <a:effectLst/>
                <a:latin typeface="Consolas" panose="020B0609020204030204" pitchFamily="49" charset="0"/>
              </a:rPr>
              <a:t>printname</a:t>
            </a:r>
            <a:r>
              <a:rPr lang="en-US" sz="1000" b="0" dirty="0">
                <a:solidFill>
                  <a:srgbClr val="0070C0"/>
                </a:solidFill>
                <a:effectLst/>
                <a:latin typeface="Consolas" panose="020B0609020204030204" pitchFamily="49" charset="0"/>
              </a:rPr>
              <a:t> method:</a:t>
            </a:r>
          </a:p>
          <a:p>
            <a:r>
              <a:rPr lang="en-US" sz="1000" b="0" dirty="0">
                <a:solidFill>
                  <a:srgbClr val="0070C0"/>
                </a:solidFill>
                <a:effectLst/>
                <a:latin typeface="Consolas" panose="020B0609020204030204" pitchFamily="49" charset="0"/>
              </a:rPr>
              <a:t>x = Person("John", "Doe")</a:t>
            </a:r>
          </a:p>
          <a:p>
            <a:r>
              <a:rPr lang="en-US" sz="1000" b="0" dirty="0" err="1">
                <a:solidFill>
                  <a:srgbClr val="0070C0"/>
                </a:solidFill>
                <a:effectLst/>
                <a:latin typeface="Consolas" panose="020B0609020204030204" pitchFamily="49" charset="0"/>
              </a:rPr>
              <a:t>x.printname</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#Create a class named Student, which will inherit the properties and methods from the Person class:</a:t>
            </a:r>
          </a:p>
          <a:p>
            <a:r>
              <a:rPr lang="en-US" sz="1000" b="0" dirty="0">
                <a:solidFill>
                  <a:srgbClr val="0070C0"/>
                </a:solidFill>
                <a:effectLst/>
                <a:latin typeface="Consolas" panose="020B0609020204030204" pitchFamily="49" charset="0"/>
              </a:rPr>
              <a:t>class Student(Person):</a:t>
            </a:r>
          </a:p>
          <a:p>
            <a:r>
              <a:rPr lang="en-US" sz="1000" b="0" dirty="0">
                <a:solidFill>
                  <a:srgbClr val="0070C0"/>
                </a:solidFill>
                <a:effectLst/>
                <a:latin typeface="Consolas" panose="020B0609020204030204" pitchFamily="49" charset="0"/>
              </a:rPr>
              <a:t>  pass</a:t>
            </a:r>
          </a:p>
          <a:p>
            <a:r>
              <a:rPr lang="en-US" sz="1000" b="0" dirty="0">
                <a:solidFill>
                  <a:srgbClr val="0070C0"/>
                </a:solidFill>
                <a:effectLst/>
                <a:latin typeface="Consolas" panose="020B0609020204030204" pitchFamily="49" charset="0"/>
              </a:rPr>
              <a:t>#Use the Student class to create an object, and then execute the </a:t>
            </a:r>
            <a:r>
              <a:rPr lang="en-US" sz="1000" b="0" dirty="0" err="1">
                <a:solidFill>
                  <a:srgbClr val="0070C0"/>
                </a:solidFill>
                <a:effectLst/>
                <a:latin typeface="Consolas" panose="020B0609020204030204" pitchFamily="49" charset="0"/>
              </a:rPr>
              <a:t>printname</a:t>
            </a:r>
            <a:r>
              <a:rPr lang="en-US" sz="1000" b="0" dirty="0">
                <a:solidFill>
                  <a:srgbClr val="0070C0"/>
                </a:solidFill>
                <a:effectLst/>
                <a:latin typeface="Consolas" panose="020B0609020204030204" pitchFamily="49" charset="0"/>
              </a:rPr>
              <a:t> method:</a:t>
            </a:r>
          </a:p>
          <a:p>
            <a:r>
              <a:rPr lang="en-US" sz="1000" b="0" dirty="0">
                <a:solidFill>
                  <a:srgbClr val="0070C0"/>
                </a:solidFill>
                <a:effectLst/>
                <a:latin typeface="Consolas" panose="020B0609020204030204" pitchFamily="49" charset="0"/>
              </a:rPr>
              <a:t>x = Student("Mike", "Olsen")</a:t>
            </a:r>
          </a:p>
          <a:p>
            <a:r>
              <a:rPr lang="en-US" sz="1000" b="0" dirty="0" err="1">
                <a:solidFill>
                  <a:srgbClr val="0070C0"/>
                </a:solidFill>
                <a:effectLst/>
                <a:latin typeface="Consolas" panose="020B0609020204030204" pitchFamily="49" charset="0"/>
              </a:rPr>
              <a:t>x.printname</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 Add the 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 function to the Student class:</a:t>
            </a:r>
          </a:p>
          <a:p>
            <a:r>
              <a:rPr lang="en-US" sz="1000" b="0" dirty="0">
                <a:solidFill>
                  <a:srgbClr val="0070C0"/>
                </a:solidFill>
                <a:effectLst/>
                <a:latin typeface="Consolas" panose="020B0609020204030204" pitchFamily="49" charset="0"/>
              </a:rPr>
              <a:t># To keep the inheritance of the parent's 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 function, add a call to the parent's 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 function:</a:t>
            </a:r>
          </a:p>
          <a:p>
            <a:r>
              <a:rPr lang="en-US" sz="1000" b="0" dirty="0">
                <a:solidFill>
                  <a:srgbClr val="0070C0"/>
                </a:solidFill>
                <a:effectLst/>
                <a:latin typeface="Consolas" panose="020B0609020204030204" pitchFamily="49" charset="0"/>
              </a:rPr>
              <a:t>class Student(Person):</a:t>
            </a:r>
          </a:p>
          <a:p>
            <a:r>
              <a:rPr lang="en-US" sz="1000" b="0" dirty="0">
                <a:solidFill>
                  <a:srgbClr val="0070C0"/>
                </a:solidFill>
                <a:effectLst/>
                <a:latin typeface="Consolas" panose="020B0609020204030204" pitchFamily="49" charset="0"/>
              </a:rPr>
              <a:t>  def 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__(self, </a:t>
            </a:r>
            <a:r>
              <a:rPr lang="en-US" sz="1000" b="0" dirty="0" err="1">
                <a:solidFill>
                  <a:srgbClr val="0070C0"/>
                </a:solidFill>
                <a:effectLst/>
                <a:latin typeface="Consolas" panose="020B0609020204030204" pitchFamily="49" charset="0"/>
              </a:rPr>
              <a:t>fname</a:t>
            </a:r>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lname</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    Person.__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__(self, </a:t>
            </a:r>
            <a:r>
              <a:rPr lang="en-US" sz="1000" b="0" dirty="0" err="1">
                <a:solidFill>
                  <a:srgbClr val="0070C0"/>
                </a:solidFill>
                <a:effectLst/>
                <a:latin typeface="Consolas" panose="020B0609020204030204" pitchFamily="49" charset="0"/>
              </a:rPr>
              <a:t>fname</a:t>
            </a:r>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lname</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 Add a method called welcome to the Student class:</a:t>
            </a:r>
          </a:p>
          <a:p>
            <a:r>
              <a:rPr lang="en-US" sz="1000" b="0" dirty="0">
                <a:solidFill>
                  <a:srgbClr val="0070C0"/>
                </a:solidFill>
                <a:effectLst/>
                <a:latin typeface="Consolas" panose="020B0609020204030204" pitchFamily="49" charset="0"/>
              </a:rPr>
              <a:t>class Student(Person):</a:t>
            </a:r>
          </a:p>
          <a:p>
            <a:r>
              <a:rPr lang="en-US" sz="1000" b="0" dirty="0">
                <a:solidFill>
                  <a:srgbClr val="0070C0"/>
                </a:solidFill>
                <a:effectLst/>
                <a:latin typeface="Consolas" panose="020B0609020204030204" pitchFamily="49" charset="0"/>
              </a:rPr>
              <a:t>  def 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__(self, </a:t>
            </a:r>
            <a:r>
              <a:rPr lang="en-US" sz="1000" b="0" dirty="0" err="1">
                <a:solidFill>
                  <a:srgbClr val="0070C0"/>
                </a:solidFill>
                <a:effectLst/>
                <a:latin typeface="Consolas" panose="020B0609020204030204" pitchFamily="49" charset="0"/>
              </a:rPr>
              <a:t>fname</a:t>
            </a:r>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lname</a:t>
            </a:r>
            <a:r>
              <a:rPr lang="en-US" sz="1000" b="0" dirty="0">
                <a:solidFill>
                  <a:srgbClr val="0070C0"/>
                </a:solidFill>
                <a:effectLst/>
                <a:latin typeface="Consolas" panose="020B0609020204030204" pitchFamily="49" charset="0"/>
              </a:rPr>
              <a:t>, year):</a:t>
            </a:r>
          </a:p>
          <a:p>
            <a:r>
              <a:rPr lang="en-US" sz="1000" b="0" dirty="0">
                <a:solidFill>
                  <a:srgbClr val="0070C0"/>
                </a:solidFill>
                <a:effectLst/>
                <a:latin typeface="Consolas" panose="020B0609020204030204" pitchFamily="49" charset="0"/>
              </a:rPr>
              <a:t>    super().__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a:t>
            </a:r>
            <a:r>
              <a:rPr lang="en-US" sz="1000" b="0" dirty="0" err="1">
                <a:solidFill>
                  <a:srgbClr val="0070C0"/>
                </a:solidFill>
                <a:effectLst/>
                <a:latin typeface="Consolas" panose="020B0609020204030204" pitchFamily="49" charset="0"/>
              </a:rPr>
              <a:t>fname</a:t>
            </a:r>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lname</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self.graduationyear</a:t>
            </a:r>
            <a:r>
              <a:rPr lang="en-US" sz="1000" b="0" dirty="0">
                <a:solidFill>
                  <a:srgbClr val="0070C0"/>
                </a:solidFill>
                <a:effectLst/>
                <a:latin typeface="Consolas" panose="020B0609020204030204" pitchFamily="49" charset="0"/>
              </a:rPr>
              <a:t> = year</a:t>
            </a:r>
          </a:p>
          <a:p>
            <a:r>
              <a:rPr lang="en-US" sz="1000" b="0" dirty="0">
                <a:solidFill>
                  <a:srgbClr val="0070C0"/>
                </a:solidFill>
                <a:effectLst/>
                <a:latin typeface="Consolas" panose="020B0609020204030204" pitchFamily="49" charset="0"/>
              </a:rPr>
              <a:t>  def welcome(self):</a:t>
            </a:r>
          </a:p>
          <a:p>
            <a:r>
              <a:rPr lang="en-US" sz="1000" b="0" dirty="0">
                <a:solidFill>
                  <a:srgbClr val="0070C0"/>
                </a:solidFill>
                <a:effectLst/>
                <a:latin typeface="Consolas" panose="020B0609020204030204" pitchFamily="49" charset="0"/>
              </a:rPr>
              <a:t>    print("Welcome", </a:t>
            </a:r>
            <a:r>
              <a:rPr lang="en-US" sz="1000" b="0" dirty="0" err="1">
                <a:solidFill>
                  <a:srgbClr val="0070C0"/>
                </a:solidFill>
                <a:effectLst/>
                <a:latin typeface="Consolas" panose="020B0609020204030204" pitchFamily="49" charset="0"/>
              </a:rPr>
              <a:t>self.firstname</a:t>
            </a:r>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self.lastname</a:t>
            </a:r>
            <a:r>
              <a:rPr lang="en-US" sz="1000" b="0" dirty="0">
                <a:solidFill>
                  <a:srgbClr val="0070C0"/>
                </a:solidFill>
                <a:effectLst/>
                <a:latin typeface="Consolas" panose="020B0609020204030204" pitchFamily="49" charset="0"/>
              </a:rPr>
              <a:t>, "to the class of", </a:t>
            </a:r>
            <a:r>
              <a:rPr lang="en-US" sz="1000" b="0" dirty="0" err="1">
                <a:solidFill>
                  <a:srgbClr val="0070C0"/>
                </a:solidFill>
                <a:effectLst/>
                <a:latin typeface="Consolas" panose="020B0609020204030204" pitchFamily="49" charset="0"/>
              </a:rPr>
              <a:t>self.graduationyear</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x = Student("Mike", "Olsen", 2019)</a:t>
            </a:r>
          </a:p>
          <a:p>
            <a:r>
              <a:rPr lang="en-US" sz="1000" b="0" dirty="0" err="1">
                <a:solidFill>
                  <a:srgbClr val="0070C0"/>
                </a:solidFill>
                <a:effectLst/>
                <a:latin typeface="Consolas" panose="020B0609020204030204" pitchFamily="49" charset="0"/>
              </a:rPr>
              <a:t>x.welcome</a:t>
            </a:r>
            <a:r>
              <a:rPr lang="en-US" sz="1000" b="0" dirty="0">
                <a:solidFill>
                  <a:srgbClr val="0070C0"/>
                </a:solidFill>
                <a:effectLst/>
                <a:latin typeface="Consolas" panose="020B0609020204030204" pitchFamily="49" charset="0"/>
              </a:rPr>
              <a:t>()</a:t>
            </a:r>
          </a:p>
        </p:txBody>
      </p:sp>
      <p:pic>
        <p:nvPicPr>
          <p:cNvPr id="10" name="Picture 9">
            <a:extLst>
              <a:ext uri="{FF2B5EF4-FFF2-40B4-BE49-F238E27FC236}">
                <a16:creationId xmlns:a16="http://schemas.microsoft.com/office/drawing/2014/main" id="{4986111B-EF05-64E9-6B5E-1D79AC57A8E0}"/>
              </a:ext>
            </a:extLst>
          </p:cNvPr>
          <p:cNvPicPr>
            <a:picLocks noChangeAspect="1"/>
          </p:cNvPicPr>
          <p:nvPr/>
        </p:nvPicPr>
        <p:blipFill>
          <a:blip r:embed="rId3"/>
          <a:stretch>
            <a:fillRect/>
          </a:stretch>
        </p:blipFill>
        <p:spPr>
          <a:xfrm>
            <a:off x="6878442" y="4142037"/>
            <a:ext cx="4743450" cy="1019175"/>
          </a:xfrm>
          <a:prstGeom prst="rect">
            <a:avLst/>
          </a:prstGeom>
        </p:spPr>
      </p:pic>
    </p:spTree>
    <p:extLst>
      <p:ext uri="{BB962C8B-B14F-4D97-AF65-F5344CB8AC3E}">
        <p14:creationId xmlns:p14="http://schemas.microsoft.com/office/powerpoint/2010/main" val="184761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iterators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172092" y="667693"/>
            <a:ext cx="6300627" cy="3323987"/>
          </a:xfrm>
          <a:prstGeom prst="rect">
            <a:avLst/>
          </a:prstGeom>
          <a:noFill/>
        </p:spPr>
        <p:txBody>
          <a:bodyPr wrap="square">
            <a:spAutoFit/>
          </a:bodyPr>
          <a:lstStyle/>
          <a:p>
            <a:r>
              <a:rPr lang="en-US" sz="1000" b="0" dirty="0">
                <a:solidFill>
                  <a:srgbClr val="0070C0"/>
                </a:solidFill>
                <a:effectLst/>
                <a:latin typeface="Consolas" panose="020B0609020204030204" pitchFamily="49" charset="0"/>
              </a:rPr>
              <a:t># An iterator is an object that contains a countable number of values.</a:t>
            </a:r>
          </a:p>
          <a:p>
            <a:r>
              <a:rPr lang="en-US" sz="1000" b="0" dirty="0">
                <a:solidFill>
                  <a:srgbClr val="0070C0"/>
                </a:solidFill>
                <a:effectLst/>
                <a:latin typeface="Consolas" panose="020B0609020204030204" pitchFamily="49" charset="0"/>
              </a:rPr>
              <a:t># Lists, tuples, dictionaries, and sets are all </a:t>
            </a:r>
            <a:r>
              <a:rPr lang="en-US" sz="1000" b="0" dirty="0" err="1">
                <a:solidFill>
                  <a:srgbClr val="0070C0"/>
                </a:solidFill>
                <a:effectLst/>
                <a:latin typeface="Consolas" panose="020B0609020204030204" pitchFamily="49" charset="0"/>
              </a:rPr>
              <a:t>iterable</a:t>
            </a:r>
            <a:r>
              <a:rPr lang="en-US" sz="1000" b="0" dirty="0">
                <a:solidFill>
                  <a:srgbClr val="0070C0"/>
                </a:solidFill>
                <a:effectLst/>
                <a:latin typeface="Consolas" panose="020B0609020204030204" pitchFamily="49" charset="0"/>
              </a:rPr>
              <a:t> objects. They are </a:t>
            </a:r>
            <a:r>
              <a:rPr lang="en-US" sz="1000" b="0" dirty="0" err="1">
                <a:solidFill>
                  <a:srgbClr val="0070C0"/>
                </a:solidFill>
                <a:effectLst/>
                <a:latin typeface="Consolas" panose="020B0609020204030204" pitchFamily="49" charset="0"/>
              </a:rPr>
              <a:t>iterable</a:t>
            </a:r>
            <a:r>
              <a:rPr lang="en-US" sz="1000" b="0" dirty="0">
                <a:solidFill>
                  <a:srgbClr val="0070C0"/>
                </a:solidFill>
                <a:effectLst/>
                <a:latin typeface="Consolas" panose="020B0609020204030204" pitchFamily="49" charset="0"/>
              </a:rPr>
              <a:t> containers which you can get an iterator from.</a:t>
            </a:r>
          </a:p>
          <a:p>
            <a:r>
              <a:rPr lang="en-US" sz="1000" b="0" dirty="0">
                <a:solidFill>
                  <a:srgbClr val="0070C0"/>
                </a:solidFill>
                <a:effectLst/>
                <a:latin typeface="Consolas" panose="020B0609020204030204" pitchFamily="49" charset="0"/>
              </a:rPr>
              <a:t># All these objects have a </a:t>
            </a:r>
            <a:r>
              <a:rPr lang="en-US" sz="1000" b="0" dirty="0" err="1">
                <a:solidFill>
                  <a:srgbClr val="0070C0"/>
                </a:solidFill>
                <a:effectLst/>
                <a:latin typeface="Consolas" panose="020B0609020204030204" pitchFamily="49" charset="0"/>
              </a:rPr>
              <a:t>iter</a:t>
            </a:r>
            <a:r>
              <a:rPr lang="en-US" sz="1000" b="0" dirty="0">
                <a:solidFill>
                  <a:srgbClr val="0070C0"/>
                </a:solidFill>
                <a:effectLst/>
                <a:latin typeface="Consolas" panose="020B0609020204030204" pitchFamily="49" charset="0"/>
              </a:rPr>
              <a:t>() method which is used to get an iterator:</a:t>
            </a:r>
          </a:p>
          <a:p>
            <a:r>
              <a:rPr lang="en-US" sz="1000" b="0" dirty="0">
                <a:solidFill>
                  <a:srgbClr val="0070C0"/>
                </a:solidFill>
                <a:effectLst/>
                <a:latin typeface="Consolas" panose="020B0609020204030204" pitchFamily="49" charset="0"/>
              </a:rPr>
              <a:t># Create an iterator that returns numbers, starting with 1, and each sequence will increase by one (returning 1,2,3,4,5 etc.). Stop after 10 iterations::</a:t>
            </a:r>
          </a:p>
          <a:p>
            <a:r>
              <a:rPr lang="en-US" sz="1000" b="0" dirty="0">
                <a:solidFill>
                  <a:srgbClr val="0070C0"/>
                </a:solidFill>
                <a:effectLst/>
                <a:latin typeface="Consolas" panose="020B0609020204030204" pitchFamily="49" charset="0"/>
              </a:rPr>
              <a:t>class </a:t>
            </a:r>
            <a:r>
              <a:rPr lang="en-US" sz="1000" b="0" dirty="0" err="1">
                <a:solidFill>
                  <a:srgbClr val="0070C0"/>
                </a:solidFill>
                <a:effectLst/>
                <a:latin typeface="Consolas" panose="020B0609020204030204" pitchFamily="49" charset="0"/>
              </a:rPr>
              <a:t>MyNumbers</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  def __</a:t>
            </a:r>
            <a:r>
              <a:rPr lang="en-US" sz="1000" b="0" dirty="0" err="1">
                <a:solidFill>
                  <a:srgbClr val="0070C0"/>
                </a:solidFill>
                <a:effectLst/>
                <a:latin typeface="Consolas" panose="020B0609020204030204" pitchFamily="49" charset="0"/>
              </a:rPr>
              <a:t>iter</a:t>
            </a:r>
            <a:r>
              <a:rPr lang="en-US" sz="1000" b="0" dirty="0">
                <a:solidFill>
                  <a:srgbClr val="0070C0"/>
                </a:solidFill>
                <a:effectLst/>
                <a:latin typeface="Consolas" panose="020B0609020204030204" pitchFamily="49" charset="0"/>
              </a:rPr>
              <a:t>__(self):</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self.a</a:t>
            </a:r>
            <a:r>
              <a:rPr lang="en-US" sz="1000" b="0" dirty="0">
                <a:solidFill>
                  <a:srgbClr val="0070C0"/>
                </a:solidFill>
                <a:effectLst/>
                <a:latin typeface="Consolas" panose="020B0609020204030204" pitchFamily="49" charset="0"/>
              </a:rPr>
              <a:t> = 1</a:t>
            </a:r>
          </a:p>
          <a:p>
            <a:r>
              <a:rPr lang="en-US" sz="1000" b="0" dirty="0">
                <a:solidFill>
                  <a:srgbClr val="0070C0"/>
                </a:solidFill>
                <a:effectLst/>
                <a:latin typeface="Consolas" panose="020B0609020204030204" pitchFamily="49" charset="0"/>
              </a:rPr>
              <a:t>    return self</a:t>
            </a:r>
          </a:p>
          <a:p>
            <a:r>
              <a:rPr lang="en-US" sz="1000" b="0" dirty="0">
                <a:solidFill>
                  <a:srgbClr val="0070C0"/>
                </a:solidFill>
                <a:effectLst/>
                <a:latin typeface="Consolas" panose="020B0609020204030204" pitchFamily="49" charset="0"/>
              </a:rPr>
              <a:t>  def __next__(self):</a:t>
            </a:r>
          </a:p>
          <a:p>
            <a:r>
              <a:rPr lang="en-US" sz="1000" b="0" dirty="0">
                <a:solidFill>
                  <a:srgbClr val="0070C0"/>
                </a:solidFill>
                <a:effectLst/>
                <a:latin typeface="Consolas" panose="020B0609020204030204" pitchFamily="49" charset="0"/>
              </a:rPr>
              <a:t>    if </a:t>
            </a:r>
            <a:r>
              <a:rPr lang="en-US" sz="1000" b="0" dirty="0" err="1">
                <a:solidFill>
                  <a:srgbClr val="0070C0"/>
                </a:solidFill>
                <a:effectLst/>
                <a:latin typeface="Consolas" panose="020B0609020204030204" pitchFamily="49" charset="0"/>
              </a:rPr>
              <a:t>self.a</a:t>
            </a:r>
            <a:r>
              <a:rPr lang="en-US" sz="1000" b="0" dirty="0">
                <a:solidFill>
                  <a:srgbClr val="0070C0"/>
                </a:solidFill>
                <a:effectLst/>
                <a:latin typeface="Consolas" panose="020B0609020204030204" pitchFamily="49" charset="0"/>
              </a:rPr>
              <a:t> &lt;= 10:</a:t>
            </a:r>
          </a:p>
          <a:p>
            <a:r>
              <a:rPr lang="en-US" sz="1000" b="0" dirty="0">
                <a:solidFill>
                  <a:srgbClr val="0070C0"/>
                </a:solidFill>
                <a:effectLst/>
                <a:latin typeface="Consolas" panose="020B0609020204030204" pitchFamily="49" charset="0"/>
              </a:rPr>
              <a:t>      x = </a:t>
            </a:r>
            <a:r>
              <a:rPr lang="en-US" sz="1000" b="0" dirty="0" err="1">
                <a:solidFill>
                  <a:srgbClr val="0070C0"/>
                </a:solidFill>
                <a:effectLst/>
                <a:latin typeface="Consolas" panose="020B0609020204030204" pitchFamily="49" charset="0"/>
              </a:rPr>
              <a:t>self.a</a:t>
            </a:r>
            <a:endParaRPr lang="en-US" sz="1000" b="0" dirty="0">
              <a:solidFill>
                <a:srgbClr val="0070C0"/>
              </a:solidFill>
              <a:effectLst/>
              <a:latin typeface="Consolas" panose="020B0609020204030204" pitchFamily="49" charset="0"/>
            </a:endParaRP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self.a</a:t>
            </a:r>
            <a:r>
              <a:rPr lang="en-US" sz="1000" b="0" dirty="0">
                <a:solidFill>
                  <a:srgbClr val="0070C0"/>
                </a:solidFill>
                <a:effectLst/>
                <a:latin typeface="Consolas" panose="020B0609020204030204" pitchFamily="49" charset="0"/>
              </a:rPr>
              <a:t> += 1</a:t>
            </a:r>
          </a:p>
          <a:p>
            <a:r>
              <a:rPr lang="en-US" sz="1000" b="0" dirty="0">
                <a:solidFill>
                  <a:srgbClr val="0070C0"/>
                </a:solidFill>
                <a:effectLst/>
                <a:latin typeface="Consolas" panose="020B0609020204030204" pitchFamily="49" charset="0"/>
              </a:rPr>
              <a:t>      return x</a:t>
            </a:r>
          </a:p>
          <a:p>
            <a:r>
              <a:rPr lang="en-US" sz="1000" b="0" dirty="0">
                <a:solidFill>
                  <a:srgbClr val="0070C0"/>
                </a:solidFill>
                <a:effectLst/>
                <a:latin typeface="Consolas" panose="020B0609020204030204" pitchFamily="49" charset="0"/>
              </a:rPr>
              <a:t>    else:</a:t>
            </a:r>
          </a:p>
          <a:p>
            <a:r>
              <a:rPr lang="en-US" sz="1000" b="0" dirty="0">
                <a:solidFill>
                  <a:srgbClr val="0070C0"/>
                </a:solidFill>
                <a:effectLst/>
                <a:latin typeface="Consolas" panose="020B0609020204030204" pitchFamily="49" charset="0"/>
              </a:rPr>
              <a:t>      raise </a:t>
            </a:r>
            <a:r>
              <a:rPr lang="en-US" sz="1000" b="0" dirty="0" err="1">
                <a:solidFill>
                  <a:srgbClr val="0070C0"/>
                </a:solidFill>
                <a:effectLst/>
                <a:latin typeface="Consolas" panose="020B0609020204030204" pitchFamily="49" charset="0"/>
              </a:rPr>
              <a:t>StopIteration</a:t>
            </a:r>
            <a:endParaRPr lang="en-US" sz="1000" b="0" dirty="0">
              <a:solidFill>
                <a:srgbClr val="0070C0"/>
              </a:solidFill>
              <a:effectLst/>
              <a:latin typeface="Consolas" panose="020B0609020204030204" pitchFamily="49" charset="0"/>
            </a:endParaRPr>
          </a:p>
          <a:p>
            <a:r>
              <a:rPr lang="en-US" sz="1000" b="0" dirty="0" err="1">
                <a:solidFill>
                  <a:srgbClr val="0070C0"/>
                </a:solidFill>
                <a:effectLst/>
                <a:latin typeface="Consolas" panose="020B0609020204030204" pitchFamily="49" charset="0"/>
              </a:rPr>
              <a:t>myclass</a:t>
            </a:r>
            <a:r>
              <a:rPr lang="en-US" sz="1000" b="0" dirty="0">
                <a:solidFill>
                  <a:srgbClr val="0070C0"/>
                </a:solidFill>
                <a:effectLst/>
                <a:latin typeface="Consolas" panose="020B0609020204030204" pitchFamily="49" charset="0"/>
              </a:rPr>
              <a:t> = </a:t>
            </a:r>
            <a:r>
              <a:rPr lang="en-US" sz="1000" b="0" dirty="0" err="1">
                <a:solidFill>
                  <a:srgbClr val="0070C0"/>
                </a:solidFill>
                <a:effectLst/>
                <a:latin typeface="Consolas" panose="020B0609020204030204" pitchFamily="49" charset="0"/>
              </a:rPr>
              <a:t>MyNumbers</a:t>
            </a:r>
            <a:r>
              <a:rPr lang="en-US" sz="1000" b="0" dirty="0">
                <a:solidFill>
                  <a:srgbClr val="0070C0"/>
                </a:solidFill>
                <a:effectLst/>
                <a:latin typeface="Consolas" panose="020B0609020204030204" pitchFamily="49" charset="0"/>
              </a:rPr>
              <a:t>()</a:t>
            </a:r>
          </a:p>
          <a:p>
            <a:r>
              <a:rPr lang="en-US" sz="1000" b="0" dirty="0" err="1">
                <a:solidFill>
                  <a:srgbClr val="0070C0"/>
                </a:solidFill>
                <a:effectLst/>
                <a:latin typeface="Consolas" panose="020B0609020204030204" pitchFamily="49" charset="0"/>
              </a:rPr>
              <a:t>myiter</a:t>
            </a:r>
            <a:r>
              <a:rPr lang="en-US" sz="1000" b="0" dirty="0">
                <a:solidFill>
                  <a:srgbClr val="0070C0"/>
                </a:solidFill>
                <a:effectLst/>
                <a:latin typeface="Consolas" panose="020B0609020204030204" pitchFamily="49" charset="0"/>
              </a:rPr>
              <a:t> = </a:t>
            </a:r>
            <a:r>
              <a:rPr lang="en-US" sz="1000" b="0" dirty="0" err="1">
                <a:solidFill>
                  <a:srgbClr val="0070C0"/>
                </a:solidFill>
                <a:effectLst/>
                <a:latin typeface="Consolas" panose="020B0609020204030204" pitchFamily="49" charset="0"/>
              </a:rPr>
              <a:t>iter</a:t>
            </a:r>
            <a:r>
              <a:rPr lang="en-US" sz="1000" b="0" dirty="0">
                <a:solidFill>
                  <a:srgbClr val="0070C0"/>
                </a:solidFill>
                <a:effectLst/>
                <a:latin typeface="Consolas" panose="020B0609020204030204" pitchFamily="49" charset="0"/>
              </a:rPr>
              <a:t>(</a:t>
            </a:r>
            <a:r>
              <a:rPr lang="en-US" sz="1000" b="0" dirty="0" err="1">
                <a:solidFill>
                  <a:srgbClr val="0070C0"/>
                </a:solidFill>
                <a:effectLst/>
                <a:latin typeface="Consolas" panose="020B0609020204030204" pitchFamily="49" charset="0"/>
              </a:rPr>
              <a:t>myclass</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for x in </a:t>
            </a:r>
            <a:r>
              <a:rPr lang="en-US" sz="1000" b="0" dirty="0" err="1">
                <a:solidFill>
                  <a:srgbClr val="0070C0"/>
                </a:solidFill>
                <a:effectLst/>
                <a:latin typeface="Consolas" panose="020B0609020204030204" pitchFamily="49" charset="0"/>
              </a:rPr>
              <a:t>myiter</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  print(x)</a:t>
            </a:r>
          </a:p>
        </p:txBody>
      </p:sp>
      <p:pic>
        <p:nvPicPr>
          <p:cNvPr id="3" name="Picture 2">
            <a:extLst>
              <a:ext uri="{FF2B5EF4-FFF2-40B4-BE49-F238E27FC236}">
                <a16:creationId xmlns:a16="http://schemas.microsoft.com/office/drawing/2014/main" id="{AB39BE04-6735-C536-5D34-97A7582F7FB3}"/>
              </a:ext>
            </a:extLst>
          </p:cNvPr>
          <p:cNvPicPr>
            <a:picLocks noChangeAspect="1"/>
          </p:cNvPicPr>
          <p:nvPr/>
        </p:nvPicPr>
        <p:blipFill>
          <a:blip r:embed="rId3"/>
          <a:stretch>
            <a:fillRect/>
          </a:stretch>
        </p:blipFill>
        <p:spPr>
          <a:xfrm>
            <a:off x="6713305" y="1193889"/>
            <a:ext cx="4724400" cy="2600325"/>
          </a:xfrm>
          <a:prstGeom prst="rect">
            <a:avLst/>
          </a:prstGeom>
        </p:spPr>
      </p:pic>
    </p:spTree>
    <p:extLst>
      <p:ext uri="{BB962C8B-B14F-4D97-AF65-F5344CB8AC3E}">
        <p14:creationId xmlns:p14="http://schemas.microsoft.com/office/powerpoint/2010/main" val="2975860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scope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172092" y="667693"/>
            <a:ext cx="6300627" cy="2400657"/>
          </a:xfrm>
          <a:prstGeom prst="rect">
            <a:avLst/>
          </a:prstGeom>
          <a:noFill/>
        </p:spPr>
        <p:txBody>
          <a:bodyPr wrap="square">
            <a:spAutoFit/>
          </a:bodyPr>
          <a:lstStyle/>
          <a:p>
            <a:r>
              <a:rPr lang="en-US" sz="1000" b="0" dirty="0">
                <a:solidFill>
                  <a:srgbClr val="0070C0"/>
                </a:solidFill>
                <a:effectLst/>
                <a:latin typeface="Consolas" panose="020B0609020204030204" pitchFamily="49" charset="0"/>
              </a:rPr>
              <a:t># A variable is only available from inside the region it is created. This is called scope.</a:t>
            </a:r>
          </a:p>
          <a:p>
            <a:r>
              <a:rPr lang="en-US" sz="1000" b="0" dirty="0">
                <a:solidFill>
                  <a:srgbClr val="0070C0"/>
                </a:solidFill>
                <a:effectLst/>
                <a:latin typeface="Consolas" panose="020B0609020204030204" pitchFamily="49" charset="0"/>
              </a:rPr>
              <a:t># Local Scope</a:t>
            </a:r>
          </a:p>
          <a:p>
            <a:r>
              <a:rPr lang="en-US" sz="1000" b="0" dirty="0">
                <a:solidFill>
                  <a:srgbClr val="0070C0"/>
                </a:solidFill>
                <a:effectLst/>
                <a:latin typeface="Consolas" panose="020B0609020204030204" pitchFamily="49" charset="0"/>
              </a:rPr>
              <a:t># A variable created inside a function is available inside that function:</a:t>
            </a:r>
          </a:p>
          <a:p>
            <a:r>
              <a:rPr lang="en-US" sz="1000" b="0" dirty="0">
                <a:solidFill>
                  <a:srgbClr val="0070C0"/>
                </a:solidFill>
                <a:effectLst/>
                <a:latin typeface="Consolas" panose="020B0609020204030204" pitchFamily="49" charset="0"/>
              </a:rPr>
              <a:t>def </a:t>
            </a:r>
            <a:r>
              <a:rPr lang="en-US" sz="1000" b="0" dirty="0" err="1">
                <a:solidFill>
                  <a:srgbClr val="0070C0"/>
                </a:solidFill>
                <a:effectLst/>
                <a:latin typeface="Consolas" panose="020B0609020204030204" pitchFamily="49" charset="0"/>
              </a:rPr>
              <a:t>myfunc</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  x = 300</a:t>
            </a:r>
          </a:p>
          <a:p>
            <a:r>
              <a:rPr lang="en-US" sz="1000" b="0" dirty="0">
                <a:solidFill>
                  <a:srgbClr val="0070C0"/>
                </a:solidFill>
                <a:effectLst/>
                <a:latin typeface="Consolas" panose="020B0609020204030204" pitchFamily="49" charset="0"/>
              </a:rPr>
              <a:t>  print(x)</a:t>
            </a:r>
          </a:p>
          <a:p>
            <a:r>
              <a:rPr lang="en-US" sz="1000" b="0" dirty="0" err="1">
                <a:solidFill>
                  <a:srgbClr val="0070C0"/>
                </a:solidFill>
                <a:effectLst/>
                <a:latin typeface="Consolas" panose="020B0609020204030204" pitchFamily="49" charset="0"/>
              </a:rPr>
              <a:t>myfunc</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 Global Scope</a:t>
            </a:r>
          </a:p>
          <a:p>
            <a:r>
              <a:rPr lang="en-US" sz="1000" b="0" dirty="0">
                <a:solidFill>
                  <a:srgbClr val="0070C0"/>
                </a:solidFill>
                <a:effectLst/>
                <a:latin typeface="Consolas" panose="020B0609020204030204" pitchFamily="49" charset="0"/>
              </a:rPr>
              <a:t># A variable created outside of a function is global and can be used by anyone:</a:t>
            </a:r>
          </a:p>
          <a:p>
            <a:r>
              <a:rPr lang="en-US" sz="1000" b="0" dirty="0">
                <a:solidFill>
                  <a:srgbClr val="0070C0"/>
                </a:solidFill>
                <a:effectLst/>
                <a:latin typeface="Consolas" panose="020B0609020204030204" pitchFamily="49" charset="0"/>
              </a:rPr>
              <a:t>x = 300</a:t>
            </a:r>
          </a:p>
          <a:p>
            <a:r>
              <a:rPr lang="en-US" sz="1000" b="0" dirty="0">
                <a:solidFill>
                  <a:srgbClr val="0070C0"/>
                </a:solidFill>
                <a:effectLst/>
                <a:latin typeface="Consolas" panose="020B0609020204030204" pitchFamily="49" charset="0"/>
              </a:rPr>
              <a:t>def </a:t>
            </a:r>
            <a:r>
              <a:rPr lang="en-US" sz="1000" b="0" dirty="0" err="1">
                <a:solidFill>
                  <a:srgbClr val="0070C0"/>
                </a:solidFill>
                <a:effectLst/>
                <a:latin typeface="Consolas" panose="020B0609020204030204" pitchFamily="49" charset="0"/>
              </a:rPr>
              <a:t>myfunc</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  print(x)</a:t>
            </a:r>
          </a:p>
          <a:p>
            <a:r>
              <a:rPr lang="en-US" sz="1000" b="0" dirty="0" err="1">
                <a:solidFill>
                  <a:srgbClr val="0070C0"/>
                </a:solidFill>
                <a:effectLst/>
                <a:latin typeface="Consolas" panose="020B0609020204030204" pitchFamily="49" charset="0"/>
              </a:rPr>
              <a:t>myfunc</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print(x)</a:t>
            </a:r>
          </a:p>
        </p:txBody>
      </p:sp>
      <p:pic>
        <p:nvPicPr>
          <p:cNvPr id="5" name="Picture 4">
            <a:extLst>
              <a:ext uri="{FF2B5EF4-FFF2-40B4-BE49-F238E27FC236}">
                <a16:creationId xmlns:a16="http://schemas.microsoft.com/office/drawing/2014/main" id="{E7223799-1B61-52FE-771C-72FF744873F1}"/>
              </a:ext>
            </a:extLst>
          </p:cNvPr>
          <p:cNvPicPr>
            <a:picLocks noChangeAspect="1"/>
          </p:cNvPicPr>
          <p:nvPr/>
        </p:nvPicPr>
        <p:blipFill>
          <a:blip r:embed="rId3"/>
          <a:stretch>
            <a:fillRect/>
          </a:stretch>
        </p:blipFill>
        <p:spPr>
          <a:xfrm>
            <a:off x="6472719" y="1202879"/>
            <a:ext cx="4733925" cy="1000125"/>
          </a:xfrm>
          <a:prstGeom prst="rect">
            <a:avLst/>
          </a:prstGeom>
        </p:spPr>
      </p:pic>
    </p:spTree>
    <p:extLst>
      <p:ext uri="{BB962C8B-B14F-4D97-AF65-F5344CB8AC3E}">
        <p14:creationId xmlns:p14="http://schemas.microsoft.com/office/powerpoint/2010/main" val="6630371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Polymorphism</a:t>
            </a:r>
          </a:p>
        </p:txBody>
      </p:sp>
      <p:sp>
        <p:nvSpPr>
          <p:cNvPr id="20" name="TextBox 19">
            <a:extLst>
              <a:ext uri="{FF2B5EF4-FFF2-40B4-BE49-F238E27FC236}">
                <a16:creationId xmlns:a16="http://schemas.microsoft.com/office/drawing/2014/main" id="{C26CC745-2DA8-1DBF-3572-8BBBF96C0143}"/>
              </a:ext>
            </a:extLst>
          </p:cNvPr>
          <p:cNvSpPr txBox="1"/>
          <p:nvPr/>
        </p:nvSpPr>
        <p:spPr>
          <a:xfrm>
            <a:off x="172092" y="667693"/>
            <a:ext cx="6300627" cy="5632311"/>
          </a:xfrm>
          <a:prstGeom prst="rect">
            <a:avLst/>
          </a:prstGeom>
          <a:noFill/>
        </p:spPr>
        <p:txBody>
          <a:bodyPr wrap="square">
            <a:spAutoFit/>
          </a:bodyPr>
          <a:lstStyle/>
          <a:p>
            <a:r>
              <a:rPr lang="en-US" sz="1000" b="0" dirty="0">
                <a:solidFill>
                  <a:srgbClr val="0070C0"/>
                </a:solidFill>
                <a:effectLst/>
                <a:latin typeface="Consolas" panose="020B0609020204030204" pitchFamily="49" charset="0"/>
              </a:rPr>
              <a:t># it refers to methods/functions/operators with the same name that can be executed on many objects or classes.</a:t>
            </a:r>
          </a:p>
          <a:p>
            <a:r>
              <a:rPr lang="en-US" sz="1000" b="0" dirty="0">
                <a:solidFill>
                  <a:srgbClr val="0070C0"/>
                </a:solidFill>
                <a:effectLst/>
                <a:latin typeface="Consolas" panose="020B0609020204030204" pitchFamily="49" charset="0"/>
              </a:rPr>
              <a:t># Function Polymorphism</a:t>
            </a:r>
          </a:p>
          <a:p>
            <a:r>
              <a:rPr lang="en-US" sz="1000" b="0" dirty="0">
                <a:solidFill>
                  <a:srgbClr val="0070C0"/>
                </a:solidFill>
                <a:effectLst/>
                <a:latin typeface="Consolas" panose="020B0609020204030204" pitchFamily="49" charset="0"/>
              </a:rPr>
              <a:t># An example of a Python function that can be used on different objects is the </a:t>
            </a:r>
            <a:r>
              <a:rPr lang="en-US" sz="1000" b="0" dirty="0" err="1">
                <a:solidFill>
                  <a:srgbClr val="0070C0"/>
                </a:solidFill>
                <a:effectLst/>
                <a:latin typeface="Consolas" panose="020B0609020204030204" pitchFamily="49" charset="0"/>
              </a:rPr>
              <a:t>len</a:t>
            </a:r>
            <a:r>
              <a:rPr lang="en-US" sz="1000" b="0" dirty="0">
                <a:solidFill>
                  <a:srgbClr val="0070C0"/>
                </a:solidFill>
                <a:effectLst/>
                <a:latin typeface="Consolas" panose="020B0609020204030204" pitchFamily="49" charset="0"/>
              </a:rPr>
              <a:t>() function.</a:t>
            </a:r>
          </a:p>
          <a:p>
            <a:r>
              <a:rPr lang="en-US" sz="1000" b="0" dirty="0">
                <a:solidFill>
                  <a:srgbClr val="0070C0"/>
                </a:solidFill>
                <a:effectLst/>
                <a:latin typeface="Consolas" panose="020B0609020204030204" pitchFamily="49" charset="0"/>
              </a:rPr>
              <a:t>x = "Hello World!"</a:t>
            </a:r>
          </a:p>
          <a:p>
            <a:r>
              <a:rPr lang="en-US" sz="1000" b="0" dirty="0">
                <a:solidFill>
                  <a:srgbClr val="0070C0"/>
                </a:solidFill>
                <a:effectLst/>
                <a:latin typeface="Consolas" panose="020B0609020204030204" pitchFamily="49" charset="0"/>
              </a:rPr>
              <a:t>print(</a:t>
            </a:r>
            <a:r>
              <a:rPr lang="en-US" sz="1000" b="0" dirty="0" err="1">
                <a:solidFill>
                  <a:srgbClr val="0070C0"/>
                </a:solidFill>
                <a:effectLst/>
                <a:latin typeface="Consolas" panose="020B0609020204030204" pitchFamily="49" charset="0"/>
              </a:rPr>
              <a:t>len</a:t>
            </a:r>
            <a:r>
              <a:rPr lang="en-US" sz="1000" b="0" dirty="0">
                <a:solidFill>
                  <a:srgbClr val="0070C0"/>
                </a:solidFill>
                <a:effectLst/>
                <a:latin typeface="Consolas" panose="020B0609020204030204" pitchFamily="49" charset="0"/>
              </a:rPr>
              <a:t>(x))</a:t>
            </a:r>
          </a:p>
          <a:p>
            <a:r>
              <a:rPr lang="en-US" sz="1000" b="0" dirty="0">
                <a:solidFill>
                  <a:srgbClr val="0070C0"/>
                </a:solidFill>
                <a:effectLst/>
                <a:latin typeface="Consolas" panose="020B0609020204030204" pitchFamily="49" charset="0"/>
              </a:rPr>
              <a:t># Class Polymorphism</a:t>
            </a:r>
          </a:p>
          <a:p>
            <a:r>
              <a:rPr lang="en-US" sz="1000" b="0" dirty="0">
                <a:solidFill>
                  <a:srgbClr val="0070C0"/>
                </a:solidFill>
                <a:effectLst/>
                <a:latin typeface="Consolas" panose="020B0609020204030204" pitchFamily="49" charset="0"/>
              </a:rPr>
              <a:t># Polymorphism is often used in Class methods, where we can have multiple classes with the same method name.</a:t>
            </a:r>
          </a:p>
          <a:p>
            <a:r>
              <a:rPr lang="en-US" sz="1000" b="0" dirty="0">
                <a:solidFill>
                  <a:srgbClr val="0070C0"/>
                </a:solidFill>
                <a:effectLst/>
                <a:latin typeface="Consolas" panose="020B0609020204030204" pitchFamily="49" charset="0"/>
              </a:rPr>
              <a:t># For example, say we have three classes: Car, Boat, and Plane, and they all have a method called move():</a:t>
            </a:r>
          </a:p>
          <a:p>
            <a:r>
              <a:rPr lang="en-US" sz="1000" b="0" dirty="0">
                <a:solidFill>
                  <a:srgbClr val="0070C0"/>
                </a:solidFill>
                <a:effectLst/>
                <a:latin typeface="Consolas" panose="020B0609020204030204" pitchFamily="49" charset="0"/>
              </a:rPr>
              <a:t># Different classes with the same method:</a:t>
            </a:r>
          </a:p>
          <a:p>
            <a:r>
              <a:rPr lang="en-US" sz="1000" b="0" dirty="0">
                <a:solidFill>
                  <a:srgbClr val="0070C0"/>
                </a:solidFill>
                <a:effectLst/>
                <a:latin typeface="Consolas" panose="020B0609020204030204" pitchFamily="49" charset="0"/>
              </a:rPr>
              <a:t>class Car:</a:t>
            </a:r>
          </a:p>
          <a:p>
            <a:r>
              <a:rPr lang="en-US" sz="1000" b="0" dirty="0">
                <a:solidFill>
                  <a:srgbClr val="0070C0"/>
                </a:solidFill>
                <a:effectLst/>
                <a:latin typeface="Consolas" panose="020B0609020204030204" pitchFamily="49" charset="0"/>
              </a:rPr>
              <a:t>  def 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__(self, brand, model):</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self.brand</a:t>
            </a:r>
            <a:r>
              <a:rPr lang="en-US" sz="1000" b="0" dirty="0">
                <a:solidFill>
                  <a:srgbClr val="0070C0"/>
                </a:solidFill>
                <a:effectLst/>
                <a:latin typeface="Consolas" panose="020B0609020204030204" pitchFamily="49" charset="0"/>
              </a:rPr>
              <a:t> = brand</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self.model</a:t>
            </a:r>
            <a:r>
              <a:rPr lang="en-US" sz="1000" b="0" dirty="0">
                <a:solidFill>
                  <a:srgbClr val="0070C0"/>
                </a:solidFill>
                <a:effectLst/>
                <a:latin typeface="Consolas" panose="020B0609020204030204" pitchFamily="49" charset="0"/>
              </a:rPr>
              <a:t> = model</a:t>
            </a:r>
          </a:p>
          <a:p>
            <a:r>
              <a:rPr lang="en-US" sz="1000" b="0" dirty="0">
                <a:solidFill>
                  <a:srgbClr val="0070C0"/>
                </a:solidFill>
                <a:effectLst/>
                <a:latin typeface="Consolas" panose="020B0609020204030204" pitchFamily="49" charset="0"/>
              </a:rPr>
              <a:t>  def move(self):</a:t>
            </a:r>
          </a:p>
          <a:p>
            <a:r>
              <a:rPr lang="en-US" sz="1000" b="0" dirty="0">
                <a:solidFill>
                  <a:srgbClr val="0070C0"/>
                </a:solidFill>
                <a:effectLst/>
                <a:latin typeface="Consolas" panose="020B0609020204030204" pitchFamily="49" charset="0"/>
              </a:rPr>
              <a:t>    print("Drive!")</a:t>
            </a:r>
          </a:p>
          <a:p>
            <a:r>
              <a:rPr lang="en-US" sz="1000" b="0" dirty="0">
                <a:solidFill>
                  <a:srgbClr val="0070C0"/>
                </a:solidFill>
                <a:effectLst/>
                <a:latin typeface="Consolas" panose="020B0609020204030204" pitchFamily="49" charset="0"/>
              </a:rPr>
              <a:t>class Boat:</a:t>
            </a:r>
          </a:p>
          <a:p>
            <a:r>
              <a:rPr lang="en-US" sz="1000" b="0" dirty="0">
                <a:solidFill>
                  <a:srgbClr val="0070C0"/>
                </a:solidFill>
                <a:effectLst/>
                <a:latin typeface="Consolas" panose="020B0609020204030204" pitchFamily="49" charset="0"/>
              </a:rPr>
              <a:t>  def 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__(self, brand, model):</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self.brand</a:t>
            </a:r>
            <a:r>
              <a:rPr lang="en-US" sz="1000" b="0" dirty="0">
                <a:solidFill>
                  <a:srgbClr val="0070C0"/>
                </a:solidFill>
                <a:effectLst/>
                <a:latin typeface="Consolas" panose="020B0609020204030204" pitchFamily="49" charset="0"/>
              </a:rPr>
              <a:t> = brand</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self.model</a:t>
            </a:r>
            <a:r>
              <a:rPr lang="en-US" sz="1000" b="0" dirty="0">
                <a:solidFill>
                  <a:srgbClr val="0070C0"/>
                </a:solidFill>
                <a:effectLst/>
                <a:latin typeface="Consolas" panose="020B0609020204030204" pitchFamily="49" charset="0"/>
              </a:rPr>
              <a:t> = model</a:t>
            </a:r>
          </a:p>
          <a:p>
            <a:r>
              <a:rPr lang="en-US" sz="1000" b="0" dirty="0">
                <a:solidFill>
                  <a:srgbClr val="0070C0"/>
                </a:solidFill>
                <a:effectLst/>
                <a:latin typeface="Consolas" panose="020B0609020204030204" pitchFamily="49" charset="0"/>
              </a:rPr>
              <a:t>  def move(self):</a:t>
            </a:r>
          </a:p>
          <a:p>
            <a:r>
              <a:rPr lang="en-US" sz="1000" b="0" dirty="0">
                <a:solidFill>
                  <a:srgbClr val="0070C0"/>
                </a:solidFill>
                <a:effectLst/>
                <a:latin typeface="Consolas" panose="020B0609020204030204" pitchFamily="49" charset="0"/>
              </a:rPr>
              <a:t>    print("Sail!")</a:t>
            </a:r>
          </a:p>
          <a:p>
            <a:r>
              <a:rPr lang="en-US" sz="1000" b="0" dirty="0">
                <a:solidFill>
                  <a:srgbClr val="0070C0"/>
                </a:solidFill>
                <a:effectLst/>
                <a:latin typeface="Consolas" panose="020B0609020204030204" pitchFamily="49" charset="0"/>
              </a:rPr>
              <a:t>class Plane:</a:t>
            </a:r>
          </a:p>
          <a:p>
            <a:r>
              <a:rPr lang="en-US" sz="1000" b="0" dirty="0">
                <a:solidFill>
                  <a:srgbClr val="0070C0"/>
                </a:solidFill>
                <a:effectLst/>
                <a:latin typeface="Consolas" panose="020B0609020204030204" pitchFamily="49" charset="0"/>
              </a:rPr>
              <a:t>  def 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__(self, brand, model):</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self.brand</a:t>
            </a:r>
            <a:r>
              <a:rPr lang="en-US" sz="1000" b="0" dirty="0">
                <a:solidFill>
                  <a:srgbClr val="0070C0"/>
                </a:solidFill>
                <a:effectLst/>
                <a:latin typeface="Consolas" panose="020B0609020204030204" pitchFamily="49" charset="0"/>
              </a:rPr>
              <a:t> = brand</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self.model</a:t>
            </a:r>
            <a:r>
              <a:rPr lang="en-US" sz="1000" b="0" dirty="0">
                <a:solidFill>
                  <a:srgbClr val="0070C0"/>
                </a:solidFill>
                <a:effectLst/>
                <a:latin typeface="Consolas" panose="020B0609020204030204" pitchFamily="49" charset="0"/>
              </a:rPr>
              <a:t> = model</a:t>
            </a:r>
          </a:p>
          <a:p>
            <a:r>
              <a:rPr lang="en-US" sz="1000" b="0" dirty="0">
                <a:solidFill>
                  <a:srgbClr val="0070C0"/>
                </a:solidFill>
                <a:effectLst/>
                <a:latin typeface="Consolas" panose="020B0609020204030204" pitchFamily="49" charset="0"/>
              </a:rPr>
              <a:t>  def move(self):</a:t>
            </a:r>
          </a:p>
          <a:p>
            <a:r>
              <a:rPr lang="en-US" sz="1000" b="0" dirty="0">
                <a:solidFill>
                  <a:srgbClr val="0070C0"/>
                </a:solidFill>
                <a:effectLst/>
                <a:latin typeface="Consolas" panose="020B0609020204030204" pitchFamily="49" charset="0"/>
              </a:rPr>
              <a:t>    print("Fly!")</a:t>
            </a:r>
          </a:p>
          <a:p>
            <a:r>
              <a:rPr lang="en-US" sz="1000" b="0" dirty="0">
                <a:solidFill>
                  <a:srgbClr val="0070C0"/>
                </a:solidFill>
                <a:effectLst/>
                <a:latin typeface="Consolas" panose="020B0609020204030204" pitchFamily="49" charset="0"/>
              </a:rPr>
              <a:t>car1 = Car("Ford", "Mustang")       #Create a Car class</a:t>
            </a:r>
          </a:p>
          <a:p>
            <a:r>
              <a:rPr lang="en-US" sz="1000" b="0" dirty="0">
                <a:solidFill>
                  <a:srgbClr val="0070C0"/>
                </a:solidFill>
                <a:effectLst/>
                <a:latin typeface="Consolas" panose="020B0609020204030204" pitchFamily="49" charset="0"/>
              </a:rPr>
              <a:t>boat1 = Boat("Ibiza", "Touring 20") #Create a Boat class</a:t>
            </a:r>
          </a:p>
          <a:p>
            <a:r>
              <a:rPr lang="en-US" sz="1000" b="0" dirty="0">
                <a:solidFill>
                  <a:srgbClr val="0070C0"/>
                </a:solidFill>
                <a:effectLst/>
                <a:latin typeface="Consolas" panose="020B0609020204030204" pitchFamily="49" charset="0"/>
              </a:rPr>
              <a:t>plane1 = Plane("Boeing", "747")     #Create a Plane class</a:t>
            </a:r>
          </a:p>
          <a:p>
            <a:r>
              <a:rPr lang="en-US" sz="1000" b="0" dirty="0">
                <a:solidFill>
                  <a:srgbClr val="0070C0"/>
                </a:solidFill>
                <a:effectLst/>
                <a:latin typeface="Consolas" panose="020B0609020204030204" pitchFamily="49" charset="0"/>
              </a:rPr>
              <a:t>for x in (car1, boat1, plane1):</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x.move</a:t>
            </a:r>
            <a:r>
              <a:rPr lang="en-US" sz="1000" b="0" dirty="0">
                <a:solidFill>
                  <a:srgbClr val="0070C0"/>
                </a:solidFill>
                <a:effectLst/>
                <a:latin typeface="Consolas" panose="020B0609020204030204" pitchFamily="49" charset="0"/>
              </a:rPr>
              <a:t>()</a:t>
            </a:r>
          </a:p>
        </p:txBody>
      </p:sp>
      <p:pic>
        <p:nvPicPr>
          <p:cNvPr id="3" name="Picture 2">
            <a:extLst>
              <a:ext uri="{FF2B5EF4-FFF2-40B4-BE49-F238E27FC236}">
                <a16:creationId xmlns:a16="http://schemas.microsoft.com/office/drawing/2014/main" id="{6090F943-C17B-77B0-7EC4-12B6E4D6A407}"/>
              </a:ext>
            </a:extLst>
          </p:cNvPr>
          <p:cNvPicPr>
            <a:picLocks noChangeAspect="1"/>
          </p:cNvPicPr>
          <p:nvPr/>
        </p:nvPicPr>
        <p:blipFill>
          <a:blip r:embed="rId3"/>
          <a:stretch>
            <a:fillRect/>
          </a:stretch>
        </p:blipFill>
        <p:spPr>
          <a:xfrm>
            <a:off x="6826322" y="3113336"/>
            <a:ext cx="4724400" cy="1247775"/>
          </a:xfrm>
          <a:prstGeom prst="rect">
            <a:avLst/>
          </a:prstGeom>
        </p:spPr>
      </p:pic>
    </p:spTree>
    <p:extLst>
      <p:ext uri="{BB962C8B-B14F-4D97-AF65-F5344CB8AC3E}">
        <p14:creationId xmlns:p14="http://schemas.microsoft.com/office/powerpoint/2010/main" val="3512728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encapsulation</a:t>
            </a:r>
          </a:p>
        </p:txBody>
      </p:sp>
      <p:sp>
        <p:nvSpPr>
          <p:cNvPr id="20" name="TextBox 19">
            <a:extLst>
              <a:ext uri="{FF2B5EF4-FFF2-40B4-BE49-F238E27FC236}">
                <a16:creationId xmlns:a16="http://schemas.microsoft.com/office/drawing/2014/main" id="{C26CC745-2DA8-1DBF-3572-8BBBF96C0143}"/>
              </a:ext>
            </a:extLst>
          </p:cNvPr>
          <p:cNvSpPr txBox="1"/>
          <p:nvPr/>
        </p:nvSpPr>
        <p:spPr>
          <a:xfrm>
            <a:off x="172092" y="667693"/>
            <a:ext cx="5406775" cy="5940088"/>
          </a:xfrm>
          <a:prstGeom prst="rect">
            <a:avLst/>
          </a:prstGeom>
          <a:noFill/>
        </p:spPr>
        <p:txBody>
          <a:bodyPr wrap="square">
            <a:spAutoFit/>
          </a:bodyPr>
          <a:lstStyle/>
          <a:p>
            <a:r>
              <a:rPr lang="en-US" sz="1000" b="0" dirty="0">
                <a:solidFill>
                  <a:srgbClr val="0070C0"/>
                </a:solidFill>
                <a:effectLst/>
                <a:latin typeface="Consolas" panose="020B0609020204030204" pitchFamily="49" charset="0"/>
              </a:rPr>
              <a:t># It describes the idea of wrapping data and the methods that work on data within one unit. This puts restrictions on accessing variables and methods directly and can prevent the accidental modification of data. To prevent accidental change, an object’s variable can only be changed by an object’s method. Those types of variables are known as private variables.</a:t>
            </a:r>
          </a:p>
          <a:p>
            <a:r>
              <a:rPr lang="en-US" sz="1000" b="0" dirty="0">
                <a:solidFill>
                  <a:srgbClr val="0070C0"/>
                </a:solidFill>
                <a:effectLst/>
                <a:latin typeface="Consolas" panose="020B0609020204030204" pitchFamily="49" charset="0"/>
              </a:rPr>
              <a:t># A class is an example of encapsulation as it encapsulates all the data that is member functions, variables, </a:t>
            </a:r>
            <a:r>
              <a:rPr lang="en-US" sz="1000" b="0" dirty="0" err="1">
                <a:solidFill>
                  <a:srgbClr val="0070C0"/>
                </a:solidFill>
                <a:effectLst/>
                <a:latin typeface="Consolas" panose="020B0609020204030204" pitchFamily="49" charset="0"/>
              </a:rPr>
              <a:t>etc</a:t>
            </a:r>
            <a:endParaRPr lang="en-US" sz="1000" b="0" dirty="0">
              <a:solidFill>
                <a:srgbClr val="0070C0"/>
              </a:solidFill>
              <a:effectLst/>
              <a:latin typeface="Consolas" panose="020B0609020204030204" pitchFamily="49" charset="0"/>
            </a:endParaRPr>
          </a:p>
          <a:p>
            <a:r>
              <a:rPr lang="en-US" sz="1000" b="0" dirty="0">
                <a:solidFill>
                  <a:srgbClr val="0070C0"/>
                </a:solidFill>
                <a:effectLst/>
                <a:latin typeface="Consolas" panose="020B0609020204030204" pitchFamily="49" charset="0"/>
              </a:rPr>
              <a:t># Protected Members: are those members of the class that cannot be accessed outside the class but can be accessed from within the class and its subclasses. </a:t>
            </a:r>
          </a:p>
          <a:p>
            <a:r>
              <a:rPr lang="en-US" sz="1000" b="0" dirty="0">
                <a:solidFill>
                  <a:srgbClr val="0070C0"/>
                </a:solidFill>
                <a:effectLst/>
                <a:latin typeface="Consolas" panose="020B0609020204030204" pitchFamily="49" charset="0"/>
              </a:rPr>
              <a:t># Python program to </a:t>
            </a:r>
          </a:p>
          <a:p>
            <a:r>
              <a:rPr lang="en-US" sz="1000" b="0" dirty="0">
                <a:solidFill>
                  <a:srgbClr val="0070C0"/>
                </a:solidFill>
                <a:effectLst/>
                <a:latin typeface="Consolas" panose="020B0609020204030204" pitchFamily="49" charset="0"/>
              </a:rPr>
              <a:t># demonstrate protected members </a:t>
            </a:r>
          </a:p>
          <a:p>
            <a:r>
              <a:rPr lang="en-US" sz="1000" b="0" dirty="0">
                <a:solidFill>
                  <a:srgbClr val="0070C0"/>
                </a:solidFill>
                <a:effectLst/>
                <a:latin typeface="Consolas" panose="020B0609020204030204" pitchFamily="49" charset="0"/>
              </a:rPr>
              <a:t># Creating a base class </a:t>
            </a:r>
          </a:p>
          <a:p>
            <a:r>
              <a:rPr lang="en-US" sz="1000" b="0" dirty="0">
                <a:solidFill>
                  <a:srgbClr val="0070C0"/>
                </a:solidFill>
                <a:effectLst/>
                <a:latin typeface="Consolas" panose="020B0609020204030204" pitchFamily="49" charset="0"/>
              </a:rPr>
              <a:t>class Base: </a:t>
            </a:r>
          </a:p>
          <a:p>
            <a:r>
              <a:rPr lang="en-US" sz="1000" b="0" dirty="0">
                <a:solidFill>
                  <a:srgbClr val="0070C0"/>
                </a:solidFill>
                <a:effectLst/>
                <a:latin typeface="Consolas" panose="020B0609020204030204" pitchFamily="49" charset="0"/>
              </a:rPr>
              <a:t>	def 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__(self): </a:t>
            </a:r>
          </a:p>
          <a:p>
            <a:r>
              <a:rPr lang="en-US" sz="1000" b="0" dirty="0">
                <a:solidFill>
                  <a:srgbClr val="0070C0"/>
                </a:solidFill>
                <a:effectLst/>
                <a:latin typeface="Consolas" panose="020B0609020204030204" pitchFamily="49" charset="0"/>
              </a:rPr>
              <a:t>		# Protected member </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self._a</a:t>
            </a:r>
            <a:r>
              <a:rPr lang="en-US" sz="1000" b="0" dirty="0">
                <a:solidFill>
                  <a:srgbClr val="0070C0"/>
                </a:solidFill>
                <a:effectLst/>
                <a:latin typeface="Consolas" panose="020B0609020204030204" pitchFamily="49" charset="0"/>
              </a:rPr>
              <a:t> = 2</a:t>
            </a:r>
          </a:p>
          <a:p>
            <a:r>
              <a:rPr lang="en-US" sz="1000" b="0" dirty="0">
                <a:solidFill>
                  <a:srgbClr val="0070C0"/>
                </a:solidFill>
                <a:effectLst/>
                <a:latin typeface="Consolas" panose="020B0609020204030204" pitchFamily="49" charset="0"/>
              </a:rPr>
              <a:t># Creating a derived class </a:t>
            </a:r>
          </a:p>
          <a:p>
            <a:r>
              <a:rPr lang="en-US" sz="1000" b="0" dirty="0">
                <a:solidFill>
                  <a:srgbClr val="0070C0"/>
                </a:solidFill>
                <a:effectLst/>
                <a:latin typeface="Consolas" panose="020B0609020204030204" pitchFamily="49" charset="0"/>
              </a:rPr>
              <a:t>class Derived(Base): </a:t>
            </a:r>
          </a:p>
          <a:p>
            <a:r>
              <a:rPr lang="en-US" sz="1000" b="0" dirty="0">
                <a:solidFill>
                  <a:srgbClr val="0070C0"/>
                </a:solidFill>
                <a:effectLst/>
                <a:latin typeface="Consolas" panose="020B0609020204030204" pitchFamily="49" charset="0"/>
              </a:rPr>
              <a:t>	def 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__(self): </a:t>
            </a:r>
          </a:p>
          <a:p>
            <a:r>
              <a:rPr lang="en-US" sz="1000" b="0" dirty="0">
                <a:solidFill>
                  <a:srgbClr val="0070C0"/>
                </a:solidFill>
                <a:effectLst/>
                <a:latin typeface="Consolas" panose="020B0609020204030204" pitchFamily="49" charset="0"/>
              </a:rPr>
              <a:t>		# Calling constructor of </a:t>
            </a:r>
          </a:p>
          <a:p>
            <a:r>
              <a:rPr lang="en-US" sz="1000" b="0" dirty="0">
                <a:solidFill>
                  <a:srgbClr val="0070C0"/>
                </a:solidFill>
                <a:effectLst/>
                <a:latin typeface="Consolas" panose="020B0609020204030204" pitchFamily="49" charset="0"/>
              </a:rPr>
              <a:t>		# Base class </a:t>
            </a:r>
          </a:p>
          <a:p>
            <a:r>
              <a:rPr lang="en-US" sz="1000" b="0" dirty="0">
                <a:solidFill>
                  <a:srgbClr val="0070C0"/>
                </a:solidFill>
                <a:effectLst/>
                <a:latin typeface="Consolas" panose="020B0609020204030204" pitchFamily="49" charset="0"/>
              </a:rPr>
              <a:t>		Base.__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__(self) </a:t>
            </a:r>
          </a:p>
          <a:p>
            <a:r>
              <a:rPr lang="en-US" sz="1000" b="0" dirty="0">
                <a:solidFill>
                  <a:srgbClr val="0070C0"/>
                </a:solidFill>
                <a:effectLst/>
                <a:latin typeface="Consolas" panose="020B0609020204030204" pitchFamily="49" charset="0"/>
              </a:rPr>
              <a:t>		print("Calling protected member of base class: ", </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self._a</a:t>
            </a:r>
            <a:r>
              <a:rPr lang="en-US" sz="1000" b="0" dirty="0">
                <a:solidFill>
                  <a:srgbClr val="0070C0"/>
                </a:solidFill>
                <a:effectLst/>
                <a:latin typeface="Consolas" panose="020B0609020204030204" pitchFamily="49" charset="0"/>
              </a:rPr>
              <a:t>) </a:t>
            </a:r>
          </a:p>
          <a:p>
            <a:r>
              <a:rPr lang="en-US" sz="1000" b="0" dirty="0">
                <a:solidFill>
                  <a:srgbClr val="0070C0"/>
                </a:solidFill>
                <a:effectLst/>
                <a:latin typeface="Consolas" panose="020B0609020204030204" pitchFamily="49" charset="0"/>
              </a:rPr>
              <a:t>		# Modify the protected variable: </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self._a</a:t>
            </a:r>
            <a:r>
              <a:rPr lang="en-US" sz="1000" b="0" dirty="0">
                <a:solidFill>
                  <a:srgbClr val="0070C0"/>
                </a:solidFill>
                <a:effectLst/>
                <a:latin typeface="Consolas" panose="020B0609020204030204" pitchFamily="49" charset="0"/>
              </a:rPr>
              <a:t> = 3</a:t>
            </a:r>
          </a:p>
          <a:p>
            <a:r>
              <a:rPr lang="en-US" sz="1000" b="0" dirty="0">
                <a:solidFill>
                  <a:srgbClr val="0070C0"/>
                </a:solidFill>
                <a:effectLst/>
                <a:latin typeface="Consolas" panose="020B0609020204030204" pitchFamily="49" charset="0"/>
              </a:rPr>
              <a:t>		print("Calling modified protected member outside class: ", </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self._a</a:t>
            </a:r>
            <a:r>
              <a:rPr lang="en-US" sz="1000" b="0" dirty="0">
                <a:solidFill>
                  <a:srgbClr val="0070C0"/>
                </a:solidFill>
                <a:effectLst/>
                <a:latin typeface="Consolas" panose="020B0609020204030204" pitchFamily="49" charset="0"/>
              </a:rPr>
              <a:t>) </a:t>
            </a:r>
          </a:p>
          <a:p>
            <a:r>
              <a:rPr lang="en-US" sz="1000" b="0" dirty="0">
                <a:solidFill>
                  <a:srgbClr val="0070C0"/>
                </a:solidFill>
                <a:effectLst/>
                <a:latin typeface="Consolas" panose="020B0609020204030204" pitchFamily="49" charset="0"/>
              </a:rPr>
              <a:t>obj1 = Derived() </a:t>
            </a:r>
          </a:p>
          <a:p>
            <a:r>
              <a:rPr lang="en-US" sz="1000" b="0" dirty="0">
                <a:solidFill>
                  <a:srgbClr val="0070C0"/>
                </a:solidFill>
                <a:effectLst/>
                <a:latin typeface="Consolas" panose="020B0609020204030204" pitchFamily="49" charset="0"/>
              </a:rPr>
              <a:t>obj2 = Base() </a:t>
            </a:r>
          </a:p>
          <a:p>
            <a:r>
              <a:rPr lang="en-US" sz="1000" b="0" dirty="0">
                <a:solidFill>
                  <a:srgbClr val="0070C0"/>
                </a:solidFill>
                <a:effectLst/>
                <a:latin typeface="Consolas" panose="020B0609020204030204" pitchFamily="49" charset="0"/>
              </a:rPr>
              <a:t># Calling protected member </a:t>
            </a:r>
          </a:p>
          <a:p>
            <a:r>
              <a:rPr lang="en-US" sz="1000" b="0" dirty="0">
                <a:solidFill>
                  <a:srgbClr val="0070C0"/>
                </a:solidFill>
                <a:effectLst/>
                <a:latin typeface="Consolas" panose="020B0609020204030204" pitchFamily="49" charset="0"/>
              </a:rPr>
              <a:t># Can be accessed but should not be done due to convention </a:t>
            </a:r>
          </a:p>
          <a:p>
            <a:r>
              <a:rPr lang="en-US" sz="1000" b="0" dirty="0">
                <a:solidFill>
                  <a:srgbClr val="0070C0"/>
                </a:solidFill>
                <a:effectLst/>
                <a:latin typeface="Consolas" panose="020B0609020204030204" pitchFamily="49" charset="0"/>
              </a:rPr>
              <a:t>print("Accessing protected member of obj1: ", obj1._a) </a:t>
            </a:r>
          </a:p>
          <a:p>
            <a:r>
              <a:rPr lang="en-US" sz="1000" b="0" dirty="0">
                <a:solidFill>
                  <a:srgbClr val="0070C0"/>
                </a:solidFill>
                <a:effectLst/>
                <a:latin typeface="Consolas" panose="020B0609020204030204" pitchFamily="49" charset="0"/>
              </a:rPr>
              <a:t># Accessing the protected variable outside </a:t>
            </a:r>
          </a:p>
          <a:p>
            <a:r>
              <a:rPr lang="en-US" sz="1000" b="0" dirty="0">
                <a:solidFill>
                  <a:srgbClr val="0070C0"/>
                </a:solidFill>
                <a:effectLst/>
                <a:latin typeface="Consolas" panose="020B0609020204030204" pitchFamily="49" charset="0"/>
              </a:rPr>
              <a:t>print("Accessing protected member of obj2: ", obj2._a) </a:t>
            </a:r>
          </a:p>
        </p:txBody>
      </p:sp>
      <p:pic>
        <p:nvPicPr>
          <p:cNvPr id="5" name="Picture 4">
            <a:extLst>
              <a:ext uri="{FF2B5EF4-FFF2-40B4-BE49-F238E27FC236}">
                <a16:creationId xmlns:a16="http://schemas.microsoft.com/office/drawing/2014/main" id="{E0CB7466-3D1F-FE3E-92D7-C0D79E4887BB}"/>
              </a:ext>
            </a:extLst>
          </p:cNvPr>
          <p:cNvPicPr>
            <a:picLocks noChangeAspect="1"/>
          </p:cNvPicPr>
          <p:nvPr/>
        </p:nvPicPr>
        <p:blipFill>
          <a:blip r:embed="rId3"/>
          <a:stretch>
            <a:fillRect/>
          </a:stretch>
        </p:blipFill>
        <p:spPr>
          <a:xfrm>
            <a:off x="6096000" y="2492126"/>
            <a:ext cx="5857875" cy="1257300"/>
          </a:xfrm>
          <a:prstGeom prst="rect">
            <a:avLst/>
          </a:prstGeom>
        </p:spPr>
      </p:pic>
    </p:spTree>
    <p:extLst>
      <p:ext uri="{BB962C8B-B14F-4D97-AF65-F5344CB8AC3E}">
        <p14:creationId xmlns:p14="http://schemas.microsoft.com/office/powerpoint/2010/main" val="22164428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abstraction</a:t>
            </a:r>
          </a:p>
        </p:txBody>
      </p:sp>
      <p:sp>
        <p:nvSpPr>
          <p:cNvPr id="20" name="TextBox 19">
            <a:extLst>
              <a:ext uri="{FF2B5EF4-FFF2-40B4-BE49-F238E27FC236}">
                <a16:creationId xmlns:a16="http://schemas.microsoft.com/office/drawing/2014/main" id="{C26CC745-2DA8-1DBF-3572-8BBBF96C0143}"/>
              </a:ext>
            </a:extLst>
          </p:cNvPr>
          <p:cNvSpPr txBox="1"/>
          <p:nvPr/>
        </p:nvSpPr>
        <p:spPr>
          <a:xfrm>
            <a:off x="172092" y="667693"/>
            <a:ext cx="5735548" cy="6324808"/>
          </a:xfrm>
          <a:prstGeom prst="rect">
            <a:avLst/>
          </a:prstGeom>
          <a:noFill/>
        </p:spPr>
        <p:txBody>
          <a:bodyPr wrap="square">
            <a:spAutoFit/>
          </a:bodyPr>
          <a:lstStyle/>
          <a:p>
            <a:r>
              <a:rPr lang="en-US" sz="900" b="0" dirty="0">
                <a:solidFill>
                  <a:srgbClr val="0070C0"/>
                </a:solidFill>
                <a:effectLst/>
                <a:latin typeface="Consolas" panose="020B0609020204030204" pitchFamily="49" charset="0"/>
              </a:rPr>
              <a:t># Data abstraction is one of the most essential concepts of Python OOPs which is used to hide irrelevant details from the user and show the details that are relevant to the users. </a:t>
            </a:r>
          </a:p>
          <a:p>
            <a:r>
              <a:rPr lang="en-US" sz="900" b="0" dirty="0">
                <a:solidFill>
                  <a:srgbClr val="0070C0"/>
                </a:solidFill>
                <a:effectLst/>
                <a:latin typeface="Consolas" panose="020B0609020204030204" pitchFamily="49" charset="0"/>
              </a:rPr>
              <a:t># It enables programmers to hide complex implementation details while just showing users the most crucial data and functions.</a:t>
            </a:r>
          </a:p>
          <a:p>
            <a:r>
              <a:rPr lang="en-US" sz="900" b="0" dirty="0">
                <a:solidFill>
                  <a:srgbClr val="0070C0"/>
                </a:solidFill>
                <a:effectLst/>
                <a:latin typeface="Consolas" panose="020B0609020204030204" pitchFamily="49" charset="0"/>
              </a:rPr>
              <a:t># In Python, we can achieve data abstraction by using abstract classes and abstract classes can be created using </a:t>
            </a:r>
            <a:r>
              <a:rPr lang="en-US" sz="900" b="0" dirty="0" err="1">
                <a:solidFill>
                  <a:srgbClr val="0070C0"/>
                </a:solidFill>
                <a:effectLst/>
                <a:latin typeface="Consolas" panose="020B0609020204030204" pitchFamily="49" charset="0"/>
              </a:rPr>
              <a:t>abc</a:t>
            </a:r>
            <a:r>
              <a:rPr lang="en-US" sz="900" b="0" dirty="0">
                <a:solidFill>
                  <a:srgbClr val="0070C0"/>
                </a:solidFill>
                <a:effectLst/>
                <a:latin typeface="Consolas" panose="020B0609020204030204" pitchFamily="49" charset="0"/>
              </a:rPr>
              <a:t> (abstract base class) module and </a:t>
            </a:r>
            <a:r>
              <a:rPr lang="en-US" sz="900" b="0" dirty="0" err="1">
                <a:solidFill>
                  <a:srgbClr val="0070C0"/>
                </a:solidFill>
                <a:effectLst/>
                <a:latin typeface="Consolas" panose="020B0609020204030204" pitchFamily="49" charset="0"/>
              </a:rPr>
              <a:t>abstractmethod</a:t>
            </a:r>
            <a:r>
              <a:rPr lang="en-US" sz="900" b="0" dirty="0">
                <a:solidFill>
                  <a:srgbClr val="0070C0"/>
                </a:solidFill>
                <a:effectLst/>
                <a:latin typeface="Consolas" panose="020B0609020204030204" pitchFamily="49" charset="0"/>
              </a:rPr>
              <a:t> of </a:t>
            </a:r>
            <a:r>
              <a:rPr lang="en-US" sz="900" b="0" dirty="0" err="1">
                <a:solidFill>
                  <a:srgbClr val="0070C0"/>
                </a:solidFill>
                <a:effectLst/>
                <a:latin typeface="Consolas" panose="020B0609020204030204" pitchFamily="49" charset="0"/>
              </a:rPr>
              <a:t>abc</a:t>
            </a:r>
            <a:r>
              <a:rPr lang="en-US" sz="900" b="0" dirty="0">
                <a:solidFill>
                  <a:srgbClr val="0070C0"/>
                </a:solidFill>
                <a:effectLst/>
                <a:latin typeface="Consolas" panose="020B0609020204030204" pitchFamily="49" charset="0"/>
              </a:rPr>
              <a:t> module.</a:t>
            </a:r>
          </a:p>
          <a:p>
            <a:r>
              <a:rPr lang="en-US" sz="900" b="0" dirty="0">
                <a:solidFill>
                  <a:srgbClr val="0070C0"/>
                </a:solidFill>
                <a:effectLst/>
                <a:latin typeface="Consolas" panose="020B0609020204030204" pitchFamily="49" charset="0"/>
              </a:rPr>
              <a:t># Import required modules</a:t>
            </a:r>
          </a:p>
          <a:p>
            <a:r>
              <a:rPr lang="en-US" sz="900" b="0" dirty="0">
                <a:solidFill>
                  <a:srgbClr val="0070C0"/>
                </a:solidFill>
                <a:effectLst/>
                <a:latin typeface="Consolas" panose="020B0609020204030204" pitchFamily="49" charset="0"/>
              </a:rPr>
              <a:t>from </a:t>
            </a:r>
            <a:r>
              <a:rPr lang="en-US" sz="900" b="0" dirty="0" err="1">
                <a:solidFill>
                  <a:srgbClr val="0070C0"/>
                </a:solidFill>
                <a:effectLst/>
                <a:latin typeface="Consolas" panose="020B0609020204030204" pitchFamily="49" charset="0"/>
              </a:rPr>
              <a:t>abc</a:t>
            </a:r>
            <a:r>
              <a:rPr lang="en-US" sz="900" b="0" dirty="0">
                <a:solidFill>
                  <a:srgbClr val="0070C0"/>
                </a:solidFill>
                <a:effectLst/>
                <a:latin typeface="Consolas" panose="020B0609020204030204" pitchFamily="49" charset="0"/>
              </a:rPr>
              <a:t> import ABC, </a:t>
            </a:r>
            <a:r>
              <a:rPr lang="en-US" sz="900" b="0" dirty="0" err="1">
                <a:solidFill>
                  <a:srgbClr val="0070C0"/>
                </a:solidFill>
                <a:effectLst/>
                <a:latin typeface="Consolas" panose="020B0609020204030204" pitchFamily="49" charset="0"/>
              </a:rPr>
              <a:t>abstractmethod</a:t>
            </a:r>
            <a:endParaRPr lang="en-US" sz="900" b="0" dirty="0">
              <a:solidFill>
                <a:srgbClr val="0070C0"/>
              </a:solidFill>
              <a:effectLst/>
              <a:latin typeface="Consolas" panose="020B0609020204030204" pitchFamily="49" charset="0"/>
            </a:endParaRPr>
          </a:p>
          <a:p>
            <a:r>
              <a:rPr lang="en-US" sz="900" b="0" dirty="0">
                <a:solidFill>
                  <a:srgbClr val="0070C0"/>
                </a:solidFill>
                <a:effectLst/>
                <a:latin typeface="Consolas" panose="020B0609020204030204" pitchFamily="49" charset="0"/>
              </a:rPr>
              <a:t># Create Abstract base class</a:t>
            </a:r>
          </a:p>
          <a:p>
            <a:r>
              <a:rPr lang="en-US" sz="900" b="0" dirty="0">
                <a:solidFill>
                  <a:srgbClr val="0070C0"/>
                </a:solidFill>
                <a:effectLst/>
                <a:latin typeface="Consolas" panose="020B0609020204030204" pitchFamily="49" charset="0"/>
              </a:rPr>
              <a:t>class Car(ABC):</a:t>
            </a:r>
          </a:p>
          <a:p>
            <a:r>
              <a:rPr lang="en-US" sz="900" b="0" dirty="0">
                <a:solidFill>
                  <a:srgbClr val="0070C0"/>
                </a:solidFill>
                <a:effectLst/>
                <a:latin typeface="Consolas" panose="020B0609020204030204" pitchFamily="49" charset="0"/>
              </a:rPr>
              <a:t>  def __</a:t>
            </a:r>
            <a:r>
              <a:rPr lang="en-US" sz="900" b="0" dirty="0" err="1">
                <a:solidFill>
                  <a:srgbClr val="0070C0"/>
                </a:solidFill>
                <a:effectLst/>
                <a:latin typeface="Consolas" panose="020B0609020204030204" pitchFamily="49" charset="0"/>
              </a:rPr>
              <a:t>init</a:t>
            </a:r>
            <a:r>
              <a:rPr lang="en-US" sz="900" b="0" dirty="0">
                <a:solidFill>
                  <a:srgbClr val="0070C0"/>
                </a:solidFill>
                <a:effectLst/>
                <a:latin typeface="Consolas" panose="020B0609020204030204" pitchFamily="49" charset="0"/>
              </a:rPr>
              <a:t>__(self, brand, model, year):</a:t>
            </a:r>
          </a:p>
          <a:p>
            <a:r>
              <a:rPr lang="en-US" sz="900" b="0" dirty="0">
                <a:solidFill>
                  <a:srgbClr val="0070C0"/>
                </a:solidFill>
                <a:effectLst/>
                <a:latin typeface="Consolas" panose="020B0609020204030204" pitchFamily="49" charset="0"/>
              </a:rPr>
              <a:t>    </a:t>
            </a:r>
            <a:r>
              <a:rPr lang="en-US" sz="900" b="0" dirty="0" err="1">
                <a:solidFill>
                  <a:srgbClr val="0070C0"/>
                </a:solidFill>
                <a:effectLst/>
                <a:latin typeface="Consolas" panose="020B0609020204030204" pitchFamily="49" charset="0"/>
              </a:rPr>
              <a:t>self.brand</a:t>
            </a:r>
            <a:r>
              <a:rPr lang="en-US" sz="900" b="0" dirty="0">
                <a:solidFill>
                  <a:srgbClr val="0070C0"/>
                </a:solidFill>
                <a:effectLst/>
                <a:latin typeface="Consolas" panose="020B0609020204030204" pitchFamily="49" charset="0"/>
              </a:rPr>
              <a:t> = brand</a:t>
            </a:r>
          </a:p>
          <a:p>
            <a:r>
              <a:rPr lang="en-US" sz="900" b="0" dirty="0">
                <a:solidFill>
                  <a:srgbClr val="0070C0"/>
                </a:solidFill>
                <a:effectLst/>
                <a:latin typeface="Consolas" panose="020B0609020204030204" pitchFamily="49" charset="0"/>
              </a:rPr>
              <a:t>    </a:t>
            </a:r>
            <a:r>
              <a:rPr lang="en-US" sz="900" b="0" dirty="0" err="1">
                <a:solidFill>
                  <a:srgbClr val="0070C0"/>
                </a:solidFill>
                <a:effectLst/>
                <a:latin typeface="Consolas" panose="020B0609020204030204" pitchFamily="49" charset="0"/>
              </a:rPr>
              <a:t>self.model</a:t>
            </a:r>
            <a:r>
              <a:rPr lang="en-US" sz="900" b="0" dirty="0">
                <a:solidFill>
                  <a:srgbClr val="0070C0"/>
                </a:solidFill>
                <a:effectLst/>
                <a:latin typeface="Consolas" panose="020B0609020204030204" pitchFamily="49" charset="0"/>
              </a:rPr>
              <a:t> = model</a:t>
            </a:r>
          </a:p>
          <a:p>
            <a:r>
              <a:rPr lang="en-US" sz="900" b="0" dirty="0">
                <a:solidFill>
                  <a:srgbClr val="0070C0"/>
                </a:solidFill>
                <a:effectLst/>
                <a:latin typeface="Consolas" panose="020B0609020204030204" pitchFamily="49" charset="0"/>
              </a:rPr>
              <a:t>    </a:t>
            </a:r>
            <a:r>
              <a:rPr lang="en-US" sz="900" b="0" dirty="0" err="1">
                <a:solidFill>
                  <a:srgbClr val="0070C0"/>
                </a:solidFill>
                <a:effectLst/>
                <a:latin typeface="Consolas" panose="020B0609020204030204" pitchFamily="49" charset="0"/>
              </a:rPr>
              <a:t>self.year</a:t>
            </a:r>
            <a:r>
              <a:rPr lang="en-US" sz="900" b="0" dirty="0">
                <a:solidFill>
                  <a:srgbClr val="0070C0"/>
                </a:solidFill>
                <a:effectLst/>
                <a:latin typeface="Consolas" panose="020B0609020204030204" pitchFamily="49" charset="0"/>
              </a:rPr>
              <a:t> = year</a:t>
            </a:r>
          </a:p>
          <a:p>
            <a:r>
              <a:rPr lang="en-US" sz="900" b="0" dirty="0">
                <a:solidFill>
                  <a:srgbClr val="0070C0"/>
                </a:solidFill>
                <a:effectLst/>
                <a:latin typeface="Consolas" panose="020B0609020204030204" pitchFamily="49" charset="0"/>
              </a:rPr>
              <a:t># Create abstract method     </a:t>
            </a:r>
          </a:p>
          <a:p>
            <a:r>
              <a:rPr lang="en-US" sz="900" b="0" dirty="0">
                <a:solidFill>
                  <a:srgbClr val="0070C0"/>
                </a:solidFill>
                <a:effectLst/>
                <a:latin typeface="Consolas" panose="020B0609020204030204" pitchFamily="49" charset="0"/>
              </a:rPr>
              <a:t>  @abstractmethod</a:t>
            </a:r>
          </a:p>
          <a:p>
            <a:r>
              <a:rPr lang="en-US" sz="900" b="0" dirty="0">
                <a:solidFill>
                  <a:srgbClr val="0070C0"/>
                </a:solidFill>
                <a:effectLst/>
                <a:latin typeface="Consolas" panose="020B0609020204030204" pitchFamily="49" charset="0"/>
              </a:rPr>
              <a:t>  def </a:t>
            </a:r>
            <a:r>
              <a:rPr lang="en-US" sz="900" b="0" dirty="0" err="1">
                <a:solidFill>
                  <a:srgbClr val="0070C0"/>
                </a:solidFill>
                <a:effectLst/>
                <a:latin typeface="Consolas" panose="020B0609020204030204" pitchFamily="49" charset="0"/>
              </a:rPr>
              <a:t>printDetails</a:t>
            </a:r>
            <a:r>
              <a:rPr lang="en-US" sz="900" b="0" dirty="0">
                <a:solidFill>
                  <a:srgbClr val="0070C0"/>
                </a:solidFill>
                <a:effectLst/>
                <a:latin typeface="Consolas" panose="020B0609020204030204" pitchFamily="49" charset="0"/>
              </a:rPr>
              <a:t>(self):</a:t>
            </a:r>
          </a:p>
          <a:p>
            <a:r>
              <a:rPr lang="en-US" sz="900" b="0" dirty="0">
                <a:solidFill>
                  <a:srgbClr val="0070C0"/>
                </a:solidFill>
                <a:effectLst/>
                <a:latin typeface="Consolas" panose="020B0609020204030204" pitchFamily="49" charset="0"/>
              </a:rPr>
              <a:t>    pass</a:t>
            </a:r>
          </a:p>
          <a:p>
            <a:r>
              <a:rPr lang="en-US" sz="900" b="0" dirty="0">
                <a:solidFill>
                  <a:srgbClr val="0070C0"/>
                </a:solidFill>
                <a:effectLst/>
                <a:latin typeface="Consolas" panose="020B0609020204030204" pitchFamily="49" charset="0"/>
              </a:rPr>
              <a:t># Create concrete method</a:t>
            </a:r>
          </a:p>
          <a:p>
            <a:r>
              <a:rPr lang="en-US" sz="900" b="0" dirty="0">
                <a:solidFill>
                  <a:srgbClr val="0070C0"/>
                </a:solidFill>
                <a:effectLst/>
                <a:latin typeface="Consolas" panose="020B0609020204030204" pitchFamily="49" charset="0"/>
              </a:rPr>
              <a:t>  def accelerate(self):</a:t>
            </a:r>
          </a:p>
          <a:p>
            <a:r>
              <a:rPr lang="en-US" sz="900" b="0" dirty="0">
                <a:solidFill>
                  <a:srgbClr val="0070C0"/>
                </a:solidFill>
                <a:effectLst/>
                <a:latin typeface="Consolas" panose="020B0609020204030204" pitchFamily="49" charset="0"/>
              </a:rPr>
              <a:t>    print("speed up ...")</a:t>
            </a:r>
          </a:p>
          <a:p>
            <a:r>
              <a:rPr lang="en-US" sz="900" b="0" dirty="0">
                <a:solidFill>
                  <a:srgbClr val="0070C0"/>
                </a:solidFill>
                <a:effectLst/>
                <a:latin typeface="Consolas" panose="020B0609020204030204" pitchFamily="49" charset="0"/>
              </a:rPr>
              <a:t>  def </a:t>
            </a:r>
            <a:r>
              <a:rPr lang="en-US" sz="900" b="0" dirty="0" err="1">
                <a:solidFill>
                  <a:srgbClr val="0070C0"/>
                </a:solidFill>
                <a:effectLst/>
                <a:latin typeface="Consolas" panose="020B0609020204030204" pitchFamily="49" charset="0"/>
              </a:rPr>
              <a:t>break_applied</a:t>
            </a:r>
            <a:r>
              <a:rPr lang="en-US" sz="900" b="0" dirty="0">
                <a:solidFill>
                  <a:srgbClr val="0070C0"/>
                </a:solidFill>
                <a:effectLst/>
                <a:latin typeface="Consolas" panose="020B0609020204030204" pitchFamily="49" charset="0"/>
              </a:rPr>
              <a:t>(self):</a:t>
            </a:r>
          </a:p>
          <a:p>
            <a:r>
              <a:rPr lang="en-US" sz="900" b="0" dirty="0">
                <a:solidFill>
                  <a:srgbClr val="0070C0"/>
                </a:solidFill>
                <a:effectLst/>
                <a:latin typeface="Consolas" panose="020B0609020204030204" pitchFamily="49" charset="0"/>
              </a:rPr>
              <a:t>    print("Car stop")</a:t>
            </a:r>
          </a:p>
          <a:p>
            <a:r>
              <a:rPr lang="en-US" sz="900" b="0" dirty="0">
                <a:solidFill>
                  <a:srgbClr val="0070C0"/>
                </a:solidFill>
                <a:effectLst/>
                <a:latin typeface="Consolas" panose="020B0609020204030204" pitchFamily="49" charset="0"/>
              </a:rPr>
              <a:t># Create a child class</a:t>
            </a:r>
          </a:p>
          <a:p>
            <a:r>
              <a:rPr lang="en-US" sz="900" b="0" dirty="0">
                <a:solidFill>
                  <a:srgbClr val="0070C0"/>
                </a:solidFill>
                <a:effectLst/>
                <a:latin typeface="Consolas" panose="020B0609020204030204" pitchFamily="49" charset="0"/>
              </a:rPr>
              <a:t>class Hatchback(Car):</a:t>
            </a:r>
          </a:p>
          <a:p>
            <a:r>
              <a:rPr lang="en-US" sz="900" b="0" dirty="0">
                <a:solidFill>
                  <a:srgbClr val="0070C0"/>
                </a:solidFill>
                <a:effectLst/>
                <a:latin typeface="Consolas" panose="020B0609020204030204" pitchFamily="49" charset="0"/>
              </a:rPr>
              <a:t>  def </a:t>
            </a:r>
            <a:r>
              <a:rPr lang="en-US" sz="900" b="0" dirty="0" err="1">
                <a:solidFill>
                  <a:srgbClr val="0070C0"/>
                </a:solidFill>
                <a:effectLst/>
                <a:latin typeface="Consolas" panose="020B0609020204030204" pitchFamily="49" charset="0"/>
              </a:rPr>
              <a:t>printDetails</a:t>
            </a:r>
            <a:r>
              <a:rPr lang="en-US" sz="900" b="0" dirty="0">
                <a:solidFill>
                  <a:srgbClr val="0070C0"/>
                </a:solidFill>
                <a:effectLst/>
                <a:latin typeface="Consolas" panose="020B0609020204030204" pitchFamily="49" charset="0"/>
              </a:rPr>
              <a:t>(self):</a:t>
            </a:r>
          </a:p>
          <a:p>
            <a:r>
              <a:rPr lang="en-US" sz="900" b="0" dirty="0">
                <a:solidFill>
                  <a:srgbClr val="0070C0"/>
                </a:solidFill>
                <a:effectLst/>
                <a:latin typeface="Consolas" panose="020B0609020204030204" pitchFamily="49" charset="0"/>
              </a:rPr>
              <a:t>    print("Brand:", </a:t>
            </a:r>
            <a:r>
              <a:rPr lang="en-US" sz="900" b="0" dirty="0" err="1">
                <a:solidFill>
                  <a:srgbClr val="0070C0"/>
                </a:solidFill>
                <a:effectLst/>
                <a:latin typeface="Consolas" panose="020B0609020204030204" pitchFamily="49" charset="0"/>
              </a:rPr>
              <a:t>self.brand</a:t>
            </a:r>
            <a:r>
              <a:rPr lang="en-US" sz="900" b="0" dirty="0">
                <a:solidFill>
                  <a:srgbClr val="0070C0"/>
                </a:solidFill>
                <a:effectLst/>
                <a:latin typeface="Consolas" panose="020B0609020204030204" pitchFamily="49" charset="0"/>
              </a:rPr>
              <a:t>);</a:t>
            </a:r>
          </a:p>
          <a:p>
            <a:r>
              <a:rPr lang="en-US" sz="900" b="0" dirty="0">
                <a:solidFill>
                  <a:srgbClr val="0070C0"/>
                </a:solidFill>
                <a:effectLst/>
                <a:latin typeface="Consolas" panose="020B0609020204030204" pitchFamily="49" charset="0"/>
              </a:rPr>
              <a:t>    print("Model:", </a:t>
            </a:r>
            <a:r>
              <a:rPr lang="en-US" sz="900" b="0" dirty="0" err="1">
                <a:solidFill>
                  <a:srgbClr val="0070C0"/>
                </a:solidFill>
                <a:effectLst/>
                <a:latin typeface="Consolas" panose="020B0609020204030204" pitchFamily="49" charset="0"/>
              </a:rPr>
              <a:t>self.model</a:t>
            </a:r>
            <a:r>
              <a:rPr lang="en-US" sz="900" b="0" dirty="0">
                <a:solidFill>
                  <a:srgbClr val="0070C0"/>
                </a:solidFill>
                <a:effectLst/>
                <a:latin typeface="Consolas" panose="020B0609020204030204" pitchFamily="49" charset="0"/>
              </a:rPr>
              <a:t>);</a:t>
            </a:r>
          </a:p>
          <a:p>
            <a:r>
              <a:rPr lang="en-US" sz="900" b="0" dirty="0">
                <a:solidFill>
                  <a:srgbClr val="0070C0"/>
                </a:solidFill>
                <a:effectLst/>
                <a:latin typeface="Consolas" panose="020B0609020204030204" pitchFamily="49" charset="0"/>
              </a:rPr>
              <a:t>    print("Year:", </a:t>
            </a:r>
            <a:r>
              <a:rPr lang="en-US" sz="900" b="0" dirty="0" err="1">
                <a:solidFill>
                  <a:srgbClr val="0070C0"/>
                </a:solidFill>
                <a:effectLst/>
                <a:latin typeface="Consolas" panose="020B0609020204030204" pitchFamily="49" charset="0"/>
              </a:rPr>
              <a:t>self.year</a:t>
            </a:r>
            <a:r>
              <a:rPr lang="en-US" sz="900" b="0" dirty="0">
                <a:solidFill>
                  <a:srgbClr val="0070C0"/>
                </a:solidFill>
                <a:effectLst/>
                <a:latin typeface="Consolas" panose="020B0609020204030204" pitchFamily="49" charset="0"/>
              </a:rPr>
              <a:t>);</a:t>
            </a:r>
          </a:p>
          <a:p>
            <a:r>
              <a:rPr lang="en-US" sz="900" b="0" dirty="0">
                <a:solidFill>
                  <a:srgbClr val="0070C0"/>
                </a:solidFill>
                <a:effectLst/>
                <a:latin typeface="Consolas" panose="020B0609020204030204" pitchFamily="49" charset="0"/>
              </a:rPr>
              <a:t>  def Sunroof(self):</a:t>
            </a:r>
          </a:p>
          <a:p>
            <a:r>
              <a:rPr lang="en-US" sz="900" b="0" dirty="0">
                <a:solidFill>
                  <a:srgbClr val="0070C0"/>
                </a:solidFill>
                <a:effectLst/>
                <a:latin typeface="Consolas" panose="020B0609020204030204" pitchFamily="49" charset="0"/>
              </a:rPr>
              <a:t>    print("Not having this feature")</a:t>
            </a:r>
          </a:p>
          <a:p>
            <a:r>
              <a:rPr lang="en-US" sz="900" b="0" dirty="0">
                <a:solidFill>
                  <a:srgbClr val="0070C0"/>
                </a:solidFill>
                <a:effectLst/>
                <a:latin typeface="Consolas" panose="020B0609020204030204" pitchFamily="49" charset="0"/>
              </a:rPr>
              <a:t># Create a child class</a:t>
            </a:r>
          </a:p>
          <a:p>
            <a:r>
              <a:rPr lang="en-US" sz="900" b="0" dirty="0">
                <a:solidFill>
                  <a:srgbClr val="0070C0"/>
                </a:solidFill>
                <a:effectLst/>
                <a:latin typeface="Consolas" panose="020B0609020204030204" pitchFamily="49" charset="0"/>
              </a:rPr>
              <a:t>class </a:t>
            </a:r>
            <a:r>
              <a:rPr lang="en-US" sz="900" b="0" dirty="0" err="1">
                <a:solidFill>
                  <a:srgbClr val="0070C0"/>
                </a:solidFill>
                <a:effectLst/>
                <a:latin typeface="Consolas" panose="020B0609020204030204" pitchFamily="49" charset="0"/>
              </a:rPr>
              <a:t>Suv</a:t>
            </a:r>
            <a:r>
              <a:rPr lang="en-US" sz="900" b="0" dirty="0">
                <a:solidFill>
                  <a:srgbClr val="0070C0"/>
                </a:solidFill>
                <a:effectLst/>
                <a:latin typeface="Consolas" panose="020B0609020204030204" pitchFamily="49" charset="0"/>
              </a:rPr>
              <a:t>(Car):</a:t>
            </a:r>
          </a:p>
          <a:p>
            <a:r>
              <a:rPr lang="en-US" sz="900" b="0" dirty="0">
                <a:solidFill>
                  <a:srgbClr val="0070C0"/>
                </a:solidFill>
                <a:effectLst/>
                <a:latin typeface="Consolas" panose="020B0609020204030204" pitchFamily="49" charset="0"/>
              </a:rPr>
              <a:t>  def </a:t>
            </a:r>
            <a:r>
              <a:rPr lang="en-US" sz="900" b="0" dirty="0" err="1">
                <a:solidFill>
                  <a:srgbClr val="0070C0"/>
                </a:solidFill>
                <a:effectLst/>
                <a:latin typeface="Consolas" panose="020B0609020204030204" pitchFamily="49" charset="0"/>
              </a:rPr>
              <a:t>printDetails</a:t>
            </a:r>
            <a:r>
              <a:rPr lang="en-US" sz="900" b="0" dirty="0">
                <a:solidFill>
                  <a:srgbClr val="0070C0"/>
                </a:solidFill>
                <a:effectLst/>
                <a:latin typeface="Consolas" panose="020B0609020204030204" pitchFamily="49" charset="0"/>
              </a:rPr>
              <a:t>(self):</a:t>
            </a:r>
          </a:p>
          <a:p>
            <a:r>
              <a:rPr lang="en-US" sz="900" b="0" dirty="0">
                <a:solidFill>
                  <a:srgbClr val="0070C0"/>
                </a:solidFill>
                <a:effectLst/>
                <a:latin typeface="Consolas" panose="020B0609020204030204" pitchFamily="49" charset="0"/>
              </a:rPr>
              <a:t>    print("Brand:", </a:t>
            </a:r>
            <a:r>
              <a:rPr lang="en-US" sz="900" b="0" dirty="0" err="1">
                <a:solidFill>
                  <a:srgbClr val="0070C0"/>
                </a:solidFill>
                <a:effectLst/>
                <a:latin typeface="Consolas" panose="020B0609020204030204" pitchFamily="49" charset="0"/>
              </a:rPr>
              <a:t>self.brand</a:t>
            </a:r>
            <a:r>
              <a:rPr lang="en-US" sz="900" b="0" dirty="0">
                <a:solidFill>
                  <a:srgbClr val="0070C0"/>
                </a:solidFill>
                <a:effectLst/>
                <a:latin typeface="Consolas" panose="020B0609020204030204" pitchFamily="49" charset="0"/>
              </a:rPr>
              <a:t>);</a:t>
            </a:r>
          </a:p>
          <a:p>
            <a:r>
              <a:rPr lang="en-US" sz="900" b="0" dirty="0">
                <a:solidFill>
                  <a:srgbClr val="0070C0"/>
                </a:solidFill>
                <a:effectLst/>
                <a:latin typeface="Consolas" panose="020B0609020204030204" pitchFamily="49" charset="0"/>
              </a:rPr>
              <a:t>    print("Model:", </a:t>
            </a:r>
            <a:r>
              <a:rPr lang="en-US" sz="900" b="0" dirty="0" err="1">
                <a:solidFill>
                  <a:srgbClr val="0070C0"/>
                </a:solidFill>
                <a:effectLst/>
                <a:latin typeface="Consolas" panose="020B0609020204030204" pitchFamily="49" charset="0"/>
              </a:rPr>
              <a:t>self.model</a:t>
            </a:r>
            <a:r>
              <a:rPr lang="en-US" sz="900" b="0" dirty="0">
                <a:solidFill>
                  <a:srgbClr val="0070C0"/>
                </a:solidFill>
                <a:effectLst/>
                <a:latin typeface="Consolas" panose="020B0609020204030204" pitchFamily="49" charset="0"/>
              </a:rPr>
              <a:t>);</a:t>
            </a:r>
          </a:p>
          <a:p>
            <a:r>
              <a:rPr lang="en-US" sz="900" b="0" dirty="0">
                <a:solidFill>
                  <a:srgbClr val="0070C0"/>
                </a:solidFill>
                <a:effectLst/>
                <a:latin typeface="Consolas" panose="020B0609020204030204" pitchFamily="49" charset="0"/>
              </a:rPr>
              <a:t>    print("Year:", </a:t>
            </a:r>
            <a:r>
              <a:rPr lang="en-US" sz="900" b="0" dirty="0" err="1">
                <a:solidFill>
                  <a:srgbClr val="0070C0"/>
                </a:solidFill>
                <a:effectLst/>
                <a:latin typeface="Consolas" panose="020B0609020204030204" pitchFamily="49" charset="0"/>
              </a:rPr>
              <a:t>self.year</a:t>
            </a:r>
            <a:r>
              <a:rPr lang="en-US" sz="900" b="0" dirty="0">
                <a:solidFill>
                  <a:srgbClr val="0070C0"/>
                </a:solidFill>
                <a:effectLst/>
                <a:latin typeface="Consolas" panose="020B0609020204030204" pitchFamily="49" charset="0"/>
              </a:rPr>
              <a:t>);</a:t>
            </a:r>
          </a:p>
          <a:p>
            <a:r>
              <a:rPr lang="en-US" sz="900" b="0" dirty="0">
                <a:solidFill>
                  <a:srgbClr val="0070C0"/>
                </a:solidFill>
                <a:effectLst/>
                <a:latin typeface="Consolas" panose="020B0609020204030204" pitchFamily="49" charset="0"/>
              </a:rPr>
              <a:t>  def Sunroof(self):</a:t>
            </a:r>
          </a:p>
          <a:p>
            <a:r>
              <a:rPr lang="en-US" sz="900" b="0" dirty="0">
                <a:solidFill>
                  <a:srgbClr val="0070C0"/>
                </a:solidFill>
                <a:effectLst/>
                <a:latin typeface="Consolas" panose="020B0609020204030204" pitchFamily="49" charset="0"/>
              </a:rPr>
              <a:t>    print("Available")</a:t>
            </a:r>
          </a:p>
          <a:p>
            <a:r>
              <a:rPr lang="en-US" sz="900" b="0" dirty="0">
                <a:solidFill>
                  <a:srgbClr val="0070C0"/>
                </a:solidFill>
                <a:effectLst/>
                <a:latin typeface="Consolas" panose="020B0609020204030204" pitchFamily="49" charset="0"/>
              </a:rPr>
              <a:t>car1 = Hatchback("Maruti", "Alto", "2022");</a:t>
            </a:r>
          </a:p>
          <a:p>
            <a:r>
              <a:rPr lang="en-US" sz="900" b="0" dirty="0">
                <a:solidFill>
                  <a:srgbClr val="0070C0"/>
                </a:solidFill>
                <a:effectLst/>
                <a:latin typeface="Consolas" panose="020B0609020204030204" pitchFamily="49" charset="0"/>
              </a:rPr>
              <a:t>car1.printDetails()</a:t>
            </a:r>
          </a:p>
          <a:p>
            <a:r>
              <a:rPr lang="en-US" sz="900" b="0" dirty="0">
                <a:solidFill>
                  <a:srgbClr val="0070C0"/>
                </a:solidFill>
                <a:effectLst/>
                <a:latin typeface="Consolas" panose="020B0609020204030204" pitchFamily="49" charset="0"/>
              </a:rPr>
              <a:t>car1.accelerate()</a:t>
            </a:r>
          </a:p>
        </p:txBody>
      </p:sp>
      <p:pic>
        <p:nvPicPr>
          <p:cNvPr id="3" name="Picture 2">
            <a:extLst>
              <a:ext uri="{FF2B5EF4-FFF2-40B4-BE49-F238E27FC236}">
                <a16:creationId xmlns:a16="http://schemas.microsoft.com/office/drawing/2014/main" id="{9A652E61-6DB5-9B91-1205-065B0437B378}"/>
              </a:ext>
            </a:extLst>
          </p:cNvPr>
          <p:cNvPicPr>
            <a:picLocks noChangeAspect="1"/>
          </p:cNvPicPr>
          <p:nvPr/>
        </p:nvPicPr>
        <p:blipFill>
          <a:blip r:embed="rId3"/>
          <a:stretch>
            <a:fillRect/>
          </a:stretch>
        </p:blipFill>
        <p:spPr>
          <a:xfrm>
            <a:off x="6096000" y="4076593"/>
            <a:ext cx="4648200" cy="1314450"/>
          </a:xfrm>
          <a:prstGeom prst="rect">
            <a:avLst/>
          </a:prstGeom>
        </p:spPr>
      </p:pic>
    </p:spTree>
    <p:extLst>
      <p:ext uri="{BB962C8B-B14F-4D97-AF65-F5344CB8AC3E}">
        <p14:creationId xmlns:p14="http://schemas.microsoft.com/office/powerpoint/2010/main" val="3731790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Getting Started with Python in VS Code</a:t>
            </a:r>
          </a:p>
        </p:txBody>
      </p:sp>
      <p:pic>
        <p:nvPicPr>
          <p:cNvPr id="18" name="Picture 17">
            <a:extLst>
              <a:ext uri="{FF2B5EF4-FFF2-40B4-BE49-F238E27FC236}">
                <a16:creationId xmlns:a16="http://schemas.microsoft.com/office/drawing/2014/main" id="{B1174B36-16C9-1B57-4486-1CE5FF5C2A8E}"/>
              </a:ext>
            </a:extLst>
          </p:cNvPr>
          <p:cNvPicPr>
            <a:picLocks noChangeAspect="1"/>
          </p:cNvPicPr>
          <p:nvPr/>
        </p:nvPicPr>
        <p:blipFill>
          <a:blip r:embed="rId2"/>
          <a:stretch>
            <a:fillRect/>
          </a:stretch>
        </p:blipFill>
        <p:spPr>
          <a:xfrm>
            <a:off x="6497053" y="1456005"/>
            <a:ext cx="5486400" cy="2026912"/>
          </a:xfrm>
          <a:prstGeom prst="rect">
            <a:avLst/>
          </a:prstGeom>
        </p:spPr>
      </p:pic>
      <p:sp>
        <p:nvSpPr>
          <p:cNvPr id="20" name="TextBox 19">
            <a:extLst>
              <a:ext uri="{FF2B5EF4-FFF2-40B4-BE49-F238E27FC236}">
                <a16:creationId xmlns:a16="http://schemas.microsoft.com/office/drawing/2014/main" id="{C26CC745-2DA8-1DBF-3572-8BBBF96C0143}"/>
              </a:ext>
            </a:extLst>
          </p:cNvPr>
          <p:cNvSpPr txBox="1"/>
          <p:nvPr/>
        </p:nvSpPr>
        <p:spPr>
          <a:xfrm>
            <a:off x="244011" y="745737"/>
            <a:ext cx="6097604" cy="5847755"/>
          </a:xfrm>
          <a:prstGeom prst="rect">
            <a:avLst/>
          </a:prstGeom>
          <a:noFill/>
        </p:spPr>
        <p:txBody>
          <a:bodyPr wrap="square">
            <a:spAutoFit/>
          </a:bodyPr>
          <a:lstStyle/>
          <a:p>
            <a:r>
              <a:rPr lang="en-US" sz="1200" b="1" dirty="0"/>
              <a:t>Create a virtual environment</a:t>
            </a:r>
          </a:p>
          <a:p>
            <a:pPr marL="285750" indent="-285750">
              <a:buFont typeface="Arial" panose="020B0604020202020204" pitchFamily="34" charset="0"/>
              <a:buChar char="•"/>
            </a:pPr>
            <a:r>
              <a:rPr lang="en-US" sz="1200" dirty="0"/>
              <a:t>A best practice among Python developers is to use a project-specific virtual environment. </a:t>
            </a:r>
          </a:p>
          <a:p>
            <a:pPr marL="742950" lvl="1" indent="-285750">
              <a:buFont typeface="Arial" panose="020B0604020202020204" pitchFamily="34" charset="0"/>
              <a:buChar char="•"/>
            </a:pPr>
            <a:r>
              <a:rPr lang="en-US" sz="1200" dirty="0"/>
              <a:t>Once you activate that environment, any packages you then install are isolated from other environments, including the global interpreter environment, reducing many complications that can arise from conflicting package versions</a:t>
            </a:r>
          </a:p>
          <a:p>
            <a:pPr marL="742950" lvl="1" indent="-285750">
              <a:buFont typeface="Arial" panose="020B0604020202020204" pitchFamily="34" charset="0"/>
              <a:buChar char="•"/>
            </a:pPr>
            <a:r>
              <a:rPr lang="en-US" sz="1200" dirty="0"/>
              <a:t>You can create non-global environments in VS Code using </a:t>
            </a:r>
            <a:r>
              <a:rPr lang="en-US" sz="1200" dirty="0" err="1"/>
              <a:t>Venv</a:t>
            </a:r>
            <a:r>
              <a:rPr lang="en-US" sz="1200" dirty="0"/>
              <a:t> or Anaconda with Python: Create Environment.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Install Python Extension in VS Code</a:t>
            </a:r>
          </a:p>
          <a:p>
            <a:pPr marL="285750" indent="-285750">
              <a:buFont typeface="Arial" panose="020B0604020202020204" pitchFamily="34" charset="0"/>
              <a:buChar char="•"/>
            </a:pPr>
            <a:endParaRPr lang="en-US" sz="1200" dirty="0"/>
          </a:p>
          <a:p>
            <a:pPr marL="342900" indent="-342900">
              <a:buFont typeface="+mj-lt"/>
              <a:buAutoNum type="arabicPeriod"/>
            </a:pPr>
            <a:endParaRPr lang="en-US" sz="1200" dirty="0"/>
          </a:p>
          <a:p>
            <a:pPr marL="342900" indent="-342900">
              <a:buFont typeface="+mj-lt"/>
              <a:buAutoNum type="arabicPeriod"/>
            </a:pPr>
            <a:endParaRPr lang="en-US" sz="1200" dirty="0"/>
          </a:p>
          <a:p>
            <a:pPr marL="342900" indent="-342900">
              <a:buFont typeface="+mj-lt"/>
              <a:buAutoNum type="arabicPeriod"/>
            </a:pPr>
            <a:endParaRPr lang="en-US" sz="1200" dirty="0"/>
          </a:p>
          <a:p>
            <a:pPr marL="342900" indent="-342900">
              <a:spcBef>
                <a:spcPts val="1200"/>
              </a:spcBef>
              <a:spcAft>
                <a:spcPts val="600"/>
              </a:spcAft>
              <a:buFont typeface="+mj-lt"/>
              <a:buAutoNum type="arabicPeriod"/>
            </a:pPr>
            <a:r>
              <a:rPr lang="en-US" sz="1200" dirty="0"/>
              <a:t>Open the Command Palette in VS Code (</a:t>
            </a:r>
            <a:r>
              <a:rPr lang="en-US" sz="1200" dirty="0" err="1"/>
              <a:t>Ctrl+Shift+P</a:t>
            </a:r>
            <a:r>
              <a:rPr lang="en-US" sz="1200" dirty="0"/>
              <a:t>)</a:t>
            </a:r>
          </a:p>
          <a:p>
            <a:pPr marL="342900" indent="-342900">
              <a:spcBef>
                <a:spcPts val="1200"/>
              </a:spcBef>
              <a:spcAft>
                <a:spcPts val="600"/>
              </a:spcAft>
              <a:buFont typeface="+mj-lt"/>
              <a:buAutoNum type="arabicPeriod"/>
            </a:pPr>
            <a:r>
              <a:rPr lang="en-US" sz="1200" dirty="0"/>
              <a:t>Type- Python: Create Environment command</a:t>
            </a:r>
          </a:p>
          <a:p>
            <a:pPr marL="1200150" lvl="2" indent="-285750">
              <a:spcBef>
                <a:spcPts val="1200"/>
              </a:spcBef>
              <a:spcAft>
                <a:spcPts val="1200"/>
              </a:spcAft>
              <a:buFont typeface="Arial" panose="020B0604020202020204" pitchFamily="34" charset="0"/>
              <a:buChar char="•"/>
            </a:pPr>
            <a:r>
              <a:rPr lang="en-US" sz="1200" dirty="0"/>
              <a:t>To search, and then select the command.</a:t>
            </a:r>
          </a:p>
          <a:p>
            <a:pPr marL="342900" indent="-342900">
              <a:spcBef>
                <a:spcPts val="1200"/>
              </a:spcBef>
              <a:spcAft>
                <a:spcPts val="600"/>
              </a:spcAft>
              <a:buFont typeface="+mj-lt"/>
              <a:buAutoNum type="arabicPeriod"/>
            </a:pPr>
            <a:r>
              <a:rPr lang="en-US" sz="1200" dirty="0"/>
              <a:t>The command presents a list of environment types, </a:t>
            </a:r>
            <a:r>
              <a:rPr lang="en-US" sz="1200" dirty="0" err="1"/>
              <a:t>Venv</a:t>
            </a:r>
            <a:r>
              <a:rPr lang="en-US" sz="1200" dirty="0"/>
              <a:t> or </a:t>
            </a:r>
            <a:r>
              <a:rPr lang="en-US" sz="1200" dirty="0" err="1"/>
              <a:t>Conda</a:t>
            </a:r>
            <a:endParaRPr lang="en-US" sz="1200" dirty="0"/>
          </a:p>
          <a:p>
            <a:pPr marL="1200150" lvl="2" indent="-285750">
              <a:spcBef>
                <a:spcPts val="1200"/>
              </a:spcBef>
              <a:spcAft>
                <a:spcPts val="1200"/>
              </a:spcAft>
              <a:buFont typeface="Arial" panose="020B0604020202020204" pitchFamily="34" charset="0"/>
              <a:buChar char="•"/>
            </a:pPr>
            <a:r>
              <a:rPr lang="en-US" sz="1200" dirty="0"/>
              <a:t>For this example, select </a:t>
            </a:r>
            <a:r>
              <a:rPr lang="en-US" sz="1200" dirty="0" err="1"/>
              <a:t>Venv</a:t>
            </a:r>
            <a:r>
              <a:rPr lang="en-US" sz="1200" dirty="0"/>
              <a:t>.</a:t>
            </a:r>
          </a:p>
          <a:p>
            <a:pPr marL="342900" indent="-342900">
              <a:spcBef>
                <a:spcPts val="1200"/>
              </a:spcBef>
              <a:spcAft>
                <a:spcPts val="600"/>
              </a:spcAft>
              <a:buFont typeface="+mj-lt"/>
              <a:buAutoNum type="arabicPeriod"/>
            </a:pPr>
            <a:r>
              <a:rPr lang="en-US" sz="1200" dirty="0"/>
              <a:t>The command then presents a list of interpreters that can be used for your project</a:t>
            </a:r>
          </a:p>
          <a:p>
            <a:pPr marL="800100" lvl="1" indent="-342900">
              <a:spcBef>
                <a:spcPts val="1200"/>
              </a:spcBef>
              <a:spcAft>
                <a:spcPts val="600"/>
              </a:spcAft>
              <a:buFont typeface="Arial" panose="020B0604020202020204" pitchFamily="34" charset="0"/>
              <a:buChar char="•"/>
            </a:pPr>
            <a:r>
              <a:rPr lang="en-US" sz="1200" dirty="0"/>
              <a:t>Select the interpreter you installed at the beginning of the tutorial.</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cxnSp>
        <p:nvCxnSpPr>
          <p:cNvPr id="24" name="Connector: Curved 23">
            <a:extLst>
              <a:ext uri="{FF2B5EF4-FFF2-40B4-BE49-F238E27FC236}">
                <a16:creationId xmlns:a16="http://schemas.microsoft.com/office/drawing/2014/main" id="{3600D8EA-AF8E-6449-3D41-74908E93E63B}"/>
              </a:ext>
            </a:extLst>
          </p:cNvPr>
          <p:cNvCxnSpPr>
            <a:cxnSpLocks/>
          </p:cNvCxnSpPr>
          <p:nvPr/>
        </p:nvCxnSpPr>
        <p:spPr>
          <a:xfrm>
            <a:off x="3108960" y="2712040"/>
            <a:ext cx="3320716" cy="12700"/>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079D12B3-7C4C-D174-F6D7-DAC766964665}"/>
              </a:ext>
            </a:extLst>
          </p:cNvPr>
          <p:cNvGrpSpPr/>
          <p:nvPr/>
        </p:nvGrpSpPr>
        <p:grpSpPr>
          <a:xfrm>
            <a:off x="6563627" y="3736221"/>
            <a:ext cx="5486400" cy="3031376"/>
            <a:chOff x="6563627" y="3736221"/>
            <a:chExt cx="5486400" cy="3031376"/>
          </a:xfrm>
        </p:grpSpPr>
        <p:pic>
          <p:nvPicPr>
            <p:cNvPr id="27" name="Picture 26">
              <a:extLst>
                <a:ext uri="{FF2B5EF4-FFF2-40B4-BE49-F238E27FC236}">
                  <a16:creationId xmlns:a16="http://schemas.microsoft.com/office/drawing/2014/main" id="{DF631382-5C96-07D2-6F58-8CBCE3E85ED7}"/>
                </a:ext>
              </a:extLst>
            </p:cNvPr>
            <p:cNvPicPr>
              <a:picLocks noChangeAspect="1"/>
            </p:cNvPicPr>
            <p:nvPr/>
          </p:nvPicPr>
          <p:blipFill>
            <a:blip r:embed="rId3"/>
            <a:stretch>
              <a:fillRect/>
            </a:stretch>
          </p:blipFill>
          <p:spPr>
            <a:xfrm>
              <a:off x="6563627" y="3736221"/>
              <a:ext cx="5486400" cy="1053755"/>
            </a:xfrm>
            <a:prstGeom prst="rect">
              <a:avLst/>
            </a:prstGeom>
          </p:spPr>
        </p:pic>
        <p:pic>
          <p:nvPicPr>
            <p:cNvPr id="29" name="Picture 28">
              <a:extLst>
                <a:ext uri="{FF2B5EF4-FFF2-40B4-BE49-F238E27FC236}">
                  <a16:creationId xmlns:a16="http://schemas.microsoft.com/office/drawing/2014/main" id="{CBD74A65-54DB-909F-38BD-EAE9E6F5D616}"/>
                </a:ext>
              </a:extLst>
            </p:cNvPr>
            <p:cNvPicPr>
              <a:picLocks noChangeAspect="1"/>
            </p:cNvPicPr>
            <p:nvPr/>
          </p:nvPicPr>
          <p:blipFill>
            <a:blip r:embed="rId4"/>
            <a:stretch>
              <a:fillRect/>
            </a:stretch>
          </p:blipFill>
          <p:spPr>
            <a:xfrm>
              <a:off x="6563627" y="5007261"/>
              <a:ext cx="5486400" cy="687977"/>
            </a:xfrm>
            <a:prstGeom prst="rect">
              <a:avLst/>
            </a:prstGeom>
          </p:spPr>
        </p:pic>
        <p:pic>
          <p:nvPicPr>
            <p:cNvPr id="31" name="Picture 30">
              <a:extLst>
                <a:ext uri="{FF2B5EF4-FFF2-40B4-BE49-F238E27FC236}">
                  <a16:creationId xmlns:a16="http://schemas.microsoft.com/office/drawing/2014/main" id="{E16BF62F-CA5F-B231-D93A-1F8CFB6F8CC5}"/>
                </a:ext>
              </a:extLst>
            </p:cNvPr>
            <p:cNvPicPr>
              <a:picLocks noChangeAspect="1"/>
            </p:cNvPicPr>
            <p:nvPr/>
          </p:nvPicPr>
          <p:blipFill>
            <a:blip r:embed="rId5"/>
            <a:stretch>
              <a:fillRect/>
            </a:stretch>
          </p:blipFill>
          <p:spPr>
            <a:xfrm>
              <a:off x="6563627" y="5912523"/>
              <a:ext cx="5486400" cy="855074"/>
            </a:xfrm>
            <a:prstGeom prst="rect">
              <a:avLst/>
            </a:prstGeom>
          </p:spPr>
        </p:pic>
        <p:sp>
          <p:nvSpPr>
            <p:cNvPr id="32" name="Arrow: Down 31">
              <a:extLst>
                <a:ext uri="{FF2B5EF4-FFF2-40B4-BE49-F238E27FC236}">
                  <a16:creationId xmlns:a16="http://schemas.microsoft.com/office/drawing/2014/main" id="{3D6D0233-1327-6482-FEAD-8580E6473E0E}"/>
                </a:ext>
              </a:extLst>
            </p:cNvPr>
            <p:cNvSpPr/>
            <p:nvPr/>
          </p:nvSpPr>
          <p:spPr>
            <a:xfrm>
              <a:off x="7677751" y="4624299"/>
              <a:ext cx="274320" cy="274320"/>
            </a:xfrm>
            <a:prstGeom prst="downArrow">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C823C4F3-F46E-B1A9-76EC-701B88EBBA57}"/>
                </a:ext>
              </a:extLst>
            </p:cNvPr>
            <p:cNvSpPr/>
            <p:nvPr/>
          </p:nvSpPr>
          <p:spPr>
            <a:xfrm>
              <a:off x="7677751" y="5558078"/>
              <a:ext cx="274320" cy="274320"/>
            </a:xfrm>
            <a:prstGeom prst="downArrow">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7" name="Connector: Curved 36">
            <a:extLst>
              <a:ext uri="{FF2B5EF4-FFF2-40B4-BE49-F238E27FC236}">
                <a16:creationId xmlns:a16="http://schemas.microsoft.com/office/drawing/2014/main" id="{4BC724A3-3320-7ADE-BE48-FA7ED2048C9F}"/>
              </a:ext>
            </a:extLst>
          </p:cNvPr>
          <p:cNvCxnSpPr>
            <a:cxnSpLocks/>
          </p:cNvCxnSpPr>
          <p:nvPr/>
        </p:nvCxnSpPr>
        <p:spPr>
          <a:xfrm>
            <a:off x="5349324" y="6410426"/>
            <a:ext cx="2926797" cy="183066"/>
          </a:xfrm>
          <a:prstGeom prst="curvedConnector3">
            <a:avLst>
              <a:gd name="adj1" fmla="val 50000"/>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0745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D1A1E4-BF5F-AF26-9910-C2860C996381}"/>
              </a:ext>
            </a:extLst>
          </p:cNvPr>
          <p:cNvSpPr txBox="1"/>
          <p:nvPr/>
        </p:nvSpPr>
        <p:spPr>
          <a:xfrm>
            <a:off x="2579571" y="2970123"/>
            <a:ext cx="7036067" cy="461665"/>
          </a:xfrm>
          <a:prstGeom prst="rect">
            <a:avLst/>
          </a:prstGeom>
          <a:solidFill>
            <a:schemeClr val="accent4">
              <a:lumMod val="20000"/>
              <a:lumOff val="80000"/>
            </a:schemeClr>
          </a:solidFill>
        </p:spPr>
        <p:txBody>
          <a:bodyPr wrap="square" rtlCol="0">
            <a:spAutoFit/>
          </a:bodyPr>
          <a:lstStyle/>
          <a:p>
            <a:pPr algn="ctr"/>
            <a:r>
              <a:rPr lang="en-US" sz="2400" dirty="0"/>
              <a:t>Python – Modules</a:t>
            </a:r>
          </a:p>
        </p:txBody>
      </p:sp>
    </p:spTree>
    <p:extLst>
      <p:ext uri="{BB962C8B-B14F-4D97-AF65-F5344CB8AC3E}">
        <p14:creationId xmlns:p14="http://schemas.microsoft.com/office/powerpoint/2010/main" val="19031507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module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89311" y="653014"/>
            <a:ext cx="5393182" cy="6093976"/>
          </a:xfrm>
          <a:prstGeom prst="rect">
            <a:avLst/>
          </a:prstGeom>
          <a:noFill/>
        </p:spPr>
        <p:txBody>
          <a:bodyPr wrap="square">
            <a:spAutoFit/>
          </a:bodyPr>
          <a:lstStyle/>
          <a:p>
            <a:r>
              <a:rPr lang="en-US" sz="1000" b="1" dirty="0">
                <a:effectLst/>
                <a:latin typeface="Consolas" panose="020B0609020204030204" pitchFamily="49" charset="0"/>
              </a:rPr>
              <a:t>Use a Module</a:t>
            </a:r>
          </a:p>
          <a:p>
            <a:r>
              <a:rPr lang="en-US" sz="1000" dirty="0">
                <a:solidFill>
                  <a:srgbClr val="0070C0"/>
                </a:solidFill>
                <a:latin typeface="Consolas" panose="020B0609020204030204" pitchFamily="49" charset="0"/>
              </a:rPr>
              <a:t># Module is same as a code library. A file containing a set of functions you want to include in your application</a:t>
            </a:r>
          </a:p>
          <a:p>
            <a:endParaRPr lang="en-US" sz="1000" dirty="0">
              <a:solidFill>
                <a:srgbClr val="0070C0"/>
              </a:solidFill>
              <a:latin typeface="Consolas" panose="020B0609020204030204" pitchFamily="49" charset="0"/>
            </a:endParaRPr>
          </a:p>
          <a:p>
            <a:r>
              <a:rPr lang="en-US" sz="1000" dirty="0">
                <a:solidFill>
                  <a:srgbClr val="0070C0"/>
                </a:solidFill>
                <a:latin typeface="Consolas" panose="020B0609020204030204" pitchFamily="49" charset="0"/>
              </a:rPr>
              <a:t># Create a Module: To create a module just save the code you want in a file with the file extension .</a:t>
            </a:r>
            <a:r>
              <a:rPr lang="en-US" sz="1000" dirty="0" err="1">
                <a:solidFill>
                  <a:srgbClr val="0070C0"/>
                </a:solidFill>
                <a:latin typeface="Consolas" panose="020B0609020204030204" pitchFamily="49" charset="0"/>
              </a:rPr>
              <a:t>py</a:t>
            </a:r>
            <a:r>
              <a:rPr lang="en-US" sz="1000" dirty="0">
                <a:solidFill>
                  <a:srgbClr val="0070C0"/>
                </a:solidFill>
                <a:latin typeface="Consolas" panose="020B0609020204030204" pitchFamily="49" charset="0"/>
              </a:rPr>
              <a:t>:</a:t>
            </a:r>
          </a:p>
          <a:p>
            <a:r>
              <a:rPr lang="en-US" sz="1000" dirty="0">
                <a:solidFill>
                  <a:srgbClr val="0070C0"/>
                </a:solidFill>
                <a:latin typeface="Consolas" panose="020B0609020204030204" pitchFamily="49" charset="0"/>
              </a:rPr>
              <a:t># Save this code in a file named mymodule.py</a:t>
            </a:r>
          </a:p>
          <a:p>
            <a:r>
              <a:rPr lang="en-US" sz="1000" dirty="0">
                <a:solidFill>
                  <a:srgbClr val="0070C0"/>
                </a:solidFill>
                <a:latin typeface="Consolas" panose="020B0609020204030204" pitchFamily="49" charset="0"/>
              </a:rPr>
              <a:t>def greeting(name):</a:t>
            </a:r>
          </a:p>
          <a:p>
            <a:r>
              <a:rPr lang="en-US" sz="1000" dirty="0">
                <a:solidFill>
                  <a:srgbClr val="0070C0"/>
                </a:solidFill>
                <a:latin typeface="Consolas" panose="020B0609020204030204" pitchFamily="49" charset="0"/>
              </a:rPr>
              <a:t>  print("Hello, " + name)</a:t>
            </a:r>
          </a:p>
          <a:p>
            <a:endParaRPr lang="en-US" sz="1000" dirty="0">
              <a:solidFill>
                <a:srgbClr val="0070C0"/>
              </a:solidFill>
              <a:latin typeface="Consolas" panose="020B0609020204030204" pitchFamily="49" charset="0"/>
            </a:endParaRPr>
          </a:p>
          <a:p>
            <a:r>
              <a:rPr lang="en-US" sz="1000" dirty="0">
                <a:solidFill>
                  <a:srgbClr val="0070C0"/>
                </a:solidFill>
                <a:latin typeface="Consolas" panose="020B0609020204030204" pitchFamily="49" charset="0"/>
              </a:rPr>
              <a:t># Variables in Module: The module can contain functions, as already described, but also variables of all types (arrays, dictionaries, objects </a:t>
            </a:r>
            <a:r>
              <a:rPr lang="en-US" sz="1000" dirty="0" err="1">
                <a:solidFill>
                  <a:srgbClr val="0070C0"/>
                </a:solidFill>
                <a:latin typeface="Consolas" panose="020B0609020204030204" pitchFamily="49" charset="0"/>
              </a:rPr>
              <a:t>etc</a:t>
            </a:r>
            <a:r>
              <a:rPr lang="en-US" sz="1000" dirty="0">
                <a:solidFill>
                  <a:srgbClr val="0070C0"/>
                </a:solidFill>
                <a:latin typeface="Consolas" panose="020B0609020204030204" pitchFamily="49" charset="0"/>
              </a:rPr>
              <a:t>):</a:t>
            </a:r>
          </a:p>
          <a:p>
            <a:r>
              <a:rPr lang="en-US" sz="1000" dirty="0">
                <a:solidFill>
                  <a:srgbClr val="0070C0"/>
                </a:solidFill>
                <a:latin typeface="Consolas" panose="020B0609020204030204" pitchFamily="49" charset="0"/>
              </a:rPr>
              <a:t># Save this code in the file mymodule.py</a:t>
            </a:r>
          </a:p>
          <a:p>
            <a:r>
              <a:rPr lang="en-US" sz="1000" dirty="0">
                <a:solidFill>
                  <a:srgbClr val="0070C0"/>
                </a:solidFill>
                <a:latin typeface="Consolas" panose="020B0609020204030204" pitchFamily="49" charset="0"/>
              </a:rPr>
              <a:t>person1 = {</a:t>
            </a:r>
          </a:p>
          <a:p>
            <a:r>
              <a:rPr lang="en-US" sz="1000" dirty="0">
                <a:solidFill>
                  <a:srgbClr val="0070C0"/>
                </a:solidFill>
                <a:latin typeface="Consolas" panose="020B0609020204030204" pitchFamily="49" charset="0"/>
              </a:rPr>
              <a:t>  "name": "John",</a:t>
            </a:r>
          </a:p>
          <a:p>
            <a:r>
              <a:rPr lang="en-US" sz="1000" dirty="0">
                <a:solidFill>
                  <a:srgbClr val="0070C0"/>
                </a:solidFill>
                <a:latin typeface="Consolas" panose="020B0609020204030204" pitchFamily="49" charset="0"/>
              </a:rPr>
              <a:t>  "age": 36,</a:t>
            </a:r>
          </a:p>
          <a:p>
            <a:r>
              <a:rPr lang="en-US" sz="1000" dirty="0">
                <a:solidFill>
                  <a:srgbClr val="0070C0"/>
                </a:solidFill>
                <a:latin typeface="Consolas" panose="020B0609020204030204" pitchFamily="49" charset="0"/>
              </a:rPr>
              <a:t>  "country": "Norway"</a:t>
            </a:r>
          </a:p>
          <a:p>
            <a:r>
              <a:rPr lang="en-US" sz="1000" dirty="0">
                <a:solidFill>
                  <a:srgbClr val="0070C0"/>
                </a:solidFill>
                <a:latin typeface="Consolas" panose="020B0609020204030204" pitchFamily="49" charset="0"/>
              </a:rPr>
              <a:t>}</a:t>
            </a:r>
          </a:p>
          <a:p>
            <a:endParaRPr lang="en-US" sz="1000" b="0" dirty="0">
              <a:solidFill>
                <a:srgbClr val="0070C0"/>
              </a:solidFill>
              <a:effectLst/>
              <a:latin typeface="Consolas" panose="020B0609020204030204" pitchFamily="49" charset="0"/>
            </a:endParaRPr>
          </a:p>
          <a:p>
            <a:r>
              <a:rPr lang="en-US" sz="1000" b="0" dirty="0">
                <a:solidFill>
                  <a:srgbClr val="0070C0"/>
                </a:solidFill>
                <a:effectLst/>
                <a:latin typeface="Consolas" panose="020B0609020204030204" pitchFamily="49" charset="0"/>
              </a:rPr>
              <a:t># Now we can use the module we just created, by using the import statement:</a:t>
            </a:r>
          </a:p>
          <a:p>
            <a:r>
              <a:rPr lang="en-US" sz="1000" b="0" dirty="0">
                <a:solidFill>
                  <a:srgbClr val="0070C0"/>
                </a:solidFill>
                <a:effectLst/>
                <a:latin typeface="Consolas" panose="020B0609020204030204" pitchFamily="49" charset="0"/>
              </a:rPr>
              <a:t>#Import the module named </a:t>
            </a:r>
            <a:r>
              <a:rPr lang="en-US" sz="1000" b="0" dirty="0" err="1">
                <a:solidFill>
                  <a:srgbClr val="0070C0"/>
                </a:solidFill>
                <a:effectLst/>
                <a:latin typeface="Consolas" panose="020B0609020204030204" pitchFamily="49" charset="0"/>
              </a:rPr>
              <a:t>mymodule</a:t>
            </a:r>
            <a:r>
              <a:rPr lang="en-US" sz="1000" b="0" dirty="0">
                <a:solidFill>
                  <a:srgbClr val="0070C0"/>
                </a:solidFill>
                <a:effectLst/>
                <a:latin typeface="Consolas" panose="020B0609020204030204" pitchFamily="49" charset="0"/>
              </a:rPr>
              <a:t>, and call the greeting function:</a:t>
            </a:r>
          </a:p>
          <a:p>
            <a:r>
              <a:rPr lang="en-US" sz="1000" b="0" dirty="0">
                <a:solidFill>
                  <a:srgbClr val="0070C0"/>
                </a:solidFill>
                <a:effectLst/>
                <a:latin typeface="Consolas" panose="020B0609020204030204" pitchFamily="49" charset="0"/>
              </a:rPr>
              <a:t>import </a:t>
            </a:r>
            <a:r>
              <a:rPr lang="en-US" sz="1000" b="0" dirty="0" err="1">
                <a:solidFill>
                  <a:srgbClr val="0070C0"/>
                </a:solidFill>
                <a:effectLst/>
                <a:latin typeface="Consolas" panose="020B0609020204030204" pitchFamily="49" charset="0"/>
              </a:rPr>
              <a:t>mymodule</a:t>
            </a:r>
            <a:endParaRPr lang="en-US" sz="1000" b="0" dirty="0">
              <a:solidFill>
                <a:srgbClr val="0070C0"/>
              </a:solidFill>
              <a:effectLst/>
              <a:latin typeface="Consolas" panose="020B0609020204030204" pitchFamily="49" charset="0"/>
            </a:endParaRPr>
          </a:p>
          <a:p>
            <a:r>
              <a:rPr lang="en-US" sz="1000" b="0" dirty="0" err="1">
                <a:solidFill>
                  <a:srgbClr val="0070C0"/>
                </a:solidFill>
                <a:effectLst/>
                <a:latin typeface="Consolas" panose="020B0609020204030204" pitchFamily="49" charset="0"/>
              </a:rPr>
              <a:t>mymodule.greeting</a:t>
            </a:r>
            <a:r>
              <a:rPr lang="en-US" sz="1000" b="0" dirty="0">
                <a:solidFill>
                  <a:srgbClr val="0070C0"/>
                </a:solidFill>
                <a:effectLst/>
                <a:latin typeface="Consolas" panose="020B0609020204030204" pitchFamily="49" charset="0"/>
              </a:rPr>
              <a:t>("Jonathan")</a:t>
            </a:r>
          </a:p>
          <a:p>
            <a:endParaRPr lang="en-US" sz="1000" b="0" dirty="0">
              <a:solidFill>
                <a:srgbClr val="0070C0"/>
              </a:solidFill>
              <a:effectLst/>
              <a:latin typeface="Consolas" panose="020B0609020204030204" pitchFamily="49" charset="0"/>
            </a:endParaRPr>
          </a:p>
          <a:p>
            <a:r>
              <a:rPr lang="en-US" sz="1000" b="0" dirty="0">
                <a:solidFill>
                  <a:srgbClr val="0070C0"/>
                </a:solidFill>
                <a:effectLst/>
                <a:latin typeface="Consolas" panose="020B0609020204030204" pitchFamily="49" charset="0"/>
              </a:rPr>
              <a:t># Import the module named mymodule1, and access the person1 dictionary:</a:t>
            </a:r>
          </a:p>
          <a:p>
            <a:r>
              <a:rPr lang="en-US" sz="1000" b="0" dirty="0">
                <a:solidFill>
                  <a:srgbClr val="0070C0"/>
                </a:solidFill>
                <a:effectLst/>
                <a:latin typeface="Consolas" panose="020B0609020204030204" pitchFamily="49" charset="0"/>
              </a:rPr>
              <a:t>import </a:t>
            </a:r>
            <a:r>
              <a:rPr lang="en-US" sz="1000" b="0" dirty="0" err="1">
                <a:solidFill>
                  <a:srgbClr val="0070C0"/>
                </a:solidFill>
                <a:effectLst/>
                <a:latin typeface="Consolas" panose="020B0609020204030204" pitchFamily="49" charset="0"/>
              </a:rPr>
              <a:t>mymodule</a:t>
            </a:r>
            <a:endParaRPr lang="en-US" sz="1000" b="0" dirty="0">
              <a:solidFill>
                <a:srgbClr val="0070C0"/>
              </a:solidFill>
              <a:effectLst/>
              <a:latin typeface="Consolas" panose="020B0609020204030204" pitchFamily="49" charset="0"/>
            </a:endParaRPr>
          </a:p>
          <a:p>
            <a:r>
              <a:rPr lang="en-US" sz="1000" b="0" dirty="0">
                <a:solidFill>
                  <a:srgbClr val="0070C0"/>
                </a:solidFill>
                <a:effectLst/>
                <a:latin typeface="Consolas" panose="020B0609020204030204" pitchFamily="49" charset="0"/>
              </a:rPr>
              <a:t>a = mymodule.person1["age"]</a:t>
            </a:r>
          </a:p>
          <a:p>
            <a:r>
              <a:rPr lang="en-US" sz="1000" b="0" dirty="0">
                <a:solidFill>
                  <a:srgbClr val="0070C0"/>
                </a:solidFill>
                <a:effectLst/>
                <a:latin typeface="Consolas" panose="020B0609020204030204" pitchFamily="49" charset="0"/>
              </a:rPr>
              <a:t>print(a)</a:t>
            </a:r>
          </a:p>
          <a:p>
            <a:endParaRPr lang="en-US" sz="1000" b="0" dirty="0">
              <a:solidFill>
                <a:srgbClr val="0070C0"/>
              </a:solidFill>
              <a:effectLst/>
              <a:latin typeface="Consolas" panose="020B0609020204030204" pitchFamily="49" charset="0"/>
            </a:endParaRPr>
          </a:p>
          <a:p>
            <a:r>
              <a:rPr lang="en-US" sz="1000" b="0" dirty="0">
                <a:solidFill>
                  <a:srgbClr val="0070C0"/>
                </a:solidFill>
                <a:effectLst/>
                <a:latin typeface="Consolas" panose="020B0609020204030204" pitchFamily="49" charset="0"/>
              </a:rPr>
              <a:t># Import and use the platform module:</a:t>
            </a:r>
          </a:p>
          <a:p>
            <a:r>
              <a:rPr lang="en-US" sz="1000" b="0" dirty="0">
                <a:solidFill>
                  <a:srgbClr val="0070C0"/>
                </a:solidFill>
                <a:effectLst/>
                <a:latin typeface="Consolas" panose="020B0609020204030204" pitchFamily="49" charset="0"/>
              </a:rPr>
              <a:t>import platform</a:t>
            </a:r>
          </a:p>
          <a:p>
            <a:r>
              <a:rPr lang="en-US" sz="1000" b="0" dirty="0">
                <a:solidFill>
                  <a:srgbClr val="0070C0"/>
                </a:solidFill>
                <a:effectLst/>
                <a:latin typeface="Consolas" panose="020B0609020204030204" pitchFamily="49" charset="0"/>
              </a:rPr>
              <a:t>x = </a:t>
            </a:r>
            <a:r>
              <a:rPr lang="en-US" sz="1000" b="0" dirty="0" err="1">
                <a:solidFill>
                  <a:srgbClr val="0070C0"/>
                </a:solidFill>
                <a:effectLst/>
                <a:latin typeface="Consolas" panose="020B0609020204030204" pitchFamily="49" charset="0"/>
              </a:rPr>
              <a:t>platform.system</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print(x)</a:t>
            </a:r>
          </a:p>
          <a:p>
            <a:endParaRPr lang="en-US" sz="1000" b="0" dirty="0">
              <a:solidFill>
                <a:srgbClr val="0070C0"/>
              </a:solidFill>
              <a:effectLst/>
              <a:latin typeface="Consolas" panose="020B0609020204030204" pitchFamily="49" charset="0"/>
            </a:endParaRPr>
          </a:p>
          <a:p>
            <a:r>
              <a:rPr lang="en-US" sz="1000" b="0" dirty="0">
                <a:solidFill>
                  <a:srgbClr val="0070C0"/>
                </a:solidFill>
                <a:effectLst/>
                <a:latin typeface="Consolas" panose="020B0609020204030204" pitchFamily="49" charset="0"/>
              </a:rPr>
              <a:t># Import only the person1 dictionary from the module:</a:t>
            </a:r>
          </a:p>
          <a:p>
            <a:r>
              <a:rPr lang="en-US" sz="1000" b="0" dirty="0">
                <a:solidFill>
                  <a:srgbClr val="0070C0"/>
                </a:solidFill>
                <a:effectLst/>
                <a:latin typeface="Consolas" panose="020B0609020204030204" pitchFamily="49" charset="0"/>
              </a:rPr>
              <a:t>from </a:t>
            </a:r>
            <a:r>
              <a:rPr lang="en-US" sz="1000" b="0" dirty="0" err="1">
                <a:solidFill>
                  <a:srgbClr val="0070C0"/>
                </a:solidFill>
                <a:effectLst/>
                <a:latin typeface="Consolas" panose="020B0609020204030204" pitchFamily="49" charset="0"/>
              </a:rPr>
              <a:t>mymodule</a:t>
            </a:r>
            <a:r>
              <a:rPr lang="en-US" sz="1000" b="0" dirty="0">
                <a:solidFill>
                  <a:srgbClr val="0070C0"/>
                </a:solidFill>
                <a:effectLst/>
                <a:latin typeface="Consolas" panose="020B0609020204030204" pitchFamily="49" charset="0"/>
              </a:rPr>
              <a:t> import person1</a:t>
            </a:r>
          </a:p>
          <a:p>
            <a:r>
              <a:rPr lang="en-US" sz="1000" b="0" dirty="0">
                <a:solidFill>
                  <a:srgbClr val="0070C0"/>
                </a:solidFill>
                <a:effectLst/>
                <a:latin typeface="Consolas" panose="020B0609020204030204" pitchFamily="49" charset="0"/>
              </a:rPr>
              <a:t>print (person1["age"])</a:t>
            </a:r>
          </a:p>
        </p:txBody>
      </p:sp>
      <p:pic>
        <p:nvPicPr>
          <p:cNvPr id="5" name="Picture 4">
            <a:extLst>
              <a:ext uri="{FF2B5EF4-FFF2-40B4-BE49-F238E27FC236}">
                <a16:creationId xmlns:a16="http://schemas.microsoft.com/office/drawing/2014/main" id="{31BAAA11-04ED-E9D2-1AB9-2055198331FB}"/>
              </a:ext>
            </a:extLst>
          </p:cNvPr>
          <p:cNvPicPr>
            <a:picLocks noChangeAspect="1"/>
          </p:cNvPicPr>
          <p:nvPr/>
        </p:nvPicPr>
        <p:blipFill>
          <a:blip r:embed="rId3"/>
          <a:stretch>
            <a:fillRect/>
          </a:stretch>
        </p:blipFill>
        <p:spPr>
          <a:xfrm>
            <a:off x="5482493" y="5328746"/>
            <a:ext cx="5038725" cy="1276350"/>
          </a:xfrm>
          <a:prstGeom prst="rect">
            <a:avLst/>
          </a:prstGeom>
        </p:spPr>
      </p:pic>
      <p:pic>
        <p:nvPicPr>
          <p:cNvPr id="7" name="Picture 6">
            <a:extLst>
              <a:ext uri="{FF2B5EF4-FFF2-40B4-BE49-F238E27FC236}">
                <a16:creationId xmlns:a16="http://schemas.microsoft.com/office/drawing/2014/main" id="{176A5CA1-B0A7-F1DB-F063-0674FFE3C0E7}"/>
              </a:ext>
            </a:extLst>
          </p:cNvPr>
          <p:cNvPicPr>
            <a:picLocks noChangeAspect="1"/>
          </p:cNvPicPr>
          <p:nvPr/>
        </p:nvPicPr>
        <p:blipFill>
          <a:blip r:embed="rId4"/>
          <a:stretch>
            <a:fillRect/>
          </a:stretch>
        </p:blipFill>
        <p:spPr>
          <a:xfrm>
            <a:off x="5482493" y="816874"/>
            <a:ext cx="2743200" cy="2656008"/>
          </a:xfrm>
          <a:prstGeom prst="rect">
            <a:avLst/>
          </a:prstGeom>
        </p:spPr>
      </p:pic>
      <p:pic>
        <p:nvPicPr>
          <p:cNvPr id="9" name="Picture 8">
            <a:extLst>
              <a:ext uri="{FF2B5EF4-FFF2-40B4-BE49-F238E27FC236}">
                <a16:creationId xmlns:a16="http://schemas.microsoft.com/office/drawing/2014/main" id="{0B563959-3945-926C-FF64-187D3753704B}"/>
              </a:ext>
            </a:extLst>
          </p:cNvPr>
          <p:cNvPicPr>
            <a:picLocks noChangeAspect="1"/>
          </p:cNvPicPr>
          <p:nvPr/>
        </p:nvPicPr>
        <p:blipFill>
          <a:blip r:embed="rId5"/>
          <a:stretch>
            <a:fillRect/>
          </a:stretch>
        </p:blipFill>
        <p:spPr>
          <a:xfrm>
            <a:off x="8445089" y="816874"/>
            <a:ext cx="3657600" cy="4173147"/>
          </a:xfrm>
          <a:prstGeom prst="rect">
            <a:avLst/>
          </a:prstGeom>
        </p:spPr>
      </p:pic>
    </p:spTree>
    <p:extLst>
      <p:ext uri="{BB962C8B-B14F-4D97-AF65-F5344CB8AC3E}">
        <p14:creationId xmlns:p14="http://schemas.microsoft.com/office/powerpoint/2010/main" val="2735696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math</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22873" y="653014"/>
            <a:ext cx="5818329" cy="6186309"/>
          </a:xfrm>
          <a:prstGeom prst="rect">
            <a:avLst/>
          </a:prstGeom>
          <a:noFill/>
        </p:spPr>
        <p:txBody>
          <a:bodyPr wrap="square">
            <a:spAutoFit/>
          </a:bodyPr>
          <a:lstStyle/>
          <a:p>
            <a:r>
              <a:rPr lang="en-US" sz="1100" dirty="0">
                <a:solidFill>
                  <a:srgbClr val="0070C0"/>
                </a:solidFill>
                <a:effectLst/>
                <a:latin typeface="Consolas" panose="020B0609020204030204" pitchFamily="49" charset="0"/>
              </a:rPr>
              <a:t># Python has a set of built-in </a:t>
            </a:r>
            <a:r>
              <a:rPr lang="en-US" sz="1100" b="1" dirty="0">
                <a:solidFill>
                  <a:srgbClr val="0070C0"/>
                </a:solidFill>
                <a:effectLst/>
                <a:latin typeface="Consolas" panose="020B0609020204030204" pitchFamily="49" charset="0"/>
              </a:rPr>
              <a:t>math functions</a:t>
            </a:r>
            <a:r>
              <a:rPr lang="en-US" sz="1100" dirty="0">
                <a:solidFill>
                  <a:srgbClr val="0070C0"/>
                </a:solidFill>
                <a:effectLst/>
                <a:latin typeface="Consolas" panose="020B0609020204030204" pitchFamily="49" charset="0"/>
              </a:rPr>
              <a:t>, including an extensive </a:t>
            </a:r>
            <a:r>
              <a:rPr lang="en-US" sz="1100" b="1" dirty="0">
                <a:solidFill>
                  <a:srgbClr val="0070C0"/>
                </a:solidFill>
                <a:effectLst/>
                <a:latin typeface="Consolas" panose="020B0609020204030204" pitchFamily="49" charset="0"/>
              </a:rPr>
              <a:t>math module</a:t>
            </a:r>
            <a:r>
              <a:rPr lang="en-US" sz="1100" dirty="0">
                <a:solidFill>
                  <a:srgbClr val="0070C0"/>
                </a:solidFill>
                <a:effectLst/>
                <a:latin typeface="Consolas" panose="020B0609020204030204" pitchFamily="49" charset="0"/>
              </a:rPr>
              <a:t>, that allows you to perform mathematical tasks on numbers.</a:t>
            </a:r>
          </a:p>
          <a:p>
            <a:r>
              <a:rPr lang="en-US" sz="1100" dirty="0">
                <a:solidFill>
                  <a:srgbClr val="0070C0"/>
                </a:solidFill>
                <a:effectLst/>
                <a:latin typeface="Consolas" panose="020B0609020204030204" pitchFamily="49" charset="0"/>
              </a:rPr>
              <a:t># Built-in Math Functions: The min() and max() functions can be used to find the lowest or highest value in an </a:t>
            </a:r>
            <a:r>
              <a:rPr lang="en-US" sz="1100" dirty="0" err="1">
                <a:solidFill>
                  <a:srgbClr val="0070C0"/>
                </a:solidFill>
                <a:effectLst/>
                <a:latin typeface="Consolas" panose="020B0609020204030204" pitchFamily="49" charset="0"/>
              </a:rPr>
              <a:t>iterable</a:t>
            </a:r>
            <a:r>
              <a:rPr lang="en-US" sz="1100" dirty="0">
                <a:solidFill>
                  <a:srgbClr val="0070C0"/>
                </a:solidFill>
                <a:effectLst/>
                <a:latin typeface="Consolas" panose="020B0609020204030204" pitchFamily="49" charset="0"/>
              </a:rPr>
              <a:t>:</a:t>
            </a:r>
          </a:p>
          <a:p>
            <a:r>
              <a:rPr lang="en-US" sz="1100" dirty="0">
                <a:solidFill>
                  <a:srgbClr val="0070C0"/>
                </a:solidFill>
                <a:effectLst/>
                <a:latin typeface="Consolas" panose="020B0609020204030204" pitchFamily="49" charset="0"/>
              </a:rPr>
              <a:t>x = min(5, 10, 25)</a:t>
            </a:r>
          </a:p>
          <a:p>
            <a:r>
              <a:rPr lang="en-US" sz="1100" dirty="0">
                <a:solidFill>
                  <a:srgbClr val="0070C0"/>
                </a:solidFill>
                <a:effectLst/>
                <a:latin typeface="Consolas" panose="020B0609020204030204" pitchFamily="49" charset="0"/>
              </a:rPr>
              <a:t>y = max(5, 10, 25)</a:t>
            </a:r>
          </a:p>
          <a:p>
            <a:r>
              <a:rPr lang="en-US" sz="1100" dirty="0">
                <a:solidFill>
                  <a:srgbClr val="0070C0"/>
                </a:solidFill>
                <a:effectLst/>
                <a:latin typeface="Consolas" panose="020B0609020204030204" pitchFamily="49" charset="0"/>
              </a:rPr>
              <a:t>print(x)</a:t>
            </a:r>
          </a:p>
          <a:p>
            <a:r>
              <a:rPr lang="en-US" sz="1100" dirty="0">
                <a:solidFill>
                  <a:srgbClr val="0070C0"/>
                </a:solidFill>
                <a:effectLst/>
                <a:latin typeface="Consolas" panose="020B0609020204030204" pitchFamily="49" charset="0"/>
              </a:rPr>
              <a:t>print(y)</a:t>
            </a:r>
          </a:p>
          <a:p>
            <a:r>
              <a:rPr lang="en-US" sz="1100" dirty="0">
                <a:solidFill>
                  <a:srgbClr val="0070C0"/>
                </a:solidFill>
                <a:effectLst/>
                <a:latin typeface="Consolas" panose="020B0609020204030204" pitchFamily="49" charset="0"/>
              </a:rPr>
              <a:t># The abs() function returns the absolute (positive) value of the specified </a:t>
            </a:r>
            <a:r>
              <a:rPr lang="en-US" sz="1100" dirty="0" err="1">
                <a:solidFill>
                  <a:srgbClr val="0070C0"/>
                </a:solidFill>
                <a:effectLst/>
                <a:latin typeface="Consolas" panose="020B0609020204030204" pitchFamily="49" charset="0"/>
              </a:rPr>
              <a:t>number:Example</a:t>
            </a:r>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x = abs(-7.25)</a:t>
            </a:r>
          </a:p>
          <a:p>
            <a:r>
              <a:rPr lang="en-US" sz="1100" dirty="0">
                <a:solidFill>
                  <a:srgbClr val="0070C0"/>
                </a:solidFill>
                <a:effectLst/>
                <a:latin typeface="Consolas" panose="020B0609020204030204" pitchFamily="49" charset="0"/>
              </a:rPr>
              <a:t>print(x)</a:t>
            </a:r>
          </a:p>
          <a:p>
            <a:r>
              <a:rPr lang="en-US" sz="1100" dirty="0">
                <a:solidFill>
                  <a:srgbClr val="0070C0"/>
                </a:solidFill>
                <a:effectLst/>
                <a:latin typeface="Consolas" panose="020B0609020204030204" pitchFamily="49" charset="0"/>
              </a:rPr>
              <a:t># The pow(x, y) function returns the value of x to the power of y (</a:t>
            </a:r>
            <a:r>
              <a:rPr lang="en-US" sz="1100" dirty="0" err="1">
                <a:solidFill>
                  <a:srgbClr val="0070C0"/>
                </a:solidFill>
                <a:effectLst/>
                <a:latin typeface="Consolas" panose="020B0609020204030204" pitchFamily="49" charset="0"/>
              </a:rPr>
              <a:t>xy</a:t>
            </a:r>
            <a:r>
              <a:rPr lang="en-US" sz="1100" dirty="0">
                <a:solidFill>
                  <a:srgbClr val="0070C0"/>
                </a:solidFill>
                <a:effectLst/>
                <a:latin typeface="Consolas" panose="020B0609020204030204" pitchFamily="49" charset="0"/>
              </a:rPr>
              <a:t>).Example</a:t>
            </a:r>
          </a:p>
          <a:p>
            <a:r>
              <a:rPr lang="en-US" sz="1100" dirty="0">
                <a:solidFill>
                  <a:srgbClr val="0070C0"/>
                </a:solidFill>
                <a:effectLst/>
                <a:latin typeface="Consolas" panose="020B0609020204030204" pitchFamily="49" charset="0"/>
              </a:rPr>
              <a:t># Return the value of 4 to the power of 3 (same as 4 * 4 * 4):</a:t>
            </a:r>
          </a:p>
          <a:p>
            <a:r>
              <a:rPr lang="en-US" sz="1100" dirty="0">
                <a:solidFill>
                  <a:srgbClr val="0070C0"/>
                </a:solidFill>
                <a:effectLst/>
                <a:latin typeface="Consolas" panose="020B0609020204030204" pitchFamily="49" charset="0"/>
              </a:rPr>
              <a:t>x = pow(4, 3)</a:t>
            </a:r>
          </a:p>
          <a:p>
            <a:r>
              <a:rPr lang="en-US" sz="1100" dirty="0">
                <a:solidFill>
                  <a:srgbClr val="0070C0"/>
                </a:solidFill>
                <a:effectLst/>
                <a:latin typeface="Consolas" panose="020B0609020204030204" pitchFamily="49" charset="0"/>
              </a:rPr>
              <a:t>print(x)</a:t>
            </a:r>
          </a:p>
          <a:p>
            <a:r>
              <a:rPr lang="en-US" sz="1100" dirty="0">
                <a:solidFill>
                  <a:srgbClr val="0070C0"/>
                </a:solidFill>
                <a:effectLst/>
                <a:latin typeface="Consolas" panose="020B0609020204030204" pitchFamily="49" charset="0"/>
              </a:rPr>
              <a:t># The Math Module: Python has also a built-in module called math, which extends the list of mathematical functions.</a:t>
            </a:r>
          </a:p>
          <a:p>
            <a:r>
              <a:rPr lang="en-US" sz="1100" dirty="0">
                <a:solidFill>
                  <a:srgbClr val="0070C0"/>
                </a:solidFill>
                <a:effectLst/>
                <a:latin typeface="Consolas" panose="020B0609020204030204" pitchFamily="49" charset="0"/>
              </a:rPr>
              <a:t># To use it, you must import the math module:</a:t>
            </a:r>
          </a:p>
          <a:p>
            <a:r>
              <a:rPr lang="en-US" sz="1100" dirty="0">
                <a:solidFill>
                  <a:srgbClr val="0070C0"/>
                </a:solidFill>
                <a:effectLst/>
                <a:latin typeface="Consolas" panose="020B0609020204030204" pitchFamily="49" charset="0"/>
              </a:rPr>
              <a:t>import math</a:t>
            </a:r>
          </a:p>
          <a:p>
            <a:r>
              <a:rPr lang="en-US" sz="1100" dirty="0">
                <a:solidFill>
                  <a:srgbClr val="0070C0"/>
                </a:solidFill>
                <a:effectLst/>
                <a:latin typeface="Consolas" panose="020B0609020204030204" pitchFamily="49" charset="0"/>
              </a:rPr>
              <a:t># When you have imported the math module, you can start using methods and constants of the module.</a:t>
            </a:r>
          </a:p>
          <a:p>
            <a:r>
              <a:rPr lang="en-US" sz="1100" dirty="0">
                <a:solidFill>
                  <a:srgbClr val="0070C0"/>
                </a:solidFill>
                <a:effectLst/>
                <a:latin typeface="Consolas" panose="020B0609020204030204" pitchFamily="49" charset="0"/>
              </a:rPr>
              <a:t># The </a:t>
            </a:r>
            <a:r>
              <a:rPr lang="en-US" sz="1100" dirty="0" err="1">
                <a:solidFill>
                  <a:srgbClr val="0070C0"/>
                </a:solidFill>
                <a:effectLst/>
                <a:latin typeface="Consolas" panose="020B0609020204030204" pitchFamily="49" charset="0"/>
              </a:rPr>
              <a:t>math.sqrt</a:t>
            </a:r>
            <a:r>
              <a:rPr lang="en-US" sz="1100" dirty="0">
                <a:solidFill>
                  <a:srgbClr val="0070C0"/>
                </a:solidFill>
                <a:effectLst/>
                <a:latin typeface="Consolas" panose="020B0609020204030204" pitchFamily="49" charset="0"/>
              </a:rPr>
              <a:t>() method for example, returns the square root of a </a:t>
            </a:r>
            <a:r>
              <a:rPr lang="en-US" sz="1100" dirty="0" err="1">
                <a:solidFill>
                  <a:srgbClr val="0070C0"/>
                </a:solidFill>
                <a:effectLst/>
                <a:latin typeface="Consolas" panose="020B0609020204030204" pitchFamily="49" charset="0"/>
              </a:rPr>
              <a:t>number:Example</a:t>
            </a:r>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import math</a:t>
            </a:r>
          </a:p>
          <a:p>
            <a:r>
              <a:rPr lang="en-US" sz="1100" dirty="0">
                <a:solidFill>
                  <a:srgbClr val="0070C0"/>
                </a:solidFill>
                <a:effectLst/>
                <a:latin typeface="Consolas" panose="020B0609020204030204" pitchFamily="49" charset="0"/>
              </a:rPr>
              <a:t>x = </a:t>
            </a:r>
            <a:r>
              <a:rPr lang="en-US" sz="1100" dirty="0" err="1">
                <a:solidFill>
                  <a:srgbClr val="0070C0"/>
                </a:solidFill>
                <a:effectLst/>
                <a:latin typeface="Consolas" panose="020B0609020204030204" pitchFamily="49" charset="0"/>
              </a:rPr>
              <a:t>math.sqrt</a:t>
            </a:r>
            <a:r>
              <a:rPr lang="en-US" sz="1100" dirty="0">
                <a:solidFill>
                  <a:srgbClr val="0070C0"/>
                </a:solidFill>
                <a:effectLst/>
                <a:latin typeface="Consolas" panose="020B0609020204030204" pitchFamily="49" charset="0"/>
              </a:rPr>
              <a:t>(64)</a:t>
            </a:r>
          </a:p>
          <a:p>
            <a:r>
              <a:rPr lang="en-US" sz="1100" dirty="0">
                <a:solidFill>
                  <a:srgbClr val="0070C0"/>
                </a:solidFill>
                <a:effectLst/>
                <a:latin typeface="Consolas" panose="020B0609020204030204" pitchFamily="49" charset="0"/>
              </a:rPr>
              <a:t>print(x)</a:t>
            </a:r>
          </a:p>
          <a:p>
            <a:r>
              <a:rPr lang="en-US" sz="1100" dirty="0">
                <a:solidFill>
                  <a:srgbClr val="0070C0"/>
                </a:solidFill>
                <a:effectLst/>
                <a:latin typeface="Consolas" panose="020B0609020204030204" pitchFamily="49" charset="0"/>
              </a:rPr>
              <a:t># The </a:t>
            </a:r>
            <a:r>
              <a:rPr lang="en-US" sz="1100" dirty="0" err="1">
                <a:solidFill>
                  <a:srgbClr val="0070C0"/>
                </a:solidFill>
                <a:effectLst/>
                <a:latin typeface="Consolas" panose="020B0609020204030204" pitchFamily="49" charset="0"/>
              </a:rPr>
              <a:t>math.ceil</a:t>
            </a:r>
            <a:r>
              <a:rPr lang="en-US" sz="1100" dirty="0">
                <a:solidFill>
                  <a:srgbClr val="0070C0"/>
                </a:solidFill>
                <a:effectLst/>
                <a:latin typeface="Consolas" panose="020B0609020204030204" pitchFamily="49" charset="0"/>
              </a:rPr>
              <a:t>() method rounds a number upwards to its nearest integer, and the </a:t>
            </a:r>
            <a:r>
              <a:rPr lang="en-US" sz="1100" dirty="0" err="1">
                <a:solidFill>
                  <a:srgbClr val="0070C0"/>
                </a:solidFill>
                <a:effectLst/>
                <a:latin typeface="Consolas" panose="020B0609020204030204" pitchFamily="49" charset="0"/>
              </a:rPr>
              <a:t>math.floor</a:t>
            </a:r>
            <a:r>
              <a:rPr lang="en-US" sz="1100" dirty="0">
                <a:solidFill>
                  <a:srgbClr val="0070C0"/>
                </a:solidFill>
                <a:effectLst/>
                <a:latin typeface="Consolas" panose="020B0609020204030204" pitchFamily="49" charset="0"/>
              </a:rPr>
              <a:t>() method rounds a number downwards to its nearest integer, and returns the </a:t>
            </a:r>
            <a:r>
              <a:rPr lang="en-US" sz="1100" dirty="0" err="1">
                <a:solidFill>
                  <a:srgbClr val="0070C0"/>
                </a:solidFill>
                <a:effectLst/>
                <a:latin typeface="Consolas" panose="020B0609020204030204" pitchFamily="49" charset="0"/>
              </a:rPr>
              <a:t>result:Example</a:t>
            </a:r>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import math</a:t>
            </a:r>
          </a:p>
          <a:p>
            <a:r>
              <a:rPr lang="en-US" sz="1100" dirty="0">
                <a:solidFill>
                  <a:srgbClr val="0070C0"/>
                </a:solidFill>
                <a:effectLst/>
                <a:latin typeface="Consolas" panose="020B0609020204030204" pitchFamily="49" charset="0"/>
              </a:rPr>
              <a:t>x = </a:t>
            </a:r>
            <a:r>
              <a:rPr lang="en-US" sz="1100" dirty="0" err="1">
                <a:solidFill>
                  <a:srgbClr val="0070C0"/>
                </a:solidFill>
                <a:effectLst/>
                <a:latin typeface="Consolas" panose="020B0609020204030204" pitchFamily="49" charset="0"/>
              </a:rPr>
              <a:t>math.ceil</a:t>
            </a:r>
            <a:r>
              <a:rPr lang="en-US" sz="1100" dirty="0">
                <a:solidFill>
                  <a:srgbClr val="0070C0"/>
                </a:solidFill>
                <a:effectLst/>
                <a:latin typeface="Consolas" panose="020B0609020204030204" pitchFamily="49" charset="0"/>
              </a:rPr>
              <a:t>(1.4)</a:t>
            </a:r>
          </a:p>
          <a:p>
            <a:r>
              <a:rPr lang="en-US" sz="1100" dirty="0">
                <a:solidFill>
                  <a:srgbClr val="0070C0"/>
                </a:solidFill>
                <a:effectLst/>
                <a:latin typeface="Consolas" panose="020B0609020204030204" pitchFamily="49" charset="0"/>
              </a:rPr>
              <a:t>y = </a:t>
            </a:r>
            <a:r>
              <a:rPr lang="en-US" sz="1100" dirty="0" err="1">
                <a:solidFill>
                  <a:srgbClr val="0070C0"/>
                </a:solidFill>
                <a:effectLst/>
                <a:latin typeface="Consolas" panose="020B0609020204030204" pitchFamily="49" charset="0"/>
              </a:rPr>
              <a:t>math.floor</a:t>
            </a:r>
            <a:r>
              <a:rPr lang="en-US" sz="1100" dirty="0">
                <a:solidFill>
                  <a:srgbClr val="0070C0"/>
                </a:solidFill>
                <a:effectLst/>
                <a:latin typeface="Consolas" panose="020B0609020204030204" pitchFamily="49" charset="0"/>
              </a:rPr>
              <a:t>(1.4)</a:t>
            </a:r>
          </a:p>
          <a:p>
            <a:r>
              <a:rPr lang="en-US" sz="1100" dirty="0">
                <a:solidFill>
                  <a:srgbClr val="0070C0"/>
                </a:solidFill>
                <a:effectLst/>
                <a:latin typeface="Consolas" panose="020B0609020204030204" pitchFamily="49" charset="0"/>
              </a:rPr>
              <a:t>print(x) # returns 2</a:t>
            </a:r>
          </a:p>
          <a:p>
            <a:r>
              <a:rPr lang="en-US" sz="1100" dirty="0">
                <a:solidFill>
                  <a:srgbClr val="0070C0"/>
                </a:solidFill>
                <a:effectLst/>
                <a:latin typeface="Consolas" panose="020B0609020204030204" pitchFamily="49" charset="0"/>
              </a:rPr>
              <a:t>print(y) # returns 1</a:t>
            </a:r>
          </a:p>
        </p:txBody>
      </p:sp>
      <p:pic>
        <p:nvPicPr>
          <p:cNvPr id="3" name="Picture 2">
            <a:extLst>
              <a:ext uri="{FF2B5EF4-FFF2-40B4-BE49-F238E27FC236}">
                <a16:creationId xmlns:a16="http://schemas.microsoft.com/office/drawing/2014/main" id="{E996B5B0-50F5-E659-5FED-0AEED2BD23AE}"/>
              </a:ext>
            </a:extLst>
          </p:cNvPr>
          <p:cNvPicPr>
            <a:picLocks noChangeAspect="1"/>
          </p:cNvPicPr>
          <p:nvPr/>
        </p:nvPicPr>
        <p:blipFill>
          <a:blip r:embed="rId3"/>
          <a:stretch>
            <a:fillRect/>
          </a:stretch>
        </p:blipFill>
        <p:spPr>
          <a:xfrm>
            <a:off x="6471435" y="2395537"/>
            <a:ext cx="5105400" cy="2066925"/>
          </a:xfrm>
          <a:prstGeom prst="rect">
            <a:avLst/>
          </a:prstGeom>
        </p:spPr>
      </p:pic>
    </p:spTree>
    <p:extLst>
      <p:ext uri="{BB962C8B-B14F-4D97-AF65-F5344CB8AC3E}">
        <p14:creationId xmlns:p14="http://schemas.microsoft.com/office/powerpoint/2010/main" val="1249319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err="1"/>
              <a:t>json</a:t>
            </a:r>
            <a:endParaRPr lang="en-US" sz="2000" dirty="0"/>
          </a:p>
        </p:txBody>
      </p:sp>
      <p:sp>
        <p:nvSpPr>
          <p:cNvPr id="20" name="TextBox 19">
            <a:extLst>
              <a:ext uri="{FF2B5EF4-FFF2-40B4-BE49-F238E27FC236}">
                <a16:creationId xmlns:a16="http://schemas.microsoft.com/office/drawing/2014/main" id="{C26CC745-2DA8-1DBF-3572-8BBBF96C0143}"/>
              </a:ext>
            </a:extLst>
          </p:cNvPr>
          <p:cNvSpPr txBox="1"/>
          <p:nvPr/>
        </p:nvSpPr>
        <p:spPr>
          <a:xfrm>
            <a:off x="212599" y="653014"/>
            <a:ext cx="5818329" cy="6209392"/>
          </a:xfrm>
          <a:prstGeom prst="rect">
            <a:avLst/>
          </a:prstGeom>
          <a:noFill/>
        </p:spPr>
        <p:txBody>
          <a:bodyPr wrap="square">
            <a:spAutoFit/>
          </a:bodyPr>
          <a:lstStyle/>
          <a:p>
            <a:r>
              <a:rPr lang="en-US" sz="750" dirty="0">
                <a:solidFill>
                  <a:srgbClr val="0070C0"/>
                </a:solidFill>
                <a:effectLst/>
                <a:latin typeface="Consolas" panose="020B0609020204030204" pitchFamily="49" charset="0"/>
              </a:rPr>
              <a:t># JSON is a syntax for storing and exchanging data.</a:t>
            </a:r>
          </a:p>
          <a:p>
            <a:r>
              <a:rPr lang="en-US" sz="750" dirty="0">
                <a:solidFill>
                  <a:srgbClr val="0070C0"/>
                </a:solidFill>
                <a:effectLst/>
                <a:latin typeface="Consolas" panose="020B0609020204030204" pitchFamily="49" charset="0"/>
              </a:rPr>
              <a:t># JSON is text, written with JavaScript object notation.</a:t>
            </a:r>
          </a:p>
          <a:p>
            <a:r>
              <a:rPr lang="en-US" sz="750" dirty="0">
                <a:solidFill>
                  <a:srgbClr val="0070C0"/>
                </a:solidFill>
                <a:effectLst/>
                <a:latin typeface="Consolas" panose="020B0609020204030204" pitchFamily="49" charset="0"/>
              </a:rPr>
              <a:t># Python has a built-in package called </a:t>
            </a:r>
            <a:r>
              <a:rPr lang="en-US" sz="750" dirty="0" err="1">
                <a:solidFill>
                  <a:srgbClr val="0070C0"/>
                </a:solidFill>
                <a:effectLst/>
                <a:latin typeface="Consolas" panose="020B0609020204030204" pitchFamily="49" charset="0"/>
              </a:rPr>
              <a:t>json</a:t>
            </a:r>
            <a:r>
              <a:rPr lang="en-US" sz="750" dirty="0">
                <a:solidFill>
                  <a:srgbClr val="0070C0"/>
                </a:solidFill>
                <a:effectLst/>
                <a:latin typeface="Consolas" panose="020B0609020204030204" pitchFamily="49" charset="0"/>
              </a:rPr>
              <a:t>, which can be used to work with JSON data.</a:t>
            </a:r>
          </a:p>
          <a:p>
            <a:r>
              <a:rPr lang="en-US" sz="750" dirty="0">
                <a:solidFill>
                  <a:srgbClr val="0070C0"/>
                </a:solidFill>
                <a:effectLst/>
                <a:latin typeface="Consolas" panose="020B0609020204030204" pitchFamily="49" charset="0"/>
              </a:rPr>
              <a:t># Import the </a:t>
            </a:r>
            <a:r>
              <a:rPr lang="en-US" sz="750" dirty="0" err="1">
                <a:solidFill>
                  <a:srgbClr val="0070C0"/>
                </a:solidFill>
                <a:effectLst/>
                <a:latin typeface="Consolas" panose="020B0609020204030204" pitchFamily="49" charset="0"/>
              </a:rPr>
              <a:t>json</a:t>
            </a:r>
            <a:r>
              <a:rPr lang="en-US" sz="750" dirty="0">
                <a:solidFill>
                  <a:srgbClr val="0070C0"/>
                </a:solidFill>
                <a:effectLst/>
                <a:latin typeface="Consolas" panose="020B0609020204030204" pitchFamily="49" charset="0"/>
              </a:rPr>
              <a:t> module:</a:t>
            </a:r>
          </a:p>
          <a:p>
            <a:r>
              <a:rPr lang="en-US" sz="750" dirty="0">
                <a:solidFill>
                  <a:srgbClr val="0070C0"/>
                </a:solidFill>
                <a:effectLst/>
                <a:latin typeface="Consolas" panose="020B0609020204030204" pitchFamily="49" charset="0"/>
              </a:rPr>
              <a:t>import </a:t>
            </a:r>
            <a:r>
              <a:rPr lang="en-US" sz="750" dirty="0" err="1">
                <a:solidFill>
                  <a:srgbClr val="0070C0"/>
                </a:solidFill>
                <a:effectLst/>
                <a:latin typeface="Consolas" panose="020B0609020204030204" pitchFamily="49" charset="0"/>
              </a:rPr>
              <a:t>json</a:t>
            </a:r>
            <a:endParaRPr lang="en-US" sz="750" dirty="0">
              <a:solidFill>
                <a:srgbClr val="0070C0"/>
              </a:solidFill>
              <a:effectLst/>
              <a:latin typeface="Consolas" panose="020B0609020204030204" pitchFamily="49" charset="0"/>
            </a:endParaRPr>
          </a:p>
          <a:p>
            <a:r>
              <a:rPr lang="en-US" sz="750" dirty="0">
                <a:solidFill>
                  <a:srgbClr val="0070C0"/>
                </a:solidFill>
                <a:effectLst/>
                <a:latin typeface="Consolas" panose="020B0609020204030204" pitchFamily="49" charset="0"/>
              </a:rPr>
              <a:t># if you have a JSON string, you can parse it by using the </a:t>
            </a:r>
            <a:r>
              <a:rPr lang="en-US" sz="750" dirty="0" err="1">
                <a:solidFill>
                  <a:srgbClr val="0070C0"/>
                </a:solidFill>
                <a:effectLst/>
                <a:latin typeface="Consolas" panose="020B0609020204030204" pitchFamily="49" charset="0"/>
              </a:rPr>
              <a:t>json.loads</a:t>
            </a:r>
            <a:r>
              <a:rPr lang="en-US" sz="750" dirty="0">
                <a:solidFill>
                  <a:srgbClr val="0070C0"/>
                </a:solidFill>
                <a:effectLst/>
                <a:latin typeface="Consolas" panose="020B0609020204030204" pitchFamily="49" charset="0"/>
              </a:rPr>
              <a:t>() method.</a:t>
            </a:r>
          </a:p>
          <a:p>
            <a:r>
              <a:rPr lang="en-US" sz="750" dirty="0">
                <a:solidFill>
                  <a:srgbClr val="0070C0"/>
                </a:solidFill>
                <a:effectLst/>
                <a:latin typeface="Consolas" panose="020B0609020204030204" pitchFamily="49" charset="0"/>
              </a:rPr>
              <a:t># Convert from JSON to Python:</a:t>
            </a:r>
          </a:p>
          <a:p>
            <a:r>
              <a:rPr lang="en-US" sz="750" dirty="0">
                <a:solidFill>
                  <a:srgbClr val="0070C0"/>
                </a:solidFill>
                <a:effectLst/>
                <a:highlight>
                  <a:srgbClr val="FFFF00"/>
                </a:highlight>
                <a:latin typeface="Consolas" panose="020B0609020204030204" pitchFamily="49" charset="0"/>
              </a:rPr>
              <a:t>import </a:t>
            </a:r>
            <a:r>
              <a:rPr lang="en-US" sz="750" dirty="0" err="1">
                <a:solidFill>
                  <a:srgbClr val="0070C0"/>
                </a:solidFill>
                <a:effectLst/>
                <a:highlight>
                  <a:srgbClr val="FFFF00"/>
                </a:highlight>
                <a:latin typeface="Consolas" panose="020B0609020204030204" pitchFamily="49" charset="0"/>
              </a:rPr>
              <a:t>json</a:t>
            </a:r>
            <a:endParaRPr lang="en-US" sz="750" dirty="0">
              <a:solidFill>
                <a:srgbClr val="0070C0"/>
              </a:solidFill>
              <a:effectLst/>
              <a:highlight>
                <a:srgbClr val="FFFF00"/>
              </a:highlight>
              <a:latin typeface="Consolas" panose="020B0609020204030204" pitchFamily="49" charset="0"/>
            </a:endParaRPr>
          </a:p>
          <a:p>
            <a:r>
              <a:rPr lang="en-US" sz="750" dirty="0">
                <a:solidFill>
                  <a:srgbClr val="0070C0"/>
                </a:solidFill>
                <a:effectLst/>
                <a:highlight>
                  <a:srgbClr val="FFFF00"/>
                </a:highlight>
                <a:latin typeface="Consolas" panose="020B0609020204030204" pitchFamily="49" charset="0"/>
              </a:rPr>
              <a:t># some JSON:</a:t>
            </a:r>
          </a:p>
          <a:p>
            <a:r>
              <a:rPr lang="en-US" sz="750" dirty="0">
                <a:solidFill>
                  <a:srgbClr val="0070C0"/>
                </a:solidFill>
                <a:effectLst/>
                <a:highlight>
                  <a:srgbClr val="FFFF00"/>
                </a:highlight>
                <a:latin typeface="Consolas" panose="020B0609020204030204" pitchFamily="49" charset="0"/>
              </a:rPr>
              <a:t>x =  '{ "</a:t>
            </a:r>
            <a:r>
              <a:rPr lang="en-US" sz="750" dirty="0" err="1">
                <a:solidFill>
                  <a:srgbClr val="0070C0"/>
                </a:solidFill>
                <a:effectLst/>
                <a:highlight>
                  <a:srgbClr val="FFFF00"/>
                </a:highlight>
                <a:latin typeface="Consolas" panose="020B0609020204030204" pitchFamily="49" charset="0"/>
              </a:rPr>
              <a:t>name":"John</a:t>
            </a:r>
            <a:r>
              <a:rPr lang="en-US" sz="750" dirty="0">
                <a:solidFill>
                  <a:srgbClr val="0070C0"/>
                </a:solidFill>
                <a:effectLst/>
                <a:highlight>
                  <a:srgbClr val="FFFF00"/>
                </a:highlight>
                <a:latin typeface="Consolas" panose="020B0609020204030204" pitchFamily="49" charset="0"/>
              </a:rPr>
              <a:t>", "age":30, "</a:t>
            </a:r>
            <a:r>
              <a:rPr lang="en-US" sz="750" dirty="0" err="1">
                <a:solidFill>
                  <a:srgbClr val="0070C0"/>
                </a:solidFill>
                <a:effectLst/>
                <a:highlight>
                  <a:srgbClr val="FFFF00"/>
                </a:highlight>
                <a:latin typeface="Consolas" panose="020B0609020204030204" pitchFamily="49" charset="0"/>
              </a:rPr>
              <a:t>city":"New</a:t>
            </a:r>
            <a:r>
              <a:rPr lang="en-US" sz="750" dirty="0">
                <a:solidFill>
                  <a:srgbClr val="0070C0"/>
                </a:solidFill>
                <a:effectLst/>
                <a:highlight>
                  <a:srgbClr val="FFFF00"/>
                </a:highlight>
                <a:latin typeface="Consolas" panose="020B0609020204030204" pitchFamily="49" charset="0"/>
              </a:rPr>
              <a:t> York"}'</a:t>
            </a:r>
          </a:p>
          <a:p>
            <a:r>
              <a:rPr lang="en-US" sz="750" dirty="0">
                <a:solidFill>
                  <a:srgbClr val="0070C0"/>
                </a:solidFill>
                <a:effectLst/>
                <a:highlight>
                  <a:srgbClr val="FFFF00"/>
                </a:highlight>
                <a:latin typeface="Consolas" panose="020B0609020204030204" pitchFamily="49" charset="0"/>
              </a:rPr>
              <a:t># parse x:</a:t>
            </a:r>
          </a:p>
          <a:p>
            <a:r>
              <a:rPr lang="en-US" sz="750" dirty="0">
                <a:solidFill>
                  <a:srgbClr val="0070C0"/>
                </a:solidFill>
                <a:effectLst/>
                <a:highlight>
                  <a:srgbClr val="FFFF00"/>
                </a:highlight>
                <a:latin typeface="Consolas" panose="020B0609020204030204" pitchFamily="49" charset="0"/>
              </a:rPr>
              <a:t>y = </a:t>
            </a:r>
            <a:r>
              <a:rPr lang="en-US" sz="750" dirty="0" err="1">
                <a:solidFill>
                  <a:srgbClr val="0070C0"/>
                </a:solidFill>
                <a:effectLst/>
                <a:highlight>
                  <a:srgbClr val="FFFF00"/>
                </a:highlight>
                <a:latin typeface="Consolas" panose="020B0609020204030204" pitchFamily="49" charset="0"/>
              </a:rPr>
              <a:t>json.loads</a:t>
            </a:r>
            <a:r>
              <a:rPr lang="en-US" sz="750" dirty="0">
                <a:solidFill>
                  <a:srgbClr val="0070C0"/>
                </a:solidFill>
                <a:effectLst/>
                <a:highlight>
                  <a:srgbClr val="FFFF00"/>
                </a:highlight>
                <a:latin typeface="Consolas" panose="020B0609020204030204" pitchFamily="49" charset="0"/>
              </a:rPr>
              <a:t>(x)</a:t>
            </a:r>
          </a:p>
          <a:p>
            <a:r>
              <a:rPr lang="en-US" sz="750" dirty="0">
                <a:solidFill>
                  <a:srgbClr val="0070C0"/>
                </a:solidFill>
                <a:effectLst/>
                <a:highlight>
                  <a:srgbClr val="FFFF00"/>
                </a:highlight>
                <a:latin typeface="Consolas" panose="020B0609020204030204" pitchFamily="49" charset="0"/>
              </a:rPr>
              <a:t># the result is a Python dictionary:</a:t>
            </a:r>
          </a:p>
          <a:p>
            <a:r>
              <a:rPr lang="en-US" sz="750" dirty="0">
                <a:solidFill>
                  <a:srgbClr val="0070C0"/>
                </a:solidFill>
                <a:effectLst/>
                <a:highlight>
                  <a:srgbClr val="FFFF00"/>
                </a:highlight>
                <a:latin typeface="Consolas" panose="020B0609020204030204" pitchFamily="49" charset="0"/>
              </a:rPr>
              <a:t>print(y["age"])</a:t>
            </a:r>
          </a:p>
          <a:p>
            <a:r>
              <a:rPr lang="en-US" sz="750" dirty="0">
                <a:solidFill>
                  <a:srgbClr val="0070C0"/>
                </a:solidFill>
                <a:effectLst/>
                <a:latin typeface="Consolas" panose="020B0609020204030204" pitchFamily="49" charset="0"/>
              </a:rPr>
              <a:t># If you have a Python object, you can convert it into a JSON string by using the </a:t>
            </a:r>
            <a:r>
              <a:rPr lang="en-US" sz="750" dirty="0" err="1">
                <a:solidFill>
                  <a:srgbClr val="0070C0"/>
                </a:solidFill>
                <a:effectLst/>
                <a:latin typeface="Consolas" panose="020B0609020204030204" pitchFamily="49" charset="0"/>
              </a:rPr>
              <a:t>json.dumps</a:t>
            </a:r>
            <a:r>
              <a:rPr lang="en-US" sz="750" dirty="0">
                <a:solidFill>
                  <a:srgbClr val="0070C0"/>
                </a:solidFill>
                <a:effectLst/>
                <a:latin typeface="Consolas" panose="020B0609020204030204" pitchFamily="49" charset="0"/>
              </a:rPr>
              <a:t>() method.</a:t>
            </a:r>
          </a:p>
          <a:p>
            <a:r>
              <a:rPr lang="en-US" sz="750" dirty="0">
                <a:solidFill>
                  <a:srgbClr val="0070C0"/>
                </a:solidFill>
                <a:effectLst/>
                <a:latin typeface="Consolas" panose="020B0609020204030204" pitchFamily="49" charset="0"/>
              </a:rPr>
              <a:t># Convert from Python to JSON:</a:t>
            </a:r>
          </a:p>
          <a:p>
            <a:r>
              <a:rPr lang="en-US" sz="750" dirty="0">
                <a:solidFill>
                  <a:srgbClr val="0070C0"/>
                </a:solidFill>
                <a:effectLst/>
                <a:highlight>
                  <a:srgbClr val="FFFF00"/>
                </a:highlight>
                <a:latin typeface="Consolas" panose="020B0609020204030204" pitchFamily="49" charset="0"/>
              </a:rPr>
              <a:t>import </a:t>
            </a:r>
            <a:r>
              <a:rPr lang="en-US" sz="750" dirty="0" err="1">
                <a:solidFill>
                  <a:srgbClr val="0070C0"/>
                </a:solidFill>
                <a:effectLst/>
                <a:highlight>
                  <a:srgbClr val="FFFF00"/>
                </a:highlight>
                <a:latin typeface="Consolas" panose="020B0609020204030204" pitchFamily="49" charset="0"/>
              </a:rPr>
              <a:t>json</a:t>
            </a:r>
            <a:endParaRPr lang="en-US" sz="750" dirty="0">
              <a:solidFill>
                <a:srgbClr val="0070C0"/>
              </a:solidFill>
              <a:effectLst/>
              <a:highlight>
                <a:srgbClr val="FFFF00"/>
              </a:highlight>
              <a:latin typeface="Consolas" panose="020B0609020204030204" pitchFamily="49" charset="0"/>
            </a:endParaRPr>
          </a:p>
          <a:p>
            <a:r>
              <a:rPr lang="en-US" sz="750" dirty="0">
                <a:solidFill>
                  <a:srgbClr val="0070C0"/>
                </a:solidFill>
                <a:effectLst/>
                <a:highlight>
                  <a:srgbClr val="FFFF00"/>
                </a:highlight>
                <a:latin typeface="Consolas" panose="020B0609020204030204" pitchFamily="49" charset="0"/>
              </a:rPr>
              <a:t># a Python object (</a:t>
            </a:r>
            <a:r>
              <a:rPr lang="en-US" sz="750" dirty="0" err="1">
                <a:solidFill>
                  <a:srgbClr val="0070C0"/>
                </a:solidFill>
                <a:effectLst/>
                <a:highlight>
                  <a:srgbClr val="FFFF00"/>
                </a:highlight>
                <a:latin typeface="Consolas" panose="020B0609020204030204" pitchFamily="49" charset="0"/>
              </a:rPr>
              <a:t>dict</a:t>
            </a:r>
            <a:r>
              <a:rPr lang="en-US" sz="750" dirty="0">
                <a:solidFill>
                  <a:srgbClr val="0070C0"/>
                </a:solidFill>
                <a:effectLst/>
                <a:highlight>
                  <a:srgbClr val="FFFF00"/>
                </a:highlight>
                <a:latin typeface="Consolas" panose="020B0609020204030204" pitchFamily="49" charset="0"/>
              </a:rPr>
              <a:t>):</a:t>
            </a:r>
          </a:p>
          <a:p>
            <a:r>
              <a:rPr lang="en-US" sz="750" dirty="0">
                <a:solidFill>
                  <a:srgbClr val="0070C0"/>
                </a:solidFill>
                <a:effectLst/>
                <a:highlight>
                  <a:srgbClr val="FFFF00"/>
                </a:highlight>
                <a:latin typeface="Consolas" panose="020B0609020204030204" pitchFamily="49" charset="0"/>
              </a:rPr>
              <a:t>x = {</a:t>
            </a:r>
          </a:p>
          <a:p>
            <a:r>
              <a:rPr lang="en-US" sz="750" dirty="0">
                <a:solidFill>
                  <a:srgbClr val="0070C0"/>
                </a:solidFill>
                <a:effectLst/>
                <a:highlight>
                  <a:srgbClr val="FFFF00"/>
                </a:highlight>
                <a:latin typeface="Consolas" panose="020B0609020204030204" pitchFamily="49" charset="0"/>
              </a:rPr>
              <a:t>  "name": "John",</a:t>
            </a:r>
          </a:p>
          <a:p>
            <a:r>
              <a:rPr lang="en-US" sz="750" dirty="0">
                <a:solidFill>
                  <a:srgbClr val="0070C0"/>
                </a:solidFill>
                <a:effectLst/>
                <a:highlight>
                  <a:srgbClr val="FFFF00"/>
                </a:highlight>
                <a:latin typeface="Consolas" panose="020B0609020204030204" pitchFamily="49" charset="0"/>
              </a:rPr>
              <a:t>  "age": 30,</a:t>
            </a:r>
          </a:p>
          <a:p>
            <a:r>
              <a:rPr lang="en-US" sz="750" dirty="0">
                <a:solidFill>
                  <a:srgbClr val="0070C0"/>
                </a:solidFill>
                <a:effectLst/>
                <a:highlight>
                  <a:srgbClr val="FFFF00"/>
                </a:highlight>
                <a:latin typeface="Consolas" panose="020B0609020204030204" pitchFamily="49" charset="0"/>
              </a:rPr>
              <a:t>  "city": "New York"</a:t>
            </a:r>
          </a:p>
          <a:p>
            <a:r>
              <a:rPr lang="en-US" sz="750" dirty="0">
                <a:solidFill>
                  <a:srgbClr val="0070C0"/>
                </a:solidFill>
                <a:effectLst/>
                <a:highlight>
                  <a:srgbClr val="FFFF00"/>
                </a:highlight>
                <a:latin typeface="Consolas" panose="020B0609020204030204" pitchFamily="49" charset="0"/>
              </a:rPr>
              <a:t>}</a:t>
            </a:r>
          </a:p>
          <a:p>
            <a:r>
              <a:rPr lang="en-US" sz="750" dirty="0">
                <a:solidFill>
                  <a:srgbClr val="0070C0"/>
                </a:solidFill>
                <a:effectLst/>
                <a:highlight>
                  <a:srgbClr val="FFFF00"/>
                </a:highlight>
                <a:latin typeface="Consolas" panose="020B0609020204030204" pitchFamily="49" charset="0"/>
              </a:rPr>
              <a:t># convert into JSON:</a:t>
            </a:r>
          </a:p>
          <a:p>
            <a:r>
              <a:rPr lang="en-US" sz="750" dirty="0">
                <a:solidFill>
                  <a:srgbClr val="0070C0"/>
                </a:solidFill>
                <a:effectLst/>
                <a:highlight>
                  <a:srgbClr val="FFFF00"/>
                </a:highlight>
                <a:latin typeface="Consolas" panose="020B0609020204030204" pitchFamily="49" charset="0"/>
              </a:rPr>
              <a:t>y = </a:t>
            </a:r>
            <a:r>
              <a:rPr lang="en-US" sz="750" dirty="0" err="1">
                <a:solidFill>
                  <a:srgbClr val="0070C0"/>
                </a:solidFill>
                <a:effectLst/>
                <a:highlight>
                  <a:srgbClr val="FFFF00"/>
                </a:highlight>
                <a:latin typeface="Consolas" panose="020B0609020204030204" pitchFamily="49" charset="0"/>
              </a:rPr>
              <a:t>json.dumps</a:t>
            </a:r>
            <a:r>
              <a:rPr lang="en-US" sz="750" dirty="0">
                <a:solidFill>
                  <a:srgbClr val="0070C0"/>
                </a:solidFill>
                <a:effectLst/>
                <a:highlight>
                  <a:srgbClr val="FFFF00"/>
                </a:highlight>
                <a:latin typeface="Consolas" panose="020B0609020204030204" pitchFamily="49" charset="0"/>
              </a:rPr>
              <a:t>(x)</a:t>
            </a:r>
          </a:p>
          <a:p>
            <a:r>
              <a:rPr lang="en-US" sz="750" dirty="0">
                <a:solidFill>
                  <a:srgbClr val="0070C0"/>
                </a:solidFill>
                <a:effectLst/>
                <a:highlight>
                  <a:srgbClr val="FFFF00"/>
                </a:highlight>
                <a:latin typeface="Consolas" panose="020B0609020204030204" pitchFamily="49" charset="0"/>
              </a:rPr>
              <a:t># the result is a JSON string:</a:t>
            </a:r>
          </a:p>
          <a:p>
            <a:r>
              <a:rPr lang="en-US" sz="750" dirty="0">
                <a:solidFill>
                  <a:srgbClr val="0070C0"/>
                </a:solidFill>
                <a:effectLst/>
                <a:highlight>
                  <a:srgbClr val="FFFF00"/>
                </a:highlight>
                <a:latin typeface="Consolas" panose="020B0609020204030204" pitchFamily="49" charset="0"/>
              </a:rPr>
              <a:t>print(y)</a:t>
            </a:r>
          </a:p>
          <a:p>
            <a:r>
              <a:rPr lang="en-US" sz="750" dirty="0">
                <a:solidFill>
                  <a:srgbClr val="0070C0"/>
                </a:solidFill>
                <a:effectLst/>
                <a:latin typeface="Consolas" panose="020B0609020204030204" pitchFamily="49" charset="0"/>
              </a:rPr>
              <a:t># Convert Python objects into JSON strings, and print the values:</a:t>
            </a:r>
          </a:p>
          <a:p>
            <a:r>
              <a:rPr lang="en-US" sz="750" dirty="0">
                <a:solidFill>
                  <a:srgbClr val="0070C0"/>
                </a:solidFill>
                <a:effectLst/>
                <a:highlight>
                  <a:srgbClr val="FFFF00"/>
                </a:highlight>
                <a:latin typeface="Consolas" panose="020B0609020204030204" pitchFamily="49" charset="0"/>
              </a:rPr>
              <a:t>import </a:t>
            </a:r>
            <a:r>
              <a:rPr lang="en-US" sz="750" dirty="0" err="1">
                <a:solidFill>
                  <a:srgbClr val="0070C0"/>
                </a:solidFill>
                <a:effectLst/>
                <a:highlight>
                  <a:srgbClr val="FFFF00"/>
                </a:highlight>
                <a:latin typeface="Consolas" panose="020B0609020204030204" pitchFamily="49" charset="0"/>
              </a:rPr>
              <a:t>json</a:t>
            </a:r>
            <a:endParaRPr lang="en-US" sz="750" dirty="0">
              <a:solidFill>
                <a:srgbClr val="0070C0"/>
              </a:solidFill>
              <a:effectLst/>
              <a:highlight>
                <a:srgbClr val="FFFF00"/>
              </a:highlight>
              <a:latin typeface="Consolas" panose="020B0609020204030204" pitchFamily="49" charset="0"/>
            </a:endParaRPr>
          </a:p>
          <a:p>
            <a:r>
              <a:rPr lang="en-US" sz="750" dirty="0">
                <a:solidFill>
                  <a:srgbClr val="0070C0"/>
                </a:solidFill>
                <a:effectLst/>
                <a:highlight>
                  <a:srgbClr val="FFFF00"/>
                </a:highlight>
                <a:latin typeface="Consolas" panose="020B0609020204030204" pitchFamily="49" charset="0"/>
              </a:rPr>
              <a:t>print(</a:t>
            </a:r>
            <a:r>
              <a:rPr lang="en-US" sz="750" dirty="0" err="1">
                <a:solidFill>
                  <a:srgbClr val="0070C0"/>
                </a:solidFill>
                <a:effectLst/>
                <a:highlight>
                  <a:srgbClr val="FFFF00"/>
                </a:highlight>
                <a:latin typeface="Consolas" panose="020B0609020204030204" pitchFamily="49" charset="0"/>
              </a:rPr>
              <a:t>json.dumps</a:t>
            </a:r>
            <a:r>
              <a:rPr lang="en-US" sz="750" dirty="0">
                <a:solidFill>
                  <a:srgbClr val="0070C0"/>
                </a:solidFill>
                <a:effectLst/>
                <a:highlight>
                  <a:srgbClr val="FFFF00"/>
                </a:highlight>
                <a:latin typeface="Consolas" panose="020B0609020204030204" pitchFamily="49" charset="0"/>
              </a:rPr>
              <a:t>({"name": "John", "age": 30}))</a:t>
            </a:r>
          </a:p>
          <a:p>
            <a:r>
              <a:rPr lang="en-US" sz="750" dirty="0">
                <a:solidFill>
                  <a:srgbClr val="0070C0"/>
                </a:solidFill>
                <a:effectLst/>
                <a:highlight>
                  <a:srgbClr val="FFFF00"/>
                </a:highlight>
                <a:latin typeface="Consolas" panose="020B0609020204030204" pitchFamily="49" charset="0"/>
              </a:rPr>
              <a:t>print(</a:t>
            </a:r>
            <a:r>
              <a:rPr lang="en-US" sz="750" dirty="0" err="1">
                <a:solidFill>
                  <a:srgbClr val="0070C0"/>
                </a:solidFill>
                <a:effectLst/>
                <a:highlight>
                  <a:srgbClr val="FFFF00"/>
                </a:highlight>
                <a:latin typeface="Consolas" panose="020B0609020204030204" pitchFamily="49" charset="0"/>
              </a:rPr>
              <a:t>json.dumps</a:t>
            </a:r>
            <a:r>
              <a:rPr lang="en-US" sz="750" dirty="0">
                <a:solidFill>
                  <a:srgbClr val="0070C0"/>
                </a:solidFill>
                <a:effectLst/>
                <a:highlight>
                  <a:srgbClr val="FFFF00"/>
                </a:highlight>
                <a:latin typeface="Consolas" panose="020B0609020204030204" pitchFamily="49" charset="0"/>
              </a:rPr>
              <a:t>(["apple", "bananas"]))</a:t>
            </a:r>
          </a:p>
          <a:p>
            <a:r>
              <a:rPr lang="en-US" sz="750" dirty="0">
                <a:solidFill>
                  <a:srgbClr val="0070C0"/>
                </a:solidFill>
                <a:effectLst/>
                <a:highlight>
                  <a:srgbClr val="FFFF00"/>
                </a:highlight>
                <a:latin typeface="Consolas" panose="020B0609020204030204" pitchFamily="49" charset="0"/>
              </a:rPr>
              <a:t>print(</a:t>
            </a:r>
            <a:r>
              <a:rPr lang="en-US" sz="750" dirty="0" err="1">
                <a:solidFill>
                  <a:srgbClr val="0070C0"/>
                </a:solidFill>
                <a:effectLst/>
                <a:highlight>
                  <a:srgbClr val="FFFF00"/>
                </a:highlight>
                <a:latin typeface="Consolas" panose="020B0609020204030204" pitchFamily="49" charset="0"/>
              </a:rPr>
              <a:t>json.dumps</a:t>
            </a:r>
            <a:r>
              <a:rPr lang="en-US" sz="750" dirty="0">
                <a:solidFill>
                  <a:srgbClr val="0070C0"/>
                </a:solidFill>
                <a:effectLst/>
                <a:highlight>
                  <a:srgbClr val="FFFF00"/>
                </a:highlight>
                <a:latin typeface="Consolas" panose="020B0609020204030204" pitchFamily="49" charset="0"/>
              </a:rPr>
              <a:t>(("apple", "bananas")))</a:t>
            </a:r>
          </a:p>
          <a:p>
            <a:r>
              <a:rPr lang="en-US" sz="750" dirty="0">
                <a:solidFill>
                  <a:srgbClr val="0070C0"/>
                </a:solidFill>
                <a:effectLst/>
                <a:highlight>
                  <a:srgbClr val="FFFF00"/>
                </a:highlight>
                <a:latin typeface="Consolas" panose="020B0609020204030204" pitchFamily="49" charset="0"/>
              </a:rPr>
              <a:t>print(</a:t>
            </a:r>
            <a:r>
              <a:rPr lang="en-US" sz="750" dirty="0" err="1">
                <a:solidFill>
                  <a:srgbClr val="0070C0"/>
                </a:solidFill>
                <a:effectLst/>
                <a:highlight>
                  <a:srgbClr val="FFFF00"/>
                </a:highlight>
                <a:latin typeface="Consolas" panose="020B0609020204030204" pitchFamily="49" charset="0"/>
              </a:rPr>
              <a:t>json.dumps</a:t>
            </a:r>
            <a:r>
              <a:rPr lang="en-US" sz="750" dirty="0">
                <a:solidFill>
                  <a:srgbClr val="0070C0"/>
                </a:solidFill>
                <a:effectLst/>
                <a:highlight>
                  <a:srgbClr val="FFFF00"/>
                </a:highlight>
                <a:latin typeface="Consolas" panose="020B0609020204030204" pitchFamily="49" charset="0"/>
              </a:rPr>
              <a:t>("hello"))</a:t>
            </a:r>
          </a:p>
          <a:p>
            <a:r>
              <a:rPr lang="en-US" sz="750" dirty="0">
                <a:solidFill>
                  <a:srgbClr val="0070C0"/>
                </a:solidFill>
                <a:effectLst/>
                <a:highlight>
                  <a:srgbClr val="FFFF00"/>
                </a:highlight>
                <a:latin typeface="Consolas" panose="020B0609020204030204" pitchFamily="49" charset="0"/>
              </a:rPr>
              <a:t>print(</a:t>
            </a:r>
            <a:r>
              <a:rPr lang="en-US" sz="750" dirty="0" err="1">
                <a:solidFill>
                  <a:srgbClr val="0070C0"/>
                </a:solidFill>
                <a:effectLst/>
                <a:highlight>
                  <a:srgbClr val="FFFF00"/>
                </a:highlight>
                <a:latin typeface="Consolas" panose="020B0609020204030204" pitchFamily="49" charset="0"/>
              </a:rPr>
              <a:t>json.dumps</a:t>
            </a:r>
            <a:r>
              <a:rPr lang="en-US" sz="750" dirty="0">
                <a:solidFill>
                  <a:srgbClr val="0070C0"/>
                </a:solidFill>
                <a:effectLst/>
                <a:highlight>
                  <a:srgbClr val="FFFF00"/>
                </a:highlight>
                <a:latin typeface="Consolas" panose="020B0609020204030204" pitchFamily="49" charset="0"/>
              </a:rPr>
              <a:t>(42))</a:t>
            </a:r>
          </a:p>
          <a:p>
            <a:r>
              <a:rPr lang="en-US" sz="750" dirty="0">
                <a:solidFill>
                  <a:srgbClr val="0070C0"/>
                </a:solidFill>
                <a:effectLst/>
                <a:highlight>
                  <a:srgbClr val="FFFF00"/>
                </a:highlight>
                <a:latin typeface="Consolas" panose="020B0609020204030204" pitchFamily="49" charset="0"/>
              </a:rPr>
              <a:t>print(</a:t>
            </a:r>
            <a:r>
              <a:rPr lang="en-US" sz="750" dirty="0" err="1">
                <a:solidFill>
                  <a:srgbClr val="0070C0"/>
                </a:solidFill>
                <a:effectLst/>
                <a:highlight>
                  <a:srgbClr val="FFFF00"/>
                </a:highlight>
                <a:latin typeface="Consolas" panose="020B0609020204030204" pitchFamily="49" charset="0"/>
              </a:rPr>
              <a:t>json.dumps</a:t>
            </a:r>
            <a:r>
              <a:rPr lang="en-US" sz="750" dirty="0">
                <a:solidFill>
                  <a:srgbClr val="0070C0"/>
                </a:solidFill>
                <a:effectLst/>
                <a:highlight>
                  <a:srgbClr val="FFFF00"/>
                </a:highlight>
                <a:latin typeface="Consolas" panose="020B0609020204030204" pitchFamily="49" charset="0"/>
              </a:rPr>
              <a:t>(31.76))</a:t>
            </a:r>
          </a:p>
          <a:p>
            <a:r>
              <a:rPr lang="en-US" sz="750" dirty="0">
                <a:solidFill>
                  <a:srgbClr val="0070C0"/>
                </a:solidFill>
                <a:effectLst/>
                <a:highlight>
                  <a:srgbClr val="FFFF00"/>
                </a:highlight>
                <a:latin typeface="Consolas" panose="020B0609020204030204" pitchFamily="49" charset="0"/>
              </a:rPr>
              <a:t>print(</a:t>
            </a:r>
            <a:r>
              <a:rPr lang="en-US" sz="750" dirty="0" err="1">
                <a:solidFill>
                  <a:srgbClr val="0070C0"/>
                </a:solidFill>
                <a:effectLst/>
                <a:highlight>
                  <a:srgbClr val="FFFF00"/>
                </a:highlight>
                <a:latin typeface="Consolas" panose="020B0609020204030204" pitchFamily="49" charset="0"/>
              </a:rPr>
              <a:t>json.dumps</a:t>
            </a:r>
            <a:r>
              <a:rPr lang="en-US" sz="750" dirty="0">
                <a:solidFill>
                  <a:srgbClr val="0070C0"/>
                </a:solidFill>
                <a:effectLst/>
                <a:highlight>
                  <a:srgbClr val="FFFF00"/>
                </a:highlight>
                <a:latin typeface="Consolas" panose="020B0609020204030204" pitchFamily="49" charset="0"/>
              </a:rPr>
              <a:t>(True))</a:t>
            </a:r>
          </a:p>
          <a:p>
            <a:r>
              <a:rPr lang="en-US" sz="750" dirty="0">
                <a:solidFill>
                  <a:srgbClr val="0070C0"/>
                </a:solidFill>
                <a:effectLst/>
                <a:highlight>
                  <a:srgbClr val="FFFF00"/>
                </a:highlight>
                <a:latin typeface="Consolas" panose="020B0609020204030204" pitchFamily="49" charset="0"/>
              </a:rPr>
              <a:t>print(</a:t>
            </a:r>
            <a:r>
              <a:rPr lang="en-US" sz="750" dirty="0" err="1">
                <a:solidFill>
                  <a:srgbClr val="0070C0"/>
                </a:solidFill>
                <a:effectLst/>
                <a:highlight>
                  <a:srgbClr val="FFFF00"/>
                </a:highlight>
                <a:latin typeface="Consolas" panose="020B0609020204030204" pitchFamily="49" charset="0"/>
              </a:rPr>
              <a:t>json.dumps</a:t>
            </a:r>
            <a:r>
              <a:rPr lang="en-US" sz="750" dirty="0">
                <a:solidFill>
                  <a:srgbClr val="0070C0"/>
                </a:solidFill>
                <a:effectLst/>
                <a:highlight>
                  <a:srgbClr val="FFFF00"/>
                </a:highlight>
                <a:latin typeface="Consolas" panose="020B0609020204030204" pitchFamily="49" charset="0"/>
              </a:rPr>
              <a:t>(False))</a:t>
            </a:r>
          </a:p>
          <a:p>
            <a:r>
              <a:rPr lang="en-US" sz="750" dirty="0">
                <a:solidFill>
                  <a:srgbClr val="0070C0"/>
                </a:solidFill>
                <a:effectLst/>
                <a:highlight>
                  <a:srgbClr val="FFFF00"/>
                </a:highlight>
                <a:latin typeface="Consolas" panose="020B0609020204030204" pitchFamily="49" charset="0"/>
              </a:rPr>
              <a:t>print(</a:t>
            </a:r>
            <a:r>
              <a:rPr lang="en-US" sz="750" dirty="0" err="1">
                <a:solidFill>
                  <a:srgbClr val="0070C0"/>
                </a:solidFill>
                <a:effectLst/>
                <a:highlight>
                  <a:srgbClr val="FFFF00"/>
                </a:highlight>
                <a:latin typeface="Consolas" panose="020B0609020204030204" pitchFamily="49" charset="0"/>
              </a:rPr>
              <a:t>json.dumps</a:t>
            </a:r>
            <a:r>
              <a:rPr lang="en-US" sz="750" dirty="0">
                <a:solidFill>
                  <a:srgbClr val="0070C0"/>
                </a:solidFill>
                <a:effectLst/>
                <a:highlight>
                  <a:srgbClr val="FFFF00"/>
                </a:highlight>
                <a:latin typeface="Consolas" panose="020B0609020204030204" pitchFamily="49" charset="0"/>
              </a:rPr>
              <a:t>(None))</a:t>
            </a:r>
          </a:p>
          <a:p>
            <a:r>
              <a:rPr lang="en-US" sz="750" dirty="0">
                <a:solidFill>
                  <a:srgbClr val="0070C0"/>
                </a:solidFill>
                <a:effectLst/>
                <a:latin typeface="Consolas" panose="020B0609020204030204" pitchFamily="49" charset="0"/>
              </a:rPr>
              <a:t># Convert a Python object containing all the legal data types:</a:t>
            </a:r>
          </a:p>
          <a:p>
            <a:r>
              <a:rPr lang="en-US" sz="750" dirty="0">
                <a:solidFill>
                  <a:srgbClr val="0070C0"/>
                </a:solidFill>
                <a:effectLst/>
                <a:highlight>
                  <a:srgbClr val="FFFF00"/>
                </a:highlight>
                <a:latin typeface="Consolas" panose="020B0609020204030204" pitchFamily="49" charset="0"/>
              </a:rPr>
              <a:t>import </a:t>
            </a:r>
            <a:r>
              <a:rPr lang="en-US" sz="750" dirty="0" err="1">
                <a:solidFill>
                  <a:srgbClr val="0070C0"/>
                </a:solidFill>
                <a:effectLst/>
                <a:highlight>
                  <a:srgbClr val="FFFF00"/>
                </a:highlight>
                <a:latin typeface="Consolas" panose="020B0609020204030204" pitchFamily="49" charset="0"/>
              </a:rPr>
              <a:t>json</a:t>
            </a:r>
            <a:endParaRPr lang="en-US" sz="750" dirty="0">
              <a:solidFill>
                <a:srgbClr val="0070C0"/>
              </a:solidFill>
              <a:effectLst/>
              <a:highlight>
                <a:srgbClr val="FFFF00"/>
              </a:highlight>
              <a:latin typeface="Consolas" panose="020B0609020204030204" pitchFamily="49" charset="0"/>
            </a:endParaRPr>
          </a:p>
          <a:p>
            <a:r>
              <a:rPr lang="en-US" sz="750" dirty="0">
                <a:solidFill>
                  <a:srgbClr val="0070C0"/>
                </a:solidFill>
                <a:effectLst/>
                <a:highlight>
                  <a:srgbClr val="FFFF00"/>
                </a:highlight>
                <a:latin typeface="Consolas" panose="020B0609020204030204" pitchFamily="49" charset="0"/>
              </a:rPr>
              <a:t>x = {</a:t>
            </a:r>
          </a:p>
          <a:p>
            <a:r>
              <a:rPr lang="en-US" sz="750" dirty="0">
                <a:solidFill>
                  <a:srgbClr val="0070C0"/>
                </a:solidFill>
                <a:effectLst/>
                <a:highlight>
                  <a:srgbClr val="FFFF00"/>
                </a:highlight>
                <a:latin typeface="Consolas" panose="020B0609020204030204" pitchFamily="49" charset="0"/>
              </a:rPr>
              <a:t>  "name": "John",</a:t>
            </a:r>
          </a:p>
          <a:p>
            <a:r>
              <a:rPr lang="en-US" sz="750" dirty="0">
                <a:solidFill>
                  <a:srgbClr val="0070C0"/>
                </a:solidFill>
                <a:effectLst/>
                <a:highlight>
                  <a:srgbClr val="FFFF00"/>
                </a:highlight>
                <a:latin typeface="Consolas" panose="020B0609020204030204" pitchFamily="49" charset="0"/>
              </a:rPr>
              <a:t>  "age": 30,</a:t>
            </a:r>
          </a:p>
          <a:p>
            <a:r>
              <a:rPr lang="en-US" sz="750" dirty="0">
                <a:solidFill>
                  <a:srgbClr val="0070C0"/>
                </a:solidFill>
                <a:effectLst/>
                <a:highlight>
                  <a:srgbClr val="FFFF00"/>
                </a:highlight>
                <a:latin typeface="Consolas" panose="020B0609020204030204" pitchFamily="49" charset="0"/>
              </a:rPr>
              <a:t>  "married": True,</a:t>
            </a:r>
          </a:p>
          <a:p>
            <a:r>
              <a:rPr lang="en-US" sz="750" dirty="0">
                <a:solidFill>
                  <a:srgbClr val="0070C0"/>
                </a:solidFill>
                <a:effectLst/>
                <a:highlight>
                  <a:srgbClr val="FFFF00"/>
                </a:highlight>
                <a:latin typeface="Consolas" panose="020B0609020204030204" pitchFamily="49" charset="0"/>
              </a:rPr>
              <a:t>  "divorced": False,</a:t>
            </a:r>
          </a:p>
          <a:p>
            <a:r>
              <a:rPr lang="en-US" sz="750" dirty="0">
                <a:solidFill>
                  <a:srgbClr val="0070C0"/>
                </a:solidFill>
                <a:effectLst/>
                <a:highlight>
                  <a:srgbClr val="FFFF00"/>
                </a:highlight>
                <a:latin typeface="Consolas" panose="020B0609020204030204" pitchFamily="49" charset="0"/>
              </a:rPr>
              <a:t>  "children": ("</a:t>
            </a:r>
            <a:r>
              <a:rPr lang="en-US" sz="750" dirty="0" err="1">
                <a:solidFill>
                  <a:srgbClr val="0070C0"/>
                </a:solidFill>
                <a:effectLst/>
                <a:highlight>
                  <a:srgbClr val="FFFF00"/>
                </a:highlight>
                <a:latin typeface="Consolas" panose="020B0609020204030204" pitchFamily="49" charset="0"/>
              </a:rPr>
              <a:t>Ann","Billy</a:t>
            </a:r>
            <a:r>
              <a:rPr lang="en-US" sz="750" dirty="0">
                <a:solidFill>
                  <a:srgbClr val="0070C0"/>
                </a:solidFill>
                <a:effectLst/>
                <a:highlight>
                  <a:srgbClr val="FFFF00"/>
                </a:highlight>
                <a:latin typeface="Consolas" panose="020B0609020204030204" pitchFamily="49" charset="0"/>
              </a:rPr>
              <a:t>"),</a:t>
            </a:r>
          </a:p>
          <a:p>
            <a:r>
              <a:rPr lang="en-US" sz="750" dirty="0">
                <a:solidFill>
                  <a:srgbClr val="0070C0"/>
                </a:solidFill>
                <a:effectLst/>
                <a:highlight>
                  <a:srgbClr val="FFFF00"/>
                </a:highlight>
                <a:latin typeface="Consolas" panose="020B0609020204030204" pitchFamily="49" charset="0"/>
              </a:rPr>
              <a:t>  "pets": None,</a:t>
            </a:r>
          </a:p>
          <a:p>
            <a:r>
              <a:rPr lang="en-US" sz="750" dirty="0">
                <a:solidFill>
                  <a:srgbClr val="0070C0"/>
                </a:solidFill>
                <a:effectLst/>
                <a:highlight>
                  <a:srgbClr val="FFFF00"/>
                </a:highlight>
                <a:latin typeface="Consolas" panose="020B0609020204030204" pitchFamily="49" charset="0"/>
              </a:rPr>
              <a:t>  "cars": [</a:t>
            </a:r>
          </a:p>
          <a:p>
            <a:r>
              <a:rPr lang="en-US" sz="750" dirty="0">
                <a:solidFill>
                  <a:srgbClr val="0070C0"/>
                </a:solidFill>
                <a:effectLst/>
                <a:highlight>
                  <a:srgbClr val="FFFF00"/>
                </a:highlight>
                <a:latin typeface="Consolas" panose="020B0609020204030204" pitchFamily="49" charset="0"/>
              </a:rPr>
              <a:t>    {"model": "BMW 230", "mpg": 27.5},</a:t>
            </a:r>
          </a:p>
          <a:p>
            <a:r>
              <a:rPr lang="en-US" sz="750" dirty="0">
                <a:solidFill>
                  <a:srgbClr val="0070C0"/>
                </a:solidFill>
                <a:effectLst/>
                <a:highlight>
                  <a:srgbClr val="FFFF00"/>
                </a:highlight>
                <a:latin typeface="Consolas" panose="020B0609020204030204" pitchFamily="49" charset="0"/>
              </a:rPr>
              <a:t>    {"model": "Ford Edge", "mpg": 24.1}</a:t>
            </a:r>
          </a:p>
          <a:p>
            <a:r>
              <a:rPr lang="en-US" sz="750" dirty="0">
                <a:solidFill>
                  <a:srgbClr val="0070C0"/>
                </a:solidFill>
                <a:effectLst/>
                <a:highlight>
                  <a:srgbClr val="FFFF00"/>
                </a:highlight>
                <a:latin typeface="Consolas" panose="020B0609020204030204" pitchFamily="49" charset="0"/>
              </a:rPr>
              <a:t>  ]</a:t>
            </a:r>
          </a:p>
          <a:p>
            <a:r>
              <a:rPr lang="en-US" sz="750" dirty="0">
                <a:solidFill>
                  <a:srgbClr val="0070C0"/>
                </a:solidFill>
                <a:effectLst/>
                <a:highlight>
                  <a:srgbClr val="FFFF00"/>
                </a:highlight>
                <a:latin typeface="Consolas" panose="020B0609020204030204" pitchFamily="49" charset="0"/>
              </a:rPr>
              <a:t>}</a:t>
            </a:r>
          </a:p>
          <a:p>
            <a:r>
              <a:rPr lang="en-US" sz="750" dirty="0">
                <a:solidFill>
                  <a:srgbClr val="0070C0"/>
                </a:solidFill>
                <a:effectLst/>
                <a:highlight>
                  <a:srgbClr val="FFFF00"/>
                </a:highlight>
                <a:latin typeface="Consolas" panose="020B0609020204030204" pitchFamily="49" charset="0"/>
              </a:rPr>
              <a:t>print(</a:t>
            </a:r>
            <a:r>
              <a:rPr lang="en-US" sz="750" dirty="0" err="1">
                <a:solidFill>
                  <a:srgbClr val="0070C0"/>
                </a:solidFill>
                <a:effectLst/>
                <a:highlight>
                  <a:srgbClr val="FFFF00"/>
                </a:highlight>
                <a:latin typeface="Consolas" panose="020B0609020204030204" pitchFamily="49" charset="0"/>
              </a:rPr>
              <a:t>json.dumps</a:t>
            </a:r>
            <a:r>
              <a:rPr lang="en-US" sz="750" dirty="0">
                <a:solidFill>
                  <a:srgbClr val="0070C0"/>
                </a:solidFill>
                <a:effectLst/>
                <a:highlight>
                  <a:srgbClr val="FFFF00"/>
                </a:highlight>
                <a:latin typeface="Consolas" panose="020B0609020204030204" pitchFamily="49" charset="0"/>
              </a:rPr>
              <a:t>(x))</a:t>
            </a:r>
          </a:p>
        </p:txBody>
      </p:sp>
      <p:pic>
        <p:nvPicPr>
          <p:cNvPr id="5" name="Picture 4">
            <a:extLst>
              <a:ext uri="{FF2B5EF4-FFF2-40B4-BE49-F238E27FC236}">
                <a16:creationId xmlns:a16="http://schemas.microsoft.com/office/drawing/2014/main" id="{BDB799A7-B44C-196B-3AAE-D52728559F22}"/>
              </a:ext>
            </a:extLst>
          </p:cNvPr>
          <p:cNvPicPr>
            <a:picLocks noChangeAspect="1"/>
          </p:cNvPicPr>
          <p:nvPr/>
        </p:nvPicPr>
        <p:blipFill>
          <a:blip r:embed="rId3"/>
          <a:stretch>
            <a:fillRect/>
          </a:stretch>
        </p:blipFill>
        <p:spPr>
          <a:xfrm>
            <a:off x="4538609" y="2875015"/>
            <a:ext cx="7315200" cy="2017589"/>
          </a:xfrm>
          <a:prstGeom prst="rect">
            <a:avLst/>
          </a:prstGeom>
        </p:spPr>
      </p:pic>
    </p:spTree>
    <p:extLst>
      <p:ext uri="{BB962C8B-B14F-4D97-AF65-F5344CB8AC3E}">
        <p14:creationId xmlns:p14="http://schemas.microsoft.com/office/powerpoint/2010/main" val="11683811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regex</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653014"/>
            <a:ext cx="5818329" cy="5678478"/>
          </a:xfrm>
          <a:prstGeom prst="rect">
            <a:avLst/>
          </a:prstGeom>
          <a:noFill/>
        </p:spPr>
        <p:txBody>
          <a:bodyPr wrap="square">
            <a:spAutoFit/>
          </a:bodyPr>
          <a:lstStyle/>
          <a:p>
            <a:r>
              <a:rPr lang="en-US" sz="1100" dirty="0">
                <a:solidFill>
                  <a:srgbClr val="0070C0"/>
                </a:solidFill>
                <a:effectLst/>
                <a:latin typeface="Consolas" panose="020B0609020204030204" pitchFamily="49" charset="0"/>
              </a:rPr>
              <a:t># A </a:t>
            </a:r>
            <a:r>
              <a:rPr lang="en-US" sz="1100" dirty="0" err="1">
                <a:solidFill>
                  <a:srgbClr val="0070C0"/>
                </a:solidFill>
                <a:effectLst/>
                <a:latin typeface="Consolas" panose="020B0609020204030204" pitchFamily="49" charset="0"/>
              </a:rPr>
              <a:t>RegEx</a:t>
            </a:r>
            <a:r>
              <a:rPr lang="en-US" sz="1100" dirty="0">
                <a:solidFill>
                  <a:srgbClr val="0070C0"/>
                </a:solidFill>
                <a:effectLst/>
                <a:latin typeface="Consolas" panose="020B0609020204030204" pitchFamily="49" charset="0"/>
              </a:rPr>
              <a:t>, or Regular Expression, is a sequence of characters that forms a search pattern.</a:t>
            </a:r>
          </a:p>
          <a:p>
            <a:r>
              <a:rPr lang="en-US" sz="1100" dirty="0">
                <a:solidFill>
                  <a:srgbClr val="0070C0"/>
                </a:solidFill>
                <a:effectLst/>
                <a:latin typeface="Consolas" panose="020B0609020204030204" pitchFamily="49" charset="0"/>
              </a:rPr>
              <a:t># </a:t>
            </a:r>
            <a:r>
              <a:rPr lang="en-US" sz="1100" dirty="0" err="1">
                <a:solidFill>
                  <a:srgbClr val="0070C0"/>
                </a:solidFill>
                <a:effectLst/>
                <a:latin typeface="Consolas" panose="020B0609020204030204" pitchFamily="49" charset="0"/>
              </a:rPr>
              <a:t>RegEx</a:t>
            </a:r>
            <a:r>
              <a:rPr lang="en-US" sz="1100" dirty="0">
                <a:solidFill>
                  <a:srgbClr val="0070C0"/>
                </a:solidFill>
                <a:effectLst/>
                <a:latin typeface="Consolas" panose="020B0609020204030204" pitchFamily="49" charset="0"/>
              </a:rPr>
              <a:t> can be used to check if a string contains the specified search pattern.</a:t>
            </a:r>
          </a:p>
          <a:p>
            <a:r>
              <a:rPr lang="en-US" sz="1100" dirty="0">
                <a:solidFill>
                  <a:srgbClr val="0070C0"/>
                </a:solidFill>
                <a:effectLst/>
                <a:latin typeface="Consolas" panose="020B0609020204030204" pitchFamily="49" charset="0"/>
              </a:rPr>
              <a:t># </a:t>
            </a:r>
            <a:r>
              <a:rPr lang="en-US" sz="1100" dirty="0" err="1">
                <a:solidFill>
                  <a:srgbClr val="0070C0"/>
                </a:solidFill>
                <a:effectLst/>
                <a:latin typeface="Consolas" panose="020B0609020204030204" pitchFamily="49" charset="0"/>
              </a:rPr>
              <a:t>RegEx</a:t>
            </a:r>
            <a:r>
              <a:rPr lang="en-US" sz="1100" dirty="0">
                <a:solidFill>
                  <a:srgbClr val="0070C0"/>
                </a:solidFill>
                <a:effectLst/>
                <a:latin typeface="Consolas" panose="020B0609020204030204" pitchFamily="49" charset="0"/>
              </a:rPr>
              <a:t> Module</a:t>
            </a:r>
          </a:p>
          <a:p>
            <a:r>
              <a:rPr lang="en-US" sz="1100" dirty="0">
                <a:solidFill>
                  <a:srgbClr val="0070C0"/>
                </a:solidFill>
                <a:effectLst/>
                <a:latin typeface="Consolas" panose="020B0609020204030204" pitchFamily="49" charset="0"/>
              </a:rPr>
              <a:t># Python has a built-in package called re, which can be used to work with Regular Expressions.</a:t>
            </a:r>
          </a:p>
          <a:p>
            <a:r>
              <a:rPr lang="en-US" sz="1100" dirty="0">
                <a:solidFill>
                  <a:srgbClr val="0070C0"/>
                </a:solidFill>
                <a:effectLst/>
                <a:latin typeface="Consolas" panose="020B0609020204030204" pitchFamily="49" charset="0"/>
              </a:rPr>
              <a:t># Import the re module:</a:t>
            </a:r>
          </a:p>
          <a:p>
            <a:r>
              <a:rPr lang="en-US" sz="1100" dirty="0">
                <a:solidFill>
                  <a:srgbClr val="0070C0"/>
                </a:solidFill>
                <a:effectLst/>
                <a:latin typeface="Consolas" panose="020B0609020204030204" pitchFamily="49" charset="0"/>
              </a:rPr>
              <a:t>import re</a:t>
            </a:r>
          </a:p>
          <a:p>
            <a:r>
              <a:rPr lang="en-US" sz="1100" dirty="0">
                <a:solidFill>
                  <a:srgbClr val="0070C0"/>
                </a:solidFill>
                <a:effectLst/>
                <a:latin typeface="Consolas" panose="020B0609020204030204" pitchFamily="49" charset="0"/>
              </a:rPr>
              <a:t># </a:t>
            </a:r>
            <a:r>
              <a:rPr lang="en-US" sz="1100" dirty="0" err="1">
                <a:solidFill>
                  <a:srgbClr val="0070C0"/>
                </a:solidFill>
                <a:effectLst/>
                <a:latin typeface="Consolas" panose="020B0609020204030204" pitchFamily="49" charset="0"/>
              </a:rPr>
              <a:t>RegEx</a:t>
            </a:r>
            <a:r>
              <a:rPr lang="en-US" sz="1100" dirty="0">
                <a:solidFill>
                  <a:srgbClr val="0070C0"/>
                </a:solidFill>
                <a:effectLst/>
                <a:latin typeface="Consolas" panose="020B0609020204030204" pitchFamily="49" charset="0"/>
              </a:rPr>
              <a:t> in Python</a:t>
            </a:r>
          </a:p>
          <a:p>
            <a:r>
              <a:rPr lang="en-US" sz="1100" dirty="0">
                <a:solidFill>
                  <a:srgbClr val="0070C0"/>
                </a:solidFill>
                <a:effectLst/>
                <a:latin typeface="Consolas" panose="020B0609020204030204" pitchFamily="49" charset="0"/>
              </a:rPr>
              <a:t># When you have imported the re module, you can start using regular expressions:</a:t>
            </a:r>
          </a:p>
          <a:p>
            <a:r>
              <a:rPr lang="en-US" sz="1100" dirty="0">
                <a:solidFill>
                  <a:srgbClr val="0070C0"/>
                </a:solidFill>
                <a:effectLst/>
                <a:latin typeface="Consolas" panose="020B0609020204030204" pitchFamily="49" charset="0"/>
              </a:rPr>
              <a:t># Search the string to see if it starts with "The" and ends with "Spain":</a:t>
            </a:r>
          </a:p>
          <a:p>
            <a:r>
              <a:rPr lang="en-US" sz="1100" dirty="0">
                <a:solidFill>
                  <a:srgbClr val="0070C0"/>
                </a:solidFill>
                <a:effectLst/>
                <a:latin typeface="Consolas" panose="020B0609020204030204" pitchFamily="49" charset="0"/>
              </a:rPr>
              <a:t>import re</a:t>
            </a:r>
          </a:p>
          <a:p>
            <a:r>
              <a:rPr lang="en-US" sz="1100" dirty="0">
                <a:solidFill>
                  <a:srgbClr val="0070C0"/>
                </a:solidFill>
                <a:effectLst/>
                <a:latin typeface="Consolas" panose="020B0609020204030204" pitchFamily="49" charset="0"/>
              </a:rPr>
              <a:t>txt = "The rain in Spain"</a:t>
            </a:r>
          </a:p>
          <a:p>
            <a:r>
              <a:rPr lang="en-US" sz="1100" dirty="0">
                <a:solidFill>
                  <a:srgbClr val="0070C0"/>
                </a:solidFill>
                <a:effectLst/>
                <a:latin typeface="Consolas" panose="020B0609020204030204" pitchFamily="49" charset="0"/>
              </a:rPr>
              <a:t>x = </a:t>
            </a:r>
            <a:r>
              <a:rPr lang="en-US" sz="1100" dirty="0" err="1">
                <a:solidFill>
                  <a:srgbClr val="0070C0"/>
                </a:solidFill>
                <a:effectLst/>
                <a:latin typeface="Consolas" panose="020B0609020204030204" pitchFamily="49" charset="0"/>
              </a:rPr>
              <a:t>re.search</a:t>
            </a:r>
            <a:r>
              <a:rPr lang="en-US" sz="1100" dirty="0">
                <a:solidFill>
                  <a:srgbClr val="0070C0"/>
                </a:solidFill>
                <a:effectLst/>
                <a:latin typeface="Consolas" panose="020B0609020204030204" pitchFamily="49" charset="0"/>
              </a:rPr>
              <a:t>("^The.*Spain$", txt)</a:t>
            </a:r>
          </a:p>
          <a:p>
            <a:r>
              <a:rPr lang="en-US" sz="1100" dirty="0">
                <a:solidFill>
                  <a:srgbClr val="0070C0"/>
                </a:solidFill>
                <a:effectLst/>
                <a:latin typeface="Consolas" panose="020B0609020204030204" pitchFamily="49" charset="0"/>
              </a:rPr>
              <a:t># The </a:t>
            </a:r>
            <a:r>
              <a:rPr lang="en-US" sz="1100" dirty="0" err="1">
                <a:solidFill>
                  <a:srgbClr val="0070C0"/>
                </a:solidFill>
                <a:effectLst/>
                <a:latin typeface="Consolas" panose="020B0609020204030204" pitchFamily="49" charset="0"/>
              </a:rPr>
              <a:t>findall</a:t>
            </a:r>
            <a:r>
              <a:rPr lang="en-US" sz="1100" dirty="0">
                <a:solidFill>
                  <a:srgbClr val="0070C0"/>
                </a:solidFill>
                <a:effectLst/>
                <a:latin typeface="Consolas" panose="020B0609020204030204" pitchFamily="49" charset="0"/>
              </a:rPr>
              <a:t>() function returns a list containing all </a:t>
            </a:r>
            <a:r>
              <a:rPr lang="en-US" sz="1100" dirty="0" err="1">
                <a:solidFill>
                  <a:srgbClr val="0070C0"/>
                </a:solidFill>
                <a:effectLst/>
                <a:latin typeface="Consolas" panose="020B0609020204030204" pitchFamily="49" charset="0"/>
              </a:rPr>
              <a:t>matches.Example</a:t>
            </a:r>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 Print a list of all matches:</a:t>
            </a:r>
          </a:p>
          <a:p>
            <a:r>
              <a:rPr lang="en-US" sz="1100" dirty="0">
                <a:solidFill>
                  <a:srgbClr val="0070C0"/>
                </a:solidFill>
                <a:effectLst/>
                <a:latin typeface="Consolas" panose="020B0609020204030204" pitchFamily="49" charset="0"/>
              </a:rPr>
              <a:t>import re</a:t>
            </a:r>
          </a:p>
          <a:p>
            <a:r>
              <a:rPr lang="en-US" sz="1100" dirty="0">
                <a:solidFill>
                  <a:srgbClr val="0070C0"/>
                </a:solidFill>
                <a:effectLst/>
                <a:latin typeface="Consolas" panose="020B0609020204030204" pitchFamily="49" charset="0"/>
              </a:rPr>
              <a:t>txt = "The rain in Spain"</a:t>
            </a:r>
          </a:p>
          <a:p>
            <a:r>
              <a:rPr lang="en-US" sz="1100" dirty="0">
                <a:solidFill>
                  <a:srgbClr val="0070C0"/>
                </a:solidFill>
                <a:effectLst/>
                <a:latin typeface="Consolas" panose="020B0609020204030204" pitchFamily="49" charset="0"/>
              </a:rPr>
              <a:t>x = </a:t>
            </a:r>
            <a:r>
              <a:rPr lang="en-US" sz="1100" dirty="0" err="1">
                <a:solidFill>
                  <a:srgbClr val="0070C0"/>
                </a:solidFill>
                <a:effectLst/>
                <a:latin typeface="Consolas" panose="020B0609020204030204" pitchFamily="49" charset="0"/>
              </a:rPr>
              <a:t>re.findall</a:t>
            </a:r>
            <a:r>
              <a:rPr lang="en-US" sz="1100" dirty="0">
                <a:solidFill>
                  <a:srgbClr val="0070C0"/>
                </a:solidFill>
                <a:effectLst/>
                <a:latin typeface="Consolas" panose="020B0609020204030204" pitchFamily="49" charset="0"/>
              </a:rPr>
              <a:t>("ai", txt)</a:t>
            </a:r>
          </a:p>
          <a:p>
            <a:r>
              <a:rPr lang="en-US" sz="1100" dirty="0">
                <a:solidFill>
                  <a:srgbClr val="0070C0"/>
                </a:solidFill>
                <a:effectLst/>
                <a:latin typeface="Consolas" panose="020B0609020204030204" pitchFamily="49" charset="0"/>
              </a:rPr>
              <a:t>print(x)</a:t>
            </a:r>
          </a:p>
          <a:p>
            <a:r>
              <a:rPr lang="en-US" sz="1100" dirty="0">
                <a:solidFill>
                  <a:srgbClr val="0070C0"/>
                </a:solidFill>
                <a:effectLst/>
                <a:latin typeface="Consolas" panose="020B0609020204030204" pitchFamily="49" charset="0"/>
              </a:rPr>
              <a:t># Return an empty list if no match was found:</a:t>
            </a:r>
          </a:p>
          <a:p>
            <a:r>
              <a:rPr lang="en-US" sz="1100" dirty="0">
                <a:solidFill>
                  <a:srgbClr val="0070C0"/>
                </a:solidFill>
                <a:effectLst/>
                <a:latin typeface="Consolas" panose="020B0609020204030204" pitchFamily="49" charset="0"/>
              </a:rPr>
              <a:t>import re</a:t>
            </a:r>
          </a:p>
          <a:p>
            <a:r>
              <a:rPr lang="en-US" sz="1100" dirty="0">
                <a:solidFill>
                  <a:srgbClr val="0070C0"/>
                </a:solidFill>
                <a:effectLst/>
                <a:latin typeface="Consolas" panose="020B0609020204030204" pitchFamily="49" charset="0"/>
              </a:rPr>
              <a:t>txt = "The rain in Spain"</a:t>
            </a:r>
          </a:p>
          <a:p>
            <a:r>
              <a:rPr lang="en-US" sz="1100" dirty="0">
                <a:solidFill>
                  <a:srgbClr val="0070C0"/>
                </a:solidFill>
                <a:effectLst/>
                <a:latin typeface="Consolas" panose="020B0609020204030204" pitchFamily="49" charset="0"/>
              </a:rPr>
              <a:t>x = </a:t>
            </a:r>
            <a:r>
              <a:rPr lang="en-US" sz="1100" dirty="0" err="1">
                <a:solidFill>
                  <a:srgbClr val="0070C0"/>
                </a:solidFill>
                <a:effectLst/>
                <a:latin typeface="Consolas" panose="020B0609020204030204" pitchFamily="49" charset="0"/>
              </a:rPr>
              <a:t>re.findall</a:t>
            </a:r>
            <a:r>
              <a:rPr lang="en-US" sz="1100" dirty="0">
                <a:solidFill>
                  <a:srgbClr val="0070C0"/>
                </a:solidFill>
                <a:effectLst/>
                <a:latin typeface="Consolas" panose="020B0609020204030204" pitchFamily="49" charset="0"/>
              </a:rPr>
              <a:t>("Portugal", txt)</a:t>
            </a:r>
          </a:p>
          <a:p>
            <a:r>
              <a:rPr lang="en-US" sz="1100" dirty="0">
                <a:solidFill>
                  <a:srgbClr val="0070C0"/>
                </a:solidFill>
                <a:effectLst/>
                <a:latin typeface="Consolas" panose="020B0609020204030204" pitchFamily="49" charset="0"/>
              </a:rPr>
              <a:t>print(x)</a:t>
            </a:r>
          </a:p>
          <a:p>
            <a:r>
              <a:rPr lang="en-US" sz="1100" dirty="0">
                <a:solidFill>
                  <a:srgbClr val="0070C0"/>
                </a:solidFill>
                <a:effectLst/>
                <a:latin typeface="Consolas" panose="020B0609020204030204" pitchFamily="49" charset="0"/>
              </a:rPr>
              <a:t># Search for the first white-space character in the string:</a:t>
            </a:r>
          </a:p>
          <a:p>
            <a:r>
              <a:rPr lang="en-US" sz="1100" dirty="0">
                <a:solidFill>
                  <a:srgbClr val="0070C0"/>
                </a:solidFill>
                <a:effectLst/>
                <a:latin typeface="Consolas" panose="020B0609020204030204" pitchFamily="49" charset="0"/>
              </a:rPr>
              <a:t>import re</a:t>
            </a:r>
          </a:p>
          <a:p>
            <a:r>
              <a:rPr lang="en-US" sz="1100" dirty="0">
                <a:solidFill>
                  <a:srgbClr val="0070C0"/>
                </a:solidFill>
                <a:effectLst/>
                <a:latin typeface="Consolas" panose="020B0609020204030204" pitchFamily="49" charset="0"/>
              </a:rPr>
              <a:t>txt = "The rain in Spain"</a:t>
            </a:r>
          </a:p>
          <a:p>
            <a:r>
              <a:rPr lang="en-US" sz="1100" dirty="0">
                <a:solidFill>
                  <a:srgbClr val="0070C0"/>
                </a:solidFill>
                <a:effectLst/>
                <a:latin typeface="Consolas" panose="020B0609020204030204" pitchFamily="49" charset="0"/>
              </a:rPr>
              <a:t>x = </a:t>
            </a:r>
            <a:r>
              <a:rPr lang="en-US" sz="1100" dirty="0" err="1">
                <a:solidFill>
                  <a:srgbClr val="0070C0"/>
                </a:solidFill>
                <a:effectLst/>
                <a:latin typeface="Consolas" panose="020B0609020204030204" pitchFamily="49" charset="0"/>
              </a:rPr>
              <a:t>re.search</a:t>
            </a:r>
            <a:r>
              <a:rPr lang="en-US" sz="1100" dirty="0">
                <a:solidFill>
                  <a:srgbClr val="0070C0"/>
                </a:solidFill>
                <a:effectLst/>
                <a:latin typeface="Consolas" panose="020B0609020204030204" pitchFamily="49" charset="0"/>
              </a:rPr>
              <a:t>("\s", txt)</a:t>
            </a:r>
          </a:p>
          <a:p>
            <a:r>
              <a:rPr lang="en-US" sz="1100" dirty="0">
                <a:solidFill>
                  <a:srgbClr val="0070C0"/>
                </a:solidFill>
                <a:effectLst/>
                <a:latin typeface="Consolas" panose="020B0609020204030204" pitchFamily="49" charset="0"/>
              </a:rPr>
              <a:t>print("The first white-space character is located in position:", </a:t>
            </a:r>
            <a:r>
              <a:rPr lang="en-US" sz="1100" dirty="0" err="1">
                <a:solidFill>
                  <a:srgbClr val="0070C0"/>
                </a:solidFill>
                <a:effectLst/>
                <a:latin typeface="Consolas" panose="020B0609020204030204" pitchFamily="49" charset="0"/>
              </a:rPr>
              <a:t>x.start</a:t>
            </a:r>
            <a:r>
              <a:rPr lang="en-US" sz="1100" dirty="0">
                <a:solidFill>
                  <a:srgbClr val="0070C0"/>
                </a:solidFill>
                <a:effectLst/>
                <a:latin typeface="Consolas" panose="020B0609020204030204" pitchFamily="49" charset="0"/>
              </a:rPr>
              <a:t>())</a:t>
            </a:r>
            <a:endParaRPr lang="en-US" sz="1100" dirty="0">
              <a:solidFill>
                <a:srgbClr val="0070C0"/>
              </a:solidFill>
              <a:effectLst/>
              <a:highlight>
                <a:srgbClr val="FFFF00"/>
              </a:highlight>
              <a:latin typeface="Consolas" panose="020B0609020204030204" pitchFamily="49" charset="0"/>
            </a:endParaRPr>
          </a:p>
        </p:txBody>
      </p:sp>
      <p:pic>
        <p:nvPicPr>
          <p:cNvPr id="3" name="Picture 2">
            <a:extLst>
              <a:ext uri="{FF2B5EF4-FFF2-40B4-BE49-F238E27FC236}">
                <a16:creationId xmlns:a16="http://schemas.microsoft.com/office/drawing/2014/main" id="{BD6B9B02-5758-B6C7-7B84-E56D7FBB7970}"/>
              </a:ext>
            </a:extLst>
          </p:cNvPr>
          <p:cNvPicPr>
            <a:picLocks noChangeAspect="1"/>
          </p:cNvPicPr>
          <p:nvPr/>
        </p:nvPicPr>
        <p:blipFill>
          <a:blip r:embed="rId3"/>
          <a:stretch>
            <a:fillRect/>
          </a:stretch>
        </p:blipFill>
        <p:spPr>
          <a:xfrm>
            <a:off x="5365144" y="3867150"/>
            <a:ext cx="6496050" cy="952500"/>
          </a:xfrm>
          <a:prstGeom prst="rect">
            <a:avLst/>
          </a:prstGeom>
        </p:spPr>
      </p:pic>
    </p:spTree>
    <p:extLst>
      <p:ext uri="{BB962C8B-B14F-4D97-AF65-F5344CB8AC3E}">
        <p14:creationId xmlns:p14="http://schemas.microsoft.com/office/powerpoint/2010/main" val="907547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Pip and install pip</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653014"/>
            <a:ext cx="5345131" cy="6017032"/>
          </a:xfrm>
          <a:prstGeom prst="rect">
            <a:avLst/>
          </a:prstGeom>
          <a:noFill/>
        </p:spPr>
        <p:txBody>
          <a:bodyPr wrap="square">
            <a:spAutoFit/>
          </a:bodyPr>
          <a:lstStyle/>
          <a:p>
            <a:r>
              <a:rPr lang="en-US" sz="1100" dirty="0">
                <a:solidFill>
                  <a:srgbClr val="0070C0"/>
                </a:solidFill>
                <a:effectLst/>
                <a:latin typeface="Consolas" panose="020B0609020204030204" pitchFamily="49" charset="0"/>
              </a:rPr>
              <a:t># What is PIP? PIP is a package manager for Python packages, or modules if you like.</a:t>
            </a:r>
          </a:p>
          <a:p>
            <a:r>
              <a:rPr lang="en-US" sz="1100" dirty="0">
                <a:solidFill>
                  <a:srgbClr val="0070C0"/>
                </a:solidFill>
                <a:effectLst/>
                <a:latin typeface="Consolas" panose="020B0609020204030204" pitchFamily="49" charset="0"/>
              </a:rPr>
              <a:t># What is a Package? A package contains all the files you need for a module. Modules are Python code libraries you can include in your project.</a:t>
            </a:r>
          </a:p>
          <a:p>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 Check if PIP is Installed in VS Code. </a:t>
            </a:r>
          </a:p>
          <a:p>
            <a:r>
              <a:rPr lang="en-US" sz="1100" dirty="0">
                <a:solidFill>
                  <a:srgbClr val="0070C0"/>
                </a:solidFill>
                <a:effectLst/>
                <a:latin typeface="Consolas" panose="020B0609020204030204" pitchFamily="49" charset="0"/>
              </a:rPr>
              <a:t># Navigate your command line and type the following: Check PIP version:</a:t>
            </a:r>
          </a:p>
          <a:p>
            <a:r>
              <a:rPr lang="en-US" sz="1100" dirty="0">
                <a:solidFill>
                  <a:srgbClr val="0070C0"/>
                </a:solidFill>
                <a:effectLst/>
                <a:latin typeface="Consolas" panose="020B0609020204030204" pitchFamily="49" charset="0"/>
              </a:rPr>
              <a:t>C:\Users\MariaPadiyapuramPadi\hello2\.venv\Scripts&gt;pip --version</a:t>
            </a:r>
          </a:p>
          <a:p>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 Install PIP</a:t>
            </a:r>
          </a:p>
          <a:p>
            <a:r>
              <a:rPr lang="en-US" sz="1100" dirty="0">
                <a:solidFill>
                  <a:srgbClr val="0070C0"/>
                </a:solidFill>
                <a:effectLst/>
                <a:latin typeface="Consolas" panose="020B0609020204030204" pitchFamily="49" charset="0"/>
              </a:rPr>
              <a:t># If you do not have PIP installed, you can download and install it from this page: https://pypi.org/project/pip/</a:t>
            </a:r>
          </a:p>
          <a:p>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 Download a Package</a:t>
            </a:r>
          </a:p>
          <a:p>
            <a:r>
              <a:rPr lang="en-US" sz="1100" dirty="0">
                <a:solidFill>
                  <a:srgbClr val="0070C0"/>
                </a:solidFill>
                <a:effectLst/>
                <a:latin typeface="Consolas" panose="020B0609020204030204" pitchFamily="49" charset="0"/>
              </a:rPr>
              <a:t># Open the command line interface and tell PIP to download the package you want.</a:t>
            </a:r>
          </a:p>
          <a:p>
            <a:r>
              <a:rPr lang="en-US" sz="1100" dirty="0">
                <a:solidFill>
                  <a:srgbClr val="0070C0"/>
                </a:solidFill>
                <a:effectLst/>
                <a:latin typeface="Consolas" panose="020B0609020204030204" pitchFamily="49" charset="0"/>
              </a:rPr>
              <a:t># Download a package named "</a:t>
            </a:r>
            <a:r>
              <a:rPr lang="en-US" sz="1100" dirty="0" err="1">
                <a:solidFill>
                  <a:srgbClr val="0070C0"/>
                </a:solidFill>
                <a:effectLst/>
                <a:latin typeface="Consolas" panose="020B0609020204030204" pitchFamily="49" charset="0"/>
              </a:rPr>
              <a:t>camelcase</a:t>
            </a:r>
            <a:r>
              <a:rPr lang="en-US" sz="1100" dirty="0">
                <a:solidFill>
                  <a:srgbClr val="0070C0"/>
                </a:solidFill>
                <a:effectLst/>
                <a:latin typeface="Consolas" panose="020B0609020204030204" pitchFamily="49" charset="0"/>
              </a:rPr>
              <a:t>":</a:t>
            </a:r>
          </a:p>
          <a:p>
            <a:r>
              <a:rPr lang="en-US" sz="1100" dirty="0">
                <a:solidFill>
                  <a:srgbClr val="0070C0"/>
                </a:solidFill>
                <a:effectLst/>
                <a:latin typeface="Consolas" panose="020B0609020204030204" pitchFamily="49" charset="0"/>
              </a:rPr>
              <a:t>C:\Users\MariaPadiyapuramPadi\hello2\.venv\Scripts&gt;pip install </a:t>
            </a:r>
            <a:r>
              <a:rPr lang="en-US" sz="1100" dirty="0" err="1">
                <a:solidFill>
                  <a:srgbClr val="0070C0"/>
                </a:solidFill>
                <a:effectLst/>
                <a:latin typeface="Consolas" panose="020B0609020204030204" pitchFamily="49" charset="0"/>
              </a:rPr>
              <a:t>camelcase</a:t>
            </a:r>
            <a:endParaRPr lang="en-US" sz="1100" dirty="0">
              <a:solidFill>
                <a:srgbClr val="0070C0"/>
              </a:solidFill>
              <a:effectLst/>
              <a:latin typeface="Consolas" panose="020B0609020204030204" pitchFamily="49" charset="0"/>
            </a:endParaRPr>
          </a:p>
          <a:p>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 Using a Package</a:t>
            </a:r>
          </a:p>
          <a:p>
            <a:r>
              <a:rPr lang="en-US" sz="1100" dirty="0">
                <a:solidFill>
                  <a:srgbClr val="0070C0"/>
                </a:solidFill>
                <a:effectLst/>
                <a:latin typeface="Consolas" panose="020B0609020204030204" pitchFamily="49" charset="0"/>
              </a:rPr>
              <a:t># Once the package is installed, it is ready to use.</a:t>
            </a:r>
          </a:p>
          <a:p>
            <a:r>
              <a:rPr lang="en-US" sz="1100" dirty="0">
                <a:solidFill>
                  <a:srgbClr val="0070C0"/>
                </a:solidFill>
                <a:effectLst/>
                <a:latin typeface="Consolas" panose="020B0609020204030204" pitchFamily="49" charset="0"/>
              </a:rPr>
              <a:t># Import the "</a:t>
            </a:r>
            <a:r>
              <a:rPr lang="en-US" sz="1100" dirty="0" err="1">
                <a:solidFill>
                  <a:srgbClr val="0070C0"/>
                </a:solidFill>
                <a:effectLst/>
                <a:latin typeface="Consolas" panose="020B0609020204030204" pitchFamily="49" charset="0"/>
              </a:rPr>
              <a:t>camelcase</a:t>
            </a:r>
            <a:r>
              <a:rPr lang="en-US" sz="1100" dirty="0">
                <a:solidFill>
                  <a:srgbClr val="0070C0"/>
                </a:solidFill>
                <a:effectLst/>
                <a:latin typeface="Consolas" panose="020B0609020204030204" pitchFamily="49" charset="0"/>
              </a:rPr>
              <a:t>" package into your </a:t>
            </a:r>
            <a:r>
              <a:rPr lang="en-US" sz="1100" dirty="0" err="1">
                <a:solidFill>
                  <a:srgbClr val="0070C0"/>
                </a:solidFill>
                <a:effectLst/>
                <a:latin typeface="Consolas" panose="020B0609020204030204" pitchFamily="49" charset="0"/>
              </a:rPr>
              <a:t>project.Example</a:t>
            </a:r>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 Import and use "</a:t>
            </a:r>
            <a:r>
              <a:rPr lang="en-US" sz="1100" dirty="0" err="1">
                <a:solidFill>
                  <a:srgbClr val="0070C0"/>
                </a:solidFill>
                <a:effectLst/>
                <a:latin typeface="Consolas" panose="020B0609020204030204" pitchFamily="49" charset="0"/>
              </a:rPr>
              <a:t>camelcase</a:t>
            </a:r>
            <a:r>
              <a:rPr lang="en-US" sz="1100" dirty="0">
                <a:solidFill>
                  <a:srgbClr val="0070C0"/>
                </a:solidFill>
                <a:effectLst/>
                <a:latin typeface="Consolas" panose="020B0609020204030204" pitchFamily="49" charset="0"/>
              </a:rPr>
              <a:t>":</a:t>
            </a:r>
          </a:p>
          <a:p>
            <a:r>
              <a:rPr lang="en-US" sz="1100" dirty="0">
                <a:solidFill>
                  <a:srgbClr val="0070C0"/>
                </a:solidFill>
                <a:effectLst/>
                <a:latin typeface="Consolas" panose="020B0609020204030204" pitchFamily="49" charset="0"/>
              </a:rPr>
              <a:t>import </a:t>
            </a:r>
            <a:r>
              <a:rPr lang="en-US" sz="1100" dirty="0" err="1">
                <a:solidFill>
                  <a:srgbClr val="0070C0"/>
                </a:solidFill>
                <a:effectLst/>
                <a:latin typeface="Consolas" panose="020B0609020204030204" pitchFamily="49" charset="0"/>
              </a:rPr>
              <a:t>camelcase</a:t>
            </a:r>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c = </a:t>
            </a:r>
            <a:r>
              <a:rPr lang="en-US" sz="1100" dirty="0" err="1">
                <a:solidFill>
                  <a:srgbClr val="0070C0"/>
                </a:solidFill>
                <a:effectLst/>
                <a:latin typeface="Consolas" panose="020B0609020204030204" pitchFamily="49" charset="0"/>
              </a:rPr>
              <a:t>camelcase.CamelCase</a:t>
            </a:r>
            <a:r>
              <a:rPr lang="en-US" sz="1100" dirty="0">
                <a:solidFill>
                  <a:srgbClr val="0070C0"/>
                </a:solidFill>
                <a:effectLst/>
                <a:latin typeface="Consolas" panose="020B0609020204030204" pitchFamily="49" charset="0"/>
              </a:rPr>
              <a:t>()</a:t>
            </a:r>
          </a:p>
          <a:p>
            <a:r>
              <a:rPr lang="en-US" sz="1100" dirty="0">
                <a:solidFill>
                  <a:srgbClr val="0070C0"/>
                </a:solidFill>
                <a:effectLst/>
                <a:latin typeface="Consolas" panose="020B0609020204030204" pitchFamily="49" charset="0"/>
              </a:rPr>
              <a:t>txt = "hello world"</a:t>
            </a:r>
          </a:p>
          <a:p>
            <a:r>
              <a:rPr lang="en-US" sz="1100" dirty="0">
                <a:solidFill>
                  <a:srgbClr val="0070C0"/>
                </a:solidFill>
                <a:effectLst/>
                <a:latin typeface="Consolas" panose="020B0609020204030204" pitchFamily="49" charset="0"/>
              </a:rPr>
              <a:t>print(</a:t>
            </a:r>
            <a:r>
              <a:rPr lang="en-US" sz="1100" dirty="0" err="1">
                <a:solidFill>
                  <a:srgbClr val="0070C0"/>
                </a:solidFill>
                <a:effectLst/>
                <a:latin typeface="Consolas" panose="020B0609020204030204" pitchFamily="49" charset="0"/>
              </a:rPr>
              <a:t>c.hump</a:t>
            </a:r>
            <a:r>
              <a:rPr lang="en-US" sz="1100" dirty="0">
                <a:solidFill>
                  <a:srgbClr val="0070C0"/>
                </a:solidFill>
                <a:effectLst/>
                <a:latin typeface="Consolas" panose="020B0609020204030204" pitchFamily="49" charset="0"/>
              </a:rPr>
              <a:t>(txt))</a:t>
            </a:r>
          </a:p>
          <a:p>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 Use the list command to list all the packages installed on your </a:t>
            </a:r>
            <a:r>
              <a:rPr lang="en-US" sz="1100" dirty="0" err="1">
                <a:solidFill>
                  <a:srgbClr val="0070C0"/>
                </a:solidFill>
                <a:effectLst/>
                <a:latin typeface="Consolas" panose="020B0609020204030204" pitchFamily="49" charset="0"/>
              </a:rPr>
              <a:t>system:Example</a:t>
            </a:r>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 List installed packages:</a:t>
            </a:r>
          </a:p>
          <a:p>
            <a:r>
              <a:rPr lang="en-US" sz="1100" dirty="0">
                <a:solidFill>
                  <a:srgbClr val="0070C0"/>
                </a:solidFill>
                <a:effectLst/>
                <a:latin typeface="Consolas" panose="020B0609020204030204" pitchFamily="49" charset="0"/>
              </a:rPr>
              <a:t>C:\Users\MariaPadiyapuramPadi\hello2\.venv\Scripts&gt;pip list</a:t>
            </a:r>
            <a:endParaRPr lang="en-US" sz="1100" dirty="0">
              <a:solidFill>
                <a:srgbClr val="0070C0"/>
              </a:solidFill>
              <a:effectLst/>
              <a:highlight>
                <a:srgbClr val="FFFF00"/>
              </a:highlight>
              <a:latin typeface="Consolas" panose="020B0609020204030204" pitchFamily="49" charset="0"/>
            </a:endParaRPr>
          </a:p>
        </p:txBody>
      </p:sp>
      <p:pic>
        <p:nvPicPr>
          <p:cNvPr id="7" name="Picture 6">
            <a:extLst>
              <a:ext uri="{FF2B5EF4-FFF2-40B4-BE49-F238E27FC236}">
                <a16:creationId xmlns:a16="http://schemas.microsoft.com/office/drawing/2014/main" id="{970C0731-7EBF-A1AB-ECEA-2200F5BB7CA8}"/>
              </a:ext>
            </a:extLst>
          </p:cNvPr>
          <p:cNvPicPr>
            <a:picLocks noChangeAspect="1"/>
          </p:cNvPicPr>
          <p:nvPr/>
        </p:nvPicPr>
        <p:blipFill>
          <a:blip r:embed="rId3"/>
          <a:stretch>
            <a:fillRect/>
          </a:stretch>
        </p:blipFill>
        <p:spPr>
          <a:xfrm>
            <a:off x="6461589" y="1766548"/>
            <a:ext cx="5486400" cy="2459603"/>
          </a:xfrm>
          <a:prstGeom prst="rect">
            <a:avLst/>
          </a:prstGeom>
        </p:spPr>
      </p:pic>
      <p:pic>
        <p:nvPicPr>
          <p:cNvPr id="9" name="Picture 8">
            <a:extLst>
              <a:ext uri="{FF2B5EF4-FFF2-40B4-BE49-F238E27FC236}">
                <a16:creationId xmlns:a16="http://schemas.microsoft.com/office/drawing/2014/main" id="{F6ECE885-A775-8F66-D51A-EB7A9CA520E4}"/>
              </a:ext>
            </a:extLst>
          </p:cNvPr>
          <p:cNvPicPr>
            <a:picLocks noChangeAspect="1"/>
          </p:cNvPicPr>
          <p:nvPr/>
        </p:nvPicPr>
        <p:blipFill>
          <a:blip r:embed="rId4"/>
          <a:stretch>
            <a:fillRect/>
          </a:stretch>
        </p:blipFill>
        <p:spPr>
          <a:xfrm>
            <a:off x="6461589" y="762106"/>
            <a:ext cx="5124450" cy="895350"/>
          </a:xfrm>
          <a:prstGeom prst="rect">
            <a:avLst/>
          </a:prstGeom>
        </p:spPr>
      </p:pic>
      <p:pic>
        <p:nvPicPr>
          <p:cNvPr id="11" name="Picture 10">
            <a:extLst>
              <a:ext uri="{FF2B5EF4-FFF2-40B4-BE49-F238E27FC236}">
                <a16:creationId xmlns:a16="http://schemas.microsoft.com/office/drawing/2014/main" id="{248BEAF1-009D-DA69-2B34-7B853A5A6E9A}"/>
              </a:ext>
            </a:extLst>
          </p:cNvPr>
          <p:cNvPicPr>
            <a:picLocks noChangeAspect="1"/>
          </p:cNvPicPr>
          <p:nvPr/>
        </p:nvPicPr>
        <p:blipFill>
          <a:blip r:embed="rId5"/>
          <a:stretch>
            <a:fillRect/>
          </a:stretch>
        </p:blipFill>
        <p:spPr>
          <a:xfrm>
            <a:off x="6461589" y="4335243"/>
            <a:ext cx="4829175" cy="590550"/>
          </a:xfrm>
          <a:prstGeom prst="rect">
            <a:avLst/>
          </a:prstGeom>
        </p:spPr>
      </p:pic>
      <p:pic>
        <p:nvPicPr>
          <p:cNvPr id="13" name="Picture 12">
            <a:extLst>
              <a:ext uri="{FF2B5EF4-FFF2-40B4-BE49-F238E27FC236}">
                <a16:creationId xmlns:a16="http://schemas.microsoft.com/office/drawing/2014/main" id="{04183A87-9E73-75D6-8E67-423BD7AE5EC0}"/>
              </a:ext>
            </a:extLst>
          </p:cNvPr>
          <p:cNvPicPr>
            <a:picLocks noChangeAspect="1"/>
          </p:cNvPicPr>
          <p:nvPr/>
        </p:nvPicPr>
        <p:blipFill>
          <a:blip r:embed="rId6"/>
          <a:stretch>
            <a:fillRect/>
          </a:stretch>
        </p:blipFill>
        <p:spPr>
          <a:xfrm>
            <a:off x="6461589" y="5061373"/>
            <a:ext cx="4297680" cy="1769635"/>
          </a:xfrm>
          <a:prstGeom prst="rect">
            <a:avLst/>
          </a:prstGeom>
        </p:spPr>
      </p:pic>
    </p:spTree>
    <p:extLst>
      <p:ext uri="{BB962C8B-B14F-4D97-AF65-F5344CB8AC3E}">
        <p14:creationId xmlns:p14="http://schemas.microsoft.com/office/powerpoint/2010/main" val="481294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err="1"/>
              <a:t>pylint</a:t>
            </a:r>
            <a:endParaRPr lang="en-US" sz="2000" dirty="0"/>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642740"/>
            <a:ext cx="6701319" cy="6186309"/>
          </a:xfrm>
          <a:prstGeom prst="rect">
            <a:avLst/>
          </a:prstGeom>
          <a:noFill/>
        </p:spPr>
        <p:txBody>
          <a:bodyPr wrap="square">
            <a:spAutoFit/>
          </a:bodyPr>
          <a:lstStyle/>
          <a:p>
            <a:r>
              <a:rPr lang="en-US" sz="900" dirty="0">
                <a:solidFill>
                  <a:srgbClr val="0070C0"/>
                </a:solidFill>
                <a:effectLst/>
                <a:latin typeface="Consolas" panose="020B0609020204030204" pitchFamily="49" charset="0"/>
              </a:rPr>
              <a:t># </a:t>
            </a:r>
            <a:r>
              <a:rPr lang="en-US" sz="900" dirty="0" err="1">
                <a:solidFill>
                  <a:srgbClr val="0070C0"/>
                </a:solidFill>
                <a:effectLst/>
                <a:latin typeface="Consolas" panose="020B0609020204030204" pitchFamily="49" charset="0"/>
              </a:rPr>
              <a:t>Pylint</a:t>
            </a:r>
            <a:r>
              <a:rPr lang="en-US" sz="900" dirty="0">
                <a:solidFill>
                  <a:srgbClr val="0070C0"/>
                </a:solidFill>
                <a:effectLst/>
                <a:latin typeface="Consolas" panose="020B0609020204030204" pitchFamily="49" charset="0"/>
              </a:rPr>
              <a:t> is a tool that</a:t>
            </a:r>
          </a:p>
          <a:p>
            <a:r>
              <a:rPr lang="en-US" sz="900" dirty="0">
                <a:solidFill>
                  <a:srgbClr val="0070C0"/>
                </a:solidFill>
                <a:effectLst/>
                <a:latin typeface="Consolas" panose="020B0609020204030204" pitchFamily="49" charset="0"/>
              </a:rPr>
              <a:t># Lists Errors which comes after execution of that Python code</a:t>
            </a:r>
          </a:p>
          <a:p>
            <a:r>
              <a:rPr lang="en-US" sz="900" dirty="0">
                <a:solidFill>
                  <a:srgbClr val="0070C0"/>
                </a:solidFill>
                <a:effectLst/>
                <a:latin typeface="Consolas" panose="020B0609020204030204" pitchFamily="49" charset="0"/>
              </a:rPr>
              <a:t># Enforces a coding standard and looks for code smells</a:t>
            </a:r>
          </a:p>
          <a:p>
            <a:r>
              <a:rPr lang="en-US" sz="900" dirty="0">
                <a:solidFill>
                  <a:srgbClr val="0070C0"/>
                </a:solidFill>
                <a:effectLst/>
                <a:latin typeface="Consolas" panose="020B0609020204030204" pitchFamily="49" charset="0"/>
              </a:rPr>
              <a:t># Suggest how particular blocks can be updated</a:t>
            </a:r>
          </a:p>
          <a:p>
            <a:r>
              <a:rPr lang="en-US" sz="900" dirty="0">
                <a:solidFill>
                  <a:srgbClr val="0070C0"/>
                </a:solidFill>
                <a:effectLst/>
                <a:latin typeface="Consolas" panose="020B0609020204030204" pitchFamily="49" charset="0"/>
              </a:rPr>
              <a:t># Offer details about the code’s complexity</a:t>
            </a:r>
          </a:p>
          <a:p>
            <a:r>
              <a:rPr lang="en-US" sz="900" dirty="0">
                <a:solidFill>
                  <a:srgbClr val="0070C0"/>
                </a:solidFill>
                <a:effectLst/>
                <a:latin typeface="Consolas" panose="020B0609020204030204" pitchFamily="49" charset="0"/>
              </a:rPr>
              <a:t># </a:t>
            </a:r>
            <a:r>
              <a:rPr lang="en-US" sz="900" dirty="0" err="1">
                <a:solidFill>
                  <a:srgbClr val="0070C0"/>
                </a:solidFill>
                <a:effectLst/>
                <a:latin typeface="Consolas" panose="020B0609020204030204" pitchFamily="49" charset="0"/>
              </a:rPr>
              <a:t>Pylint</a:t>
            </a:r>
            <a:r>
              <a:rPr lang="en-US" sz="900" dirty="0">
                <a:solidFill>
                  <a:srgbClr val="0070C0"/>
                </a:solidFill>
                <a:effectLst/>
                <a:latin typeface="Consolas" panose="020B0609020204030204" pitchFamily="49" charset="0"/>
              </a:rPr>
              <a:t> tool is similar to </a:t>
            </a:r>
            <a:r>
              <a:rPr lang="en-US" sz="900" dirty="0" err="1">
                <a:solidFill>
                  <a:srgbClr val="0070C0"/>
                </a:solidFill>
                <a:effectLst/>
                <a:latin typeface="Consolas" panose="020B0609020204030204" pitchFamily="49" charset="0"/>
              </a:rPr>
              <a:t>pychecker</a:t>
            </a:r>
            <a:r>
              <a:rPr lang="en-US" sz="900" dirty="0">
                <a:solidFill>
                  <a:srgbClr val="0070C0"/>
                </a:solidFill>
                <a:effectLst/>
                <a:latin typeface="Consolas" panose="020B0609020204030204" pitchFamily="49" charset="0"/>
              </a:rPr>
              <a:t>, </a:t>
            </a:r>
            <a:r>
              <a:rPr lang="en-US" sz="900" dirty="0" err="1">
                <a:solidFill>
                  <a:srgbClr val="0070C0"/>
                </a:solidFill>
                <a:effectLst/>
                <a:latin typeface="Consolas" panose="020B0609020204030204" pitchFamily="49" charset="0"/>
              </a:rPr>
              <a:t>pyflakes</a:t>
            </a:r>
            <a:r>
              <a:rPr lang="en-US" sz="900" dirty="0">
                <a:solidFill>
                  <a:srgbClr val="0070C0"/>
                </a:solidFill>
                <a:effectLst/>
                <a:latin typeface="Consolas" panose="020B0609020204030204" pitchFamily="49" charset="0"/>
              </a:rPr>
              <a:t>, flake8, and </a:t>
            </a:r>
            <a:r>
              <a:rPr lang="en-US" sz="900" dirty="0" err="1">
                <a:solidFill>
                  <a:srgbClr val="0070C0"/>
                </a:solidFill>
                <a:effectLst/>
                <a:latin typeface="Consolas" panose="020B0609020204030204" pitchFamily="49" charset="0"/>
              </a:rPr>
              <a:t>mypy</a:t>
            </a:r>
            <a:r>
              <a:rPr lang="en-US" sz="900" dirty="0">
                <a:solidFill>
                  <a:srgbClr val="0070C0"/>
                </a:solidFill>
                <a:effectLst/>
                <a:latin typeface="Consolas" panose="020B0609020204030204" pitchFamily="49" charset="0"/>
              </a:rPr>
              <a:t>.</a:t>
            </a:r>
          </a:p>
          <a:p>
            <a:r>
              <a:rPr lang="en-US" sz="900" dirty="0">
                <a:solidFill>
                  <a:srgbClr val="0070C0"/>
                </a:solidFill>
                <a:effectLst/>
                <a:latin typeface="Consolas" panose="020B0609020204030204" pitchFamily="49" charset="0"/>
              </a:rPr>
              <a:t># Installation: To install </a:t>
            </a:r>
            <a:r>
              <a:rPr lang="en-US" sz="900" dirty="0" err="1">
                <a:solidFill>
                  <a:srgbClr val="0070C0"/>
                </a:solidFill>
                <a:effectLst/>
                <a:latin typeface="Consolas" panose="020B0609020204030204" pitchFamily="49" charset="0"/>
              </a:rPr>
              <a:t>pylint</a:t>
            </a:r>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pip install </a:t>
            </a:r>
            <a:r>
              <a:rPr lang="en-US" sz="900" dirty="0" err="1">
                <a:solidFill>
                  <a:srgbClr val="0070C0"/>
                </a:solidFill>
                <a:effectLst/>
                <a:latin typeface="Consolas" panose="020B0609020204030204" pitchFamily="49" charset="0"/>
              </a:rPr>
              <a:t>pylint</a:t>
            </a:r>
            <a:r>
              <a:rPr lang="en-US" sz="900" dirty="0">
                <a:solidFill>
                  <a:srgbClr val="0070C0"/>
                </a:solidFill>
                <a:effectLst/>
                <a:latin typeface="Consolas" panose="020B0609020204030204" pitchFamily="49" charset="0"/>
              </a:rPr>
              <a:t> </a:t>
            </a:r>
          </a:p>
          <a:p>
            <a:r>
              <a:rPr lang="en-US" sz="900" dirty="0">
                <a:solidFill>
                  <a:srgbClr val="0070C0"/>
                </a:solidFill>
                <a:effectLst/>
                <a:latin typeface="Consolas" panose="020B0609020204030204" pitchFamily="49" charset="0"/>
              </a:rPr>
              <a:t>#To verify the </a:t>
            </a:r>
            <a:r>
              <a:rPr lang="en-US" sz="900" dirty="0" err="1">
                <a:solidFill>
                  <a:srgbClr val="0070C0"/>
                </a:solidFill>
                <a:effectLst/>
                <a:latin typeface="Consolas" panose="020B0609020204030204" pitchFamily="49" charset="0"/>
              </a:rPr>
              <a:t>pylint</a:t>
            </a:r>
            <a:r>
              <a:rPr lang="en-US" sz="900" dirty="0">
                <a:solidFill>
                  <a:srgbClr val="0070C0"/>
                </a:solidFill>
                <a:effectLst/>
                <a:latin typeface="Consolas" panose="020B0609020204030204" pitchFamily="49" charset="0"/>
              </a:rPr>
              <a:t> installation, type the following command</a:t>
            </a:r>
          </a:p>
          <a:p>
            <a:r>
              <a:rPr lang="en-US" sz="900" dirty="0" err="1">
                <a:solidFill>
                  <a:srgbClr val="0070C0"/>
                </a:solidFill>
                <a:effectLst/>
                <a:latin typeface="Consolas" panose="020B0609020204030204" pitchFamily="49" charset="0"/>
              </a:rPr>
              <a:t>pylint</a:t>
            </a:r>
            <a:r>
              <a:rPr lang="en-US" sz="900" dirty="0">
                <a:solidFill>
                  <a:srgbClr val="0070C0"/>
                </a:solidFill>
                <a:effectLst/>
                <a:latin typeface="Consolas" panose="020B0609020204030204" pitchFamily="49" charset="0"/>
              </a:rPr>
              <a:t> –version</a:t>
            </a:r>
          </a:p>
          <a:p>
            <a:endParaRPr lang="en-US" sz="900" dirty="0">
              <a:solidFill>
                <a:srgbClr val="0070C0"/>
              </a:solidFill>
              <a:latin typeface="Consolas" panose="020B0609020204030204" pitchFamily="49" charset="0"/>
            </a:endParaRPr>
          </a:p>
          <a:p>
            <a:r>
              <a:rPr lang="en-US" sz="900" dirty="0">
                <a:solidFill>
                  <a:srgbClr val="0070C0"/>
                </a:solidFill>
                <a:latin typeface="Consolas" panose="020B0609020204030204" pitchFamily="49" charset="0"/>
              </a:rPr>
              <a:t># # Working with </a:t>
            </a:r>
            <a:r>
              <a:rPr lang="en-US" sz="900" dirty="0" err="1">
                <a:solidFill>
                  <a:srgbClr val="0070C0"/>
                </a:solidFill>
                <a:latin typeface="Consolas" panose="020B0609020204030204" pitchFamily="49" charset="0"/>
              </a:rPr>
              <a:t>Pylint</a:t>
            </a:r>
            <a:r>
              <a:rPr lang="en-US" sz="900" dirty="0">
                <a:solidFill>
                  <a:srgbClr val="0070C0"/>
                </a:solidFill>
                <a:latin typeface="Consolas" panose="020B0609020204030204" pitchFamily="49" charset="0"/>
              </a:rPr>
              <a:t>: Consider the following program that accepts two numbers and prints their sum. </a:t>
            </a:r>
          </a:p>
          <a:p>
            <a:r>
              <a:rPr lang="en-US" sz="900" dirty="0">
                <a:solidFill>
                  <a:srgbClr val="0070C0"/>
                </a:solidFill>
                <a:latin typeface="Consolas" panose="020B0609020204030204" pitchFamily="49" charset="0"/>
              </a:rPr>
              <a:t>a = 1</a:t>
            </a:r>
          </a:p>
          <a:p>
            <a:r>
              <a:rPr lang="en-US" sz="900" dirty="0">
                <a:solidFill>
                  <a:srgbClr val="0070C0"/>
                </a:solidFill>
                <a:latin typeface="Consolas" panose="020B0609020204030204" pitchFamily="49" charset="0"/>
              </a:rPr>
              <a:t>b = 2</a:t>
            </a:r>
          </a:p>
          <a:p>
            <a:r>
              <a:rPr lang="en-US" sz="900" dirty="0">
                <a:solidFill>
                  <a:srgbClr val="0070C0"/>
                </a:solidFill>
                <a:latin typeface="Consolas" panose="020B0609020204030204" pitchFamily="49" charset="0"/>
              </a:rPr>
              <a:t>print(a + b)</a:t>
            </a:r>
          </a:p>
          <a:p>
            <a:r>
              <a:rPr lang="en-US" sz="900" dirty="0">
                <a:solidFill>
                  <a:srgbClr val="0070C0"/>
                </a:solidFill>
                <a:latin typeface="Consolas" panose="020B0609020204030204" pitchFamily="49" charset="0"/>
              </a:rPr>
              <a:t>#Now save the above program in the file gfg.py</a:t>
            </a:r>
          </a:p>
          <a:p>
            <a:endParaRPr lang="en-US" sz="900" dirty="0">
              <a:solidFill>
                <a:srgbClr val="0070C0"/>
              </a:solidFill>
              <a:latin typeface="Consolas" panose="020B0609020204030204" pitchFamily="49" charset="0"/>
            </a:endParaRPr>
          </a:p>
          <a:p>
            <a:r>
              <a:rPr lang="en-US" sz="900" dirty="0">
                <a:solidFill>
                  <a:srgbClr val="0070C0"/>
                </a:solidFill>
                <a:latin typeface="Consolas" panose="020B0609020204030204" pitchFamily="49" charset="0"/>
              </a:rPr>
              <a:t>#Open your command prompt / terminal and type the following command</a:t>
            </a:r>
          </a:p>
          <a:p>
            <a:r>
              <a:rPr lang="en-US" sz="900" dirty="0" err="1">
                <a:solidFill>
                  <a:srgbClr val="0070C0"/>
                </a:solidFill>
                <a:latin typeface="Consolas" panose="020B0609020204030204" pitchFamily="49" charset="0"/>
              </a:rPr>
              <a:t>pylint</a:t>
            </a:r>
            <a:r>
              <a:rPr lang="en-US" sz="900" dirty="0">
                <a:solidFill>
                  <a:srgbClr val="0070C0"/>
                </a:solidFill>
                <a:latin typeface="Consolas" panose="020B0609020204030204" pitchFamily="49" charset="0"/>
              </a:rPr>
              <a:t> gfg.py</a:t>
            </a:r>
          </a:p>
          <a:p>
            <a:endParaRPr lang="en-US" sz="900" dirty="0">
              <a:solidFill>
                <a:srgbClr val="0070C0"/>
              </a:solidFill>
              <a:latin typeface="Consolas" panose="020B0609020204030204" pitchFamily="49" charset="0"/>
            </a:endParaRPr>
          </a:p>
          <a:p>
            <a:r>
              <a:rPr lang="en-US" sz="900" dirty="0">
                <a:solidFill>
                  <a:srgbClr val="0070C0"/>
                </a:solidFill>
                <a:latin typeface="Consolas" panose="020B0609020204030204" pitchFamily="49" charset="0"/>
              </a:rPr>
              <a:t># Score for the code given above is 0.00/10.0(Very low). If we get a low score it doesn’t mean that our code is wrong. The score represents how good/bad your code is understandable by another programmer. We need to improve our code by considering the suggestions given in the report. Each message suggestion/point in the report will be given with a message format that consists of an ID and its meaning. Each ID starts with an alphabet and the rest will be numbered. Each alphabet denotes the type of message object.</a:t>
            </a:r>
          </a:p>
          <a:p>
            <a:endParaRPr lang="en-US" sz="900" dirty="0">
              <a:solidFill>
                <a:srgbClr val="0070C0"/>
              </a:solidFill>
              <a:latin typeface="Consolas" panose="020B0609020204030204" pitchFamily="49" charset="0"/>
            </a:endParaRPr>
          </a:p>
          <a:p>
            <a:r>
              <a:rPr lang="en-US" sz="900" dirty="0">
                <a:solidFill>
                  <a:srgbClr val="0070C0"/>
                </a:solidFill>
                <a:latin typeface="Consolas" panose="020B0609020204030204" pitchFamily="49" charset="0"/>
              </a:rPr>
              <a:t># C - Convention - It is displayed when the program is not following the standard rules.</a:t>
            </a:r>
          </a:p>
          <a:p>
            <a:r>
              <a:rPr lang="en-US" sz="900" dirty="0">
                <a:solidFill>
                  <a:srgbClr val="0070C0"/>
                </a:solidFill>
                <a:latin typeface="Consolas" panose="020B0609020204030204" pitchFamily="49" charset="0"/>
              </a:rPr>
              <a:t># ID C0304 comes under missing-new-line suggestion which means we have to add a blank line when we complete our code.</a:t>
            </a:r>
          </a:p>
          <a:p>
            <a:r>
              <a:rPr lang="en-US" sz="900" dirty="0">
                <a:solidFill>
                  <a:srgbClr val="0070C0"/>
                </a:solidFill>
                <a:latin typeface="Consolas" panose="020B0609020204030204" pitchFamily="49" charset="0"/>
              </a:rPr>
              <a:t>ID C0114 comes under missing-module-docstring suggestion which means we need to add a docstring at the top which refers to the use of the program written below that.</a:t>
            </a:r>
          </a:p>
          <a:p>
            <a:r>
              <a:rPr lang="en-US" sz="900" dirty="0">
                <a:solidFill>
                  <a:srgbClr val="0070C0"/>
                </a:solidFill>
                <a:latin typeface="Consolas" panose="020B0609020204030204" pitchFamily="49" charset="0"/>
              </a:rPr>
              <a:t>ID C0103 comes under invalid-name suggestion which can be avoided by writing the identifiers start with a capital letter.</a:t>
            </a:r>
          </a:p>
          <a:p>
            <a:r>
              <a:rPr lang="en-US" sz="900" dirty="0">
                <a:solidFill>
                  <a:srgbClr val="0070C0"/>
                </a:solidFill>
                <a:latin typeface="Consolas" panose="020B0609020204030204" pitchFamily="49" charset="0"/>
              </a:rPr>
              <a:t># The modified version of the code is: </a:t>
            </a:r>
          </a:p>
          <a:p>
            <a:r>
              <a:rPr lang="en-US" sz="900" dirty="0">
                <a:solidFill>
                  <a:srgbClr val="0070C0"/>
                </a:solidFill>
                <a:latin typeface="Consolas" panose="020B0609020204030204" pitchFamily="49" charset="0"/>
              </a:rPr>
              <a:t>'''</a:t>
            </a:r>
          </a:p>
          <a:p>
            <a:r>
              <a:rPr lang="en-US" sz="900" dirty="0">
                <a:solidFill>
                  <a:srgbClr val="0070C0"/>
                </a:solidFill>
                <a:latin typeface="Consolas" panose="020B0609020204030204" pitchFamily="49" charset="0"/>
              </a:rPr>
              <a:t>This program adds two numbers and displays their results</a:t>
            </a:r>
          </a:p>
          <a:p>
            <a:r>
              <a:rPr lang="en-US" sz="900" dirty="0">
                <a:solidFill>
                  <a:srgbClr val="0070C0"/>
                </a:solidFill>
                <a:latin typeface="Consolas" panose="020B0609020204030204" pitchFamily="49" charset="0"/>
              </a:rPr>
              <a:t>'''</a:t>
            </a:r>
          </a:p>
          <a:p>
            <a:r>
              <a:rPr lang="en-US" sz="900" dirty="0">
                <a:solidFill>
                  <a:srgbClr val="0070C0"/>
                </a:solidFill>
                <a:latin typeface="Consolas" panose="020B0609020204030204" pitchFamily="49" charset="0"/>
              </a:rPr>
              <a:t>A = 1</a:t>
            </a:r>
          </a:p>
          <a:p>
            <a:r>
              <a:rPr lang="en-US" sz="900" dirty="0">
                <a:solidFill>
                  <a:srgbClr val="0070C0"/>
                </a:solidFill>
                <a:latin typeface="Consolas" panose="020B0609020204030204" pitchFamily="49" charset="0"/>
              </a:rPr>
              <a:t>B = 2</a:t>
            </a:r>
          </a:p>
          <a:p>
            <a:r>
              <a:rPr lang="en-US" sz="900" dirty="0">
                <a:solidFill>
                  <a:srgbClr val="0070C0"/>
                </a:solidFill>
                <a:latin typeface="Consolas" panose="020B0609020204030204" pitchFamily="49" charset="0"/>
              </a:rPr>
              <a:t>print('Sum of Numbers:', A + B)</a:t>
            </a:r>
          </a:p>
          <a:p>
            <a:endParaRPr lang="en-US" sz="900" dirty="0">
              <a:solidFill>
                <a:srgbClr val="0070C0"/>
              </a:solidFill>
              <a:latin typeface="Consolas" panose="020B0609020204030204" pitchFamily="49" charset="0"/>
            </a:endParaRPr>
          </a:p>
          <a:p>
            <a:r>
              <a:rPr lang="en-US" sz="900" dirty="0">
                <a:solidFill>
                  <a:srgbClr val="0070C0"/>
                </a:solidFill>
                <a:latin typeface="Consolas" panose="020B0609020204030204" pitchFamily="49" charset="0"/>
              </a:rPr>
              <a:t># run the above code using </a:t>
            </a:r>
            <a:r>
              <a:rPr lang="en-US" sz="900" dirty="0" err="1">
                <a:solidFill>
                  <a:srgbClr val="0070C0"/>
                </a:solidFill>
                <a:latin typeface="Consolas" panose="020B0609020204030204" pitchFamily="49" charset="0"/>
              </a:rPr>
              <a:t>pylint</a:t>
            </a:r>
            <a:r>
              <a:rPr lang="en-US" sz="900" dirty="0">
                <a:solidFill>
                  <a:srgbClr val="0070C0"/>
                </a:solidFill>
                <a:latin typeface="Consolas" panose="020B0609020204030204" pitchFamily="49" charset="0"/>
              </a:rPr>
              <a:t>,</a:t>
            </a:r>
          </a:p>
          <a:p>
            <a:r>
              <a:rPr lang="en-US" sz="900" dirty="0">
                <a:solidFill>
                  <a:srgbClr val="0070C0"/>
                </a:solidFill>
                <a:latin typeface="Consolas" panose="020B0609020204030204" pitchFamily="49" charset="0"/>
              </a:rPr>
              <a:t># Result: Here we improved our score from -10.0 to 10.0.</a:t>
            </a:r>
          </a:p>
        </p:txBody>
      </p:sp>
      <p:pic>
        <p:nvPicPr>
          <p:cNvPr id="6" name="Picture 5">
            <a:extLst>
              <a:ext uri="{FF2B5EF4-FFF2-40B4-BE49-F238E27FC236}">
                <a16:creationId xmlns:a16="http://schemas.microsoft.com/office/drawing/2014/main" id="{6DA3F878-A6FC-2149-F6DD-8734C3E0C0E2}"/>
              </a:ext>
            </a:extLst>
          </p:cNvPr>
          <p:cNvPicPr>
            <a:picLocks noChangeAspect="1"/>
          </p:cNvPicPr>
          <p:nvPr/>
        </p:nvPicPr>
        <p:blipFill>
          <a:blip r:embed="rId3"/>
          <a:stretch>
            <a:fillRect/>
          </a:stretch>
        </p:blipFill>
        <p:spPr>
          <a:xfrm>
            <a:off x="7476162" y="252904"/>
            <a:ext cx="4572000" cy="2918363"/>
          </a:xfrm>
          <a:prstGeom prst="rect">
            <a:avLst/>
          </a:prstGeom>
        </p:spPr>
      </p:pic>
      <p:pic>
        <p:nvPicPr>
          <p:cNvPr id="10" name="Picture 9">
            <a:extLst>
              <a:ext uri="{FF2B5EF4-FFF2-40B4-BE49-F238E27FC236}">
                <a16:creationId xmlns:a16="http://schemas.microsoft.com/office/drawing/2014/main" id="{D46104BE-67B4-C542-8ED7-BBA868396DD6}"/>
              </a:ext>
            </a:extLst>
          </p:cNvPr>
          <p:cNvPicPr>
            <a:picLocks/>
          </p:cNvPicPr>
          <p:nvPr/>
        </p:nvPicPr>
        <p:blipFill>
          <a:blip r:embed="rId4"/>
          <a:stretch>
            <a:fillRect/>
          </a:stretch>
        </p:blipFill>
        <p:spPr>
          <a:xfrm>
            <a:off x="4482954" y="5782141"/>
            <a:ext cx="3657600" cy="914400"/>
          </a:xfrm>
          <a:prstGeom prst="rect">
            <a:avLst/>
          </a:prstGeom>
        </p:spPr>
      </p:pic>
      <p:pic>
        <p:nvPicPr>
          <p:cNvPr id="14" name="Picture 13">
            <a:extLst>
              <a:ext uri="{FF2B5EF4-FFF2-40B4-BE49-F238E27FC236}">
                <a16:creationId xmlns:a16="http://schemas.microsoft.com/office/drawing/2014/main" id="{17A705DB-ECB4-3E98-338C-8DCC4F9D2604}"/>
              </a:ext>
            </a:extLst>
          </p:cNvPr>
          <p:cNvPicPr>
            <a:picLocks noChangeAspect="1"/>
          </p:cNvPicPr>
          <p:nvPr/>
        </p:nvPicPr>
        <p:blipFill>
          <a:blip r:embed="rId5"/>
          <a:stretch>
            <a:fillRect/>
          </a:stretch>
        </p:blipFill>
        <p:spPr>
          <a:xfrm>
            <a:off x="8382000" y="5878107"/>
            <a:ext cx="3657600" cy="558188"/>
          </a:xfrm>
          <a:prstGeom prst="rect">
            <a:avLst/>
          </a:prstGeom>
        </p:spPr>
      </p:pic>
      <p:pic>
        <p:nvPicPr>
          <p:cNvPr id="16" name="Picture 15">
            <a:extLst>
              <a:ext uri="{FF2B5EF4-FFF2-40B4-BE49-F238E27FC236}">
                <a16:creationId xmlns:a16="http://schemas.microsoft.com/office/drawing/2014/main" id="{2A6766E7-B29D-5DB3-FEF9-5CF167460260}"/>
              </a:ext>
            </a:extLst>
          </p:cNvPr>
          <p:cNvPicPr>
            <a:picLocks noChangeAspect="1"/>
          </p:cNvPicPr>
          <p:nvPr/>
        </p:nvPicPr>
        <p:blipFill>
          <a:blip r:embed="rId6"/>
          <a:stretch>
            <a:fillRect/>
          </a:stretch>
        </p:blipFill>
        <p:spPr>
          <a:xfrm>
            <a:off x="7467600" y="3223425"/>
            <a:ext cx="4572000" cy="2266160"/>
          </a:xfrm>
          <a:prstGeom prst="rect">
            <a:avLst/>
          </a:prstGeom>
        </p:spPr>
      </p:pic>
      <p:sp>
        <p:nvSpPr>
          <p:cNvPr id="17" name="Arrow: Right 16">
            <a:extLst>
              <a:ext uri="{FF2B5EF4-FFF2-40B4-BE49-F238E27FC236}">
                <a16:creationId xmlns:a16="http://schemas.microsoft.com/office/drawing/2014/main" id="{02D772F2-43CD-294D-F73C-B49F7156746F}"/>
              </a:ext>
            </a:extLst>
          </p:cNvPr>
          <p:cNvSpPr/>
          <p:nvPr/>
        </p:nvSpPr>
        <p:spPr>
          <a:xfrm>
            <a:off x="8174974" y="6157201"/>
            <a:ext cx="182880" cy="182725"/>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454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logging</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642740"/>
            <a:ext cx="6701319" cy="5355312"/>
          </a:xfrm>
          <a:prstGeom prst="rect">
            <a:avLst/>
          </a:prstGeom>
          <a:noFill/>
        </p:spPr>
        <p:txBody>
          <a:bodyPr wrap="square">
            <a:spAutoFit/>
          </a:bodyPr>
          <a:lstStyle/>
          <a:p>
            <a:r>
              <a:rPr lang="en-US" sz="900" dirty="0">
                <a:solidFill>
                  <a:srgbClr val="0070C0"/>
                </a:solidFill>
                <a:effectLst/>
                <a:latin typeface="Consolas" panose="020B0609020204030204" pitchFamily="49" charset="0"/>
              </a:rPr>
              <a:t># Python has a built-in module logging which allows writing status messages to a file or any other output streams. The file can contain information on which part of the code is executed and what problems have arisen.  </a:t>
            </a:r>
          </a:p>
          <a:p>
            <a:r>
              <a:rPr lang="en-US" sz="900" dirty="0">
                <a:solidFill>
                  <a:srgbClr val="0070C0"/>
                </a:solidFill>
                <a:effectLst/>
                <a:latin typeface="Consolas" panose="020B0609020204030204" pitchFamily="49" charset="0"/>
              </a:rPr>
              <a:t># Python Logging Levels</a:t>
            </a:r>
          </a:p>
          <a:p>
            <a:r>
              <a:rPr lang="en-US" sz="900" dirty="0">
                <a:solidFill>
                  <a:srgbClr val="0070C0"/>
                </a:solidFill>
                <a:effectLst/>
                <a:latin typeface="Consolas" panose="020B0609020204030204" pitchFamily="49" charset="0"/>
              </a:rPr>
              <a:t># There are five built-in levels of the log message. Each built-in level has been assigned its numeric value.</a:t>
            </a:r>
          </a:p>
          <a:p>
            <a:r>
              <a:rPr lang="en-US" sz="900" dirty="0">
                <a:solidFill>
                  <a:srgbClr val="0070C0"/>
                </a:solidFill>
                <a:effectLst/>
                <a:latin typeface="Consolas" panose="020B0609020204030204" pitchFamily="49" charset="0"/>
              </a:rPr>
              <a:t># Debug (10): These are used to give Detailed information, typically of interest only when diagnosing problems.</a:t>
            </a:r>
          </a:p>
          <a:p>
            <a:r>
              <a:rPr lang="en-US" sz="900" dirty="0">
                <a:solidFill>
                  <a:srgbClr val="0070C0"/>
                </a:solidFill>
                <a:effectLst/>
                <a:latin typeface="Consolas" panose="020B0609020204030204" pitchFamily="49" charset="0"/>
              </a:rPr>
              <a:t># Info (20): These are used to confirm that things are working as expected</a:t>
            </a:r>
          </a:p>
          <a:p>
            <a:r>
              <a:rPr lang="en-US" sz="900" dirty="0">
                <a:solidFill>
                  <a:srgbClr val="0070C0"/>
                </a:solidFill>
                <a:effectLst/>
                <a:latin typeface="Consolas" panose="020B0609020204030204" pitchFamily="49" charset="0"/>
              </a:rPr>
              <a:t># Warning (30): These are used as an indication that something unexpected happened, or is indicative of some problem in the near future</a:t>
            </a:r>
          </a:p>
          <a:p>
            <a:r>
              <a:rPr lang="en-US" sz="900" dirty="0">
                <a:solidFill>
                  <a:srgbClr val="0070C0"/>
                </a:solidFill>
                <a:effectLst/>
                <a:latin typeface="Consolas" panose="020B0609020204030204" pitchFamily="49" charset="0"/>
              </a:rPr>
              <a:t># Error (40): This tells that due to a more serious problem, the software has not been able to perform some function</a:t>
            </a:r>
          </a:p>
          <a:p>
            <a:r>
              <a:rPr lang="en-US" sz="900" dirty="0">
                <a:solidFill>
                  <a:srgbClr val="0070C0"/>
                </a:solidFill>
                <a:effectLst/>
                <a:latin typeface="Consolas" panose="020B0609020204030204" pitchFamily="49" charset="0"/>
              </a:rPr>
              <a:t># Critical (50): This tells serious error, indicating that the program itself may be unable to continue running</a:t>
            </a:r>
          </a:p>
          <a:p>
            <a:r>
              <a:rPr lang="en-US" sz="900" dirty="0">
                <a:solidFill>
                  <a:srgbClr val="0070C0"/>
                </a:solidFill>
                <a:effectLst/>
                <a:latin typeface="Consolas" panose="020B0609020204030204" pitchFamily="49" charset="0"/>
              </a:rPr>
              <a:t># The logging module is packed with several features. It has several constants, classes, and methods. The items with all caps are constant, the capitalized items are classes and the items which start with lowercase letters are methods. </a:t>
            </a:r>
          </a:p>
          <a:p>
            <a:r>
              <a:rPr lang="en-US" sz="900" dirty="0">
                <a:solidFill>
                  <a:srgbClr val="0070C0"/>
                </a:solidFill>
                <a:effectLst/>
                <a:latin typeface="Consolas" panose="020B0609020204030204" pitchFamily="49" charset="0"/>
              </a:rPr>
              <a:t># Python Logging Basics</a:t>
            </a:r>
          </a:p>
          <a:p>
            <a:r>
              <a:rPr lang="en-US" sz="900" dirty="0">
                <a:solidFill>
                  <a:srgbClr val="0070C0"/>
                </a:solidFill>
                <a:effectLst/>
                <a:latin typeface="Consolas" panose="020B0609020204030204" pitchFamily="49" charset="0"/>
              </a:rPr>
              <a:t># The basics of using the logging module to record the events in a file are very simple.  For that, simply import the module from the library.  </a:t>
            </a:r>
          </a:p>
          <a:p>
            <a:r>
              <a:rPr lang="en-US" sz="900" dirty="0">
                <a:solidFill>
                  <a:srgbClr val="0070C0"/>
                </a:solidFill>
                <a:effectLst/>
                <a:latin typeface="Consolas" panose="020B0609020204030204" pitchFamily="49" charset="0"/>
              </a:rPr>
              <a:t># Create and configure the logger. It can have several parameters. But importantly, pass the name of the file in which you want to record the events.</a:t>
            </a:r>
          </a:p>
          <a:p>
            <a:r>
              <a:rPr lang="en-US" sz="900" dirty="0">
                <a:solidFill>
                  <a:srgbClr val="0070C0"/>
                </a:solidFill>
                <a:effectLst/>
                <a:latin typeface="Consolas" panose="020B0609020204030204" pitchFamily="49" charset="0"/>
              </a:rPr>
              <a:t># Here the format of the logger can also be set. By default, the file works in append mode but we can change that to write mode if required.</a:t>
            </a:r>
          </a:p>
          <a:p>
            <a:r>
              <a:rPr lang="en-US" sz="900" dirty="0">
                <a:solidFill>
                  <a:srgbClr val="0070C0"/>
                </a:solidFill>
                <a:effectLst/>
                <a:latin typeface="Consolas" panose="020B0609020204030204" pitchFamily="49" charset="0"/>
              </a:rPr>
              <a:t># Also, the level of the logger can be set which acts as the threshold for tracking based on the numeric values assigned to each level. </a:t>
            </a:r>
          </a:p>
          <a:p>
            <a:r>
              <a:rPr lang="en-US" sz="900" dirty="0">
                <a:solidFill>
                  <a:srgbClr val="0070C0"/>
                </a:solidFill>
                <a:effectLst/>
                <a:latin typeface="Consolas" panose="020B0609020204030204" pitchFamily="49" charset="0"/>
              </a:rPr>
              <a:t>There are several attributes that can be passed as parameters.</a:t>
            </a:r>
          </a:p>
          <a:p>
            <a:r>
              <a:rPr lang="en-US" sz="900" dirty="0">
                <a:solidFill>
                  <a:srgbClr val="0070C0"/>
                </a:solidFill>
                <a:effectLst/>
                <a:latin typeface="Consolas" panose="020B0609020204030204" pitchFamily="49" charset="0"/>
              </a:rPr>
              <a:t># The list of all those parameters is given in Python Library. The user can choose the required attribute according to the requirement.</a:t>
            </a:r>
          </a:p>
          <a:p>
            <a:r>
              <a:rPr lang="en-US" sz="900" dirty="0">
                <a:solidFill>
                  <a:srgbClr val="0070C0"/>
                </a:solidFill>
                <a:effectLst/>
                <a:latin typeface="Consolas" panose="020B0609020204030204" pitchFamily="49" charset="0"/>
              </a:rPr>
              <a:t>After that, create an object and use the various methods as shown in the example.</a:t>
            </a: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 Logging a Variable </a:t>
            </a:r>
          </a:p>
          <a:p>
            <a:r>
              <a:rPr lang="en-US" sz="900" dirty="0">
                <a:solidFill>
                  <a:srgbClr val="0070C0"/>
                </a:solidFill>
                <a:effectLst/>
                <a:latin typeface="Consolas" panose="020B0609020204030204" pitchFamily="49" charset="0"/>
              </a:rPr>
              <a:t># This code demonstrates how to log an error message. The </a:t>
            </a:r>
            <a:r>
              <a:rPr lang="en-US" sz="900" dirty="0" err="1">
                <a:solidFill>
                  <a:srgbClr val="0070C0"/>
                </a:solidFill>
                <a:effectLst/>
                <a:latin typeface="Consolas" panose="020B0609020204030204" pitchFamily="49" charset="0"/>
              </a:rPr>
              <a:t>logging.error</a:t>
            </a:r>
            <a:r>
              <a:rPr lang="en-US" sz="900" dirty="0">
                <a:solidFill>
                  <a:srgbClr val="0070C0"/>
                </a:solidFill>
                <a:effectLst/>
                <a:latin typeface="Consolas" panose="020B0609020204030204" pitchFamily="49" charset="0"/>
              </a:rPr>
              <a:t>() function is used to log an error message with a placeholder %s for the variable name.</a:t>
            </a:r>
          </a:p>
          <a:p>
            <a:r>
              <a:rPr lang="en-US" sz="900" dirty="0">
                <a:solidFill>
                  <a:srgbClr val="0070C0"/>
                </a:solidFill>
                <a:effectLst/>
                <a:latin typeface="Consolas" panose="020B0609020204030204" pitchFamily="49" charset="0"/>
              </a:rPr>
              <a:t>import logging</a:t>
            </a:r>
          </a:p>
          <a:p>
            <a:r>
              <a:rPr lang="en-US" sz="900" dirty="0">
                <a:solidFill>
                  <a:srgbClr val="0070C0"/>
                </a:solidFill>
                <a:effectLst/>
                <a:latin typeface="Consolas" panose="020B0609020204030204" pitchFamily="49" charset="0"/>
              </a:rPr>
              <a:t>name = 'GFG'</a:t>
            </a:r>
          </a:p>
          <a:p>
            <a:r>
              <a:rPr lang="en-US" sz="900" dirty="0" err="1">
                <a:solidFill>
                  <a:srgbClr val="0070C0"/>
                </a:solidFill>
                <a:effectLst/>
                <a:latin typeface="Consolas" panose="020B0609020204030204" pitchFamily="49" charset="0"/>
              </a:rPr>
              <a:t>logging.error</a:t>
            </a:r>
            <a:r>
              <a:rPr lang="en-US" sz="900" dirty="0">
                <a:solidFill>
                  <a:srgbClr val="0070C0"/>
                </a:solidFill>
                <a:effectLst/>
                <a:latin typeface="Consolas" panose="020B0609020204030204" pitchFamily="49" charset="0"/>
              </a:rPr>
              <a:t>('%s raised an error', name)</a:t>
            </a:r>
          </a:p>
        </p:txBody>
      </p:sp>
      <p:pic>
        <p:nvPicPr>
          <p:cNvPr id="3" name="Picture 2">
            <a:extLst>
              <a:ext uri="{FF2B5EF4-FFF2-40B4-BE49-F238E27FC236}">
                <a16:creationId xmlns:a16="http://schemas.microsoft.com/office/drawing/2014/main" id="{2CF8B793-2795-B8E3-C6E5-4037B720F6E6}"/>
              </a:ext>
            </a:extLst>
          </p:cNvPr>
          <p:cNvPicPr>
            <a:picLocks noChangeAspect="1"/>
          </p:cNvPicPr>
          <p:nvPr/>
        </p:nvPicPr>
        <p:blipFill>
          <a:blip r:embed="rId3"/>
          <a:stretch>
            <a:fillRect/>
          </a:stretch>
        </p:blipFill>
        <p:spPr>
          <a:xfrm>
            <a:off x="6859392" y="5243191"/>
            <a:ext cx="4781550" cy="542925"/>
          </a:xfrm>
          <a:prstGeom prst="rect">
            <a:avLst/>
          </a:prstGeom>
        </p:spPr>
      </p:pic>
    </p:spTree>
    <p:extLst>
      <p:ext uri="{BB962C8B-B14F-4D97-AF65-F5344CB8AC3E}">
        <p14:creationId xmlns:p14="http://schemas.microsoft.com/office/powerpoint/2010/main" val="33979681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logging</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2" y="642740"/>
            <a:ext cx="4143054" cy="3693319"/>
          </a:xfrm>
          <a:prstGeom prst="rect">
            <a:avLst/>
          </a:prstGeom>
          <a:noFill/>
        </p:spPr>
        <p:txBody>
          <a:bodyPr wrap="square">
            <a:spAutoFit/>
          </a:bodyPr>
          <a:lstStyle/>
          <a:p>
            <a:r>
              <a:rPr lang="en-US" sz="900" dirty="0">
                <a:solidFill>
                  <a:srgbClr val="0070C0"/>
                </a:solidFill>
                <a:effectLst/>
                <a:latin typeface="Consolas" panose="020B0609020204030204" pitchFamily="49" charset="0"/>
              </a:rPr>
              <a:t># Logging of all the levels </a:t>
            </a:r>
          </a:p>
          <a:p>
            <a:r>
              <a:rPr lang="en-US" sz="900" dirty="0">
                <a:solidFill>
                  <a:srgbClr val="0070C0"/>
                </a:solidFill>
                <a:effectLst/>
                <a:latin typeface="Consolas" panose="020B0609020204030204" pitchFamily="49" charset="0"/>
              </a:rPr>
              <a:t># This code demonstrates all the levels of logging.</a:t>
            </a:r>
          </a:p>
          <a:p>
            <a:r>
              <a:rPr lang="en-US" sz="900" dirty="0">
                <a:solidFill>
                  <a:srgbClr val="0070C0"/>
                </a:solidFill>
                <a:effectLst/>
                <a:latin typeface="Consolas" panose="020B0609020204030204" pitchFamily="49" charset="0"/>
              </a:rPr>
              <a:t># importing module</a:t>
            </a:r>
          </a:p>
          <a:p>
            <a:r>
              <a:rPr lang="en-US" sz="900" dirty="0">
                <a:solidFill>
                  <a:srgbClr val="0070C0"/>
                </a:solidFill>
                <a:effectLst/>
                <a:latin typeface="Consolas" panose="020B0609020204030204" pitchFamily="49" charset="0"/>
              </a:rPr>
              <a:t>import logging</a:t>
            </a: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 Create and configure logger</a:t>
            </a:r>
          </a:p>
          <a:p>
            <a:r>
              <a:rPr lang="en-US" sz="900" dirty="0" err="1">
                <a:solidFill>
                  <a:srgbClr val="0070C0"/>
                </a:solidFill>
                <a:effectLst/>
                <a:latin typeface="Consolas" panose="020B0609020204030204" pitchFamily="49" charset="0"/>
              </a:rPr>
              <a:t>logging.basicConfig</a:t>
            </a:r>
            <a:r>
              <a:rPr lang="en-US" sz="900" dirty="0">
                <a:solidFill>
                  <a:srgbClr val="0070C0"/>
                </a:solidFill>
                <a:effectLst/>
                <a:latin typeface="Consolas" panose="020B0609020204030204" pitchFamily="49" charset="0"/>
              </a:rPr>
              <a:t>(filename="newfile.log",</a:t>
            </a:r>
          </a:p>
          <a:p>
            <a:r>
              <a:rPr lang="en-US" sz="900" dirty="0">
                <a:solidFill>
                  <a:srgbClr val="0070C0"/>
                </a:solidFill>
                <a:effectLst/>
                <a:latin typeface="Consolas" panose="020B0609020204030204" pitchFamily="49" charset="0"/>
              </a:rPr>
              <a:t>					format='%(</a:t>
            </a:r>
            <a:r>
              <a:rPr lang="en-US" sz="900" dirty="0" err="1">
                <a:solidFill>
                  <a:srgbClr val="0070C0"/>
                </a:solidFill>
                <a:effectLst/>
                <a:latin typeface="Consolas" panose="020B0609020204030204" pitchFamily="49" charset="0"/>
              </a:rPr>
              <a:t>asctime</a:t>
            </a:r>
            <a:r>
              <a:rPr lang="en-US" sz="900" dirty="0">
                <a:solidFill>
                  <a:srgbClr val="0070C0"/>
                </a:solidFill>
                <a:effectLst/>
                <a:latin typeface="Consolas" panose="020B0609020204030204" pitchFamily="49" charset="0"/>
              </a:rPr>
              <a:t>)s %(message)s',</a:t>
            </a:r>
          </a:p>
          <a:p>
            <a:r>
              <a:rPr lang="en-US" sz="900" dirty="0">
                <a:solidFill>
                  <a:srgbClr val="0070C0"/>
                </a:solidFill>
                <a:effectLst/>
                <a:latin typeface="Consolas" panose="020B0609020204030204" pitchFamily="49" charset="0"/>
              </a:rPr>
              <a:t>					</a:t>
            </a:r>
            <a:r>
              <a:rPr lang="en-US" sz="900" dirty="0" err="1">
                <a:solidFill>
                  <a:srgbClr val="0070C0"/>
                </a:solidFill>
                <a:effectLst/>
                <a:latin typeface="Consolas" panose="020B0609020204030204" pitchFamily="49" charset="0"/>
              </a:rPr>
              <a:t>filemode</a:t>
            </a:r>
            <a:r>
              <a:rPr lang="en-US" sz="900" dirty="0">
                <a:solidFill>
                  <a:srgbClr val="0070C0"/>
                </a:solidFill>
                <a:effectLst/>
                <a:latin typeface="Consolas" panose="020B0609020204030204" pitchFamily="49" charset="0"/>
              </a:rPr>
              <a:t>='w')</a:t>
            </a: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 Creating an object</a:t>
            </a:r>
          </a:p>
          <a:p>
            <a:r>
              <a:rPr lang="en-US" sz="900" dirty="0">
                <a:solidFill>
                  <a:srgbClr val="0070C0"/>
                </a:solidFill>
                <a:effectLst/>
                <a:latin typeface="Consolas" panose="020B0609020204030204" pitchFamily="49" charset="0"/>
              </a:rPr>
              <a:t>logger = </a:t>
            </a:r>
            <a:r>
              <a:rPr lang="en-US" sz="900" dirty="0" err="1">
                <a:solidFill>
                  <a:srgbClr val="0070C0"/>
                </a:solidFill>
                <a:effectLst/>
                <a:latin typeface="Consolas" panose="020B0609020204030204" pitchFamily="49" charset="0"/>
              </a:rPr>
              <a:t>logging.getLogger</a:t>
            </a:r>
            <a:r>
              <a:rPr lang="en-US" sz="900" dirty="0">
                <a:solidFill>
                  <a:srgbClr val="0070C0"/>
                </a:solidFill>
                <a:effectLst/>
                <a:latin typeface="Consolas" panose="020B0609020204030204" pitchFamily="49" charset="0"/>
              </a:rPr>
              <a:t>()</a:t>
            </a: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 Setting the threshold of logger to DEBUG</a:t>
            </a:r>
          </a:p>
          <a:p>
            <a:r>
              <a:rPr lang="en-US" sz="900" dirty="0" err="1">
                <a:solidFill>
                  <a:srgbClr val="0070C0"/>
                </a:solidFill>
                <a:effectLst/>
                <a:latin typeface="Consolas" panose="020B0609020204030204" pitchFamily="49" charset="0"/>
              </a:rPr>
              <a:t>logger.setLevel</a:t>
            </a:r>
            <a:r>
              <a:rPr lang="en-US" sz="900" dirty="0">
                <a:solidFill>
                  <a:srgbClr val="0070C0"/>
                </a:solidFill>
                <a:effectLst/>
                <a:latin typeface="Consolas" panose="020B0609020204030204" pitchFamily="49" charset="0"/>
              </a:rPr>
              <a:t>(</a:t>
            </a:r>
            <a:r>
              <a:rPr lang="en-US" sz="900" dirty="0" err="1">
                <a:solidFill>
                  <a:srgbClr val="0070C0"/>
                </a:solidFill>
                <a:effectLst/>
                <a:latin typeface="Consolas" panose="020B0609020204030204" pitchFamily="49" charset="0"/>
              </a:rPr>
              <a:t>logging.DEBUG</a:t>
            </a:r>
            <a:r>
              <a:rPr lang="en-US" sz="900" dirty="0">
                <a:solidFill>
                  <a:srgbClr val="0070C0"/>
                </a:solidFill>
                <a:effectLst/>
                <a:latin typeface="Consolas" panose="020B0609020204030204" pitchFamily="49" charset="0"/>
              </a:rPr>
              <a:t>)</a:t>
            </a: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 Test messages</a:t>
            </a:r>
          </a:p>
          <a:p>
            <a:r>
              <a:rPr lang="en-US" sz="900" dirty="0" err="1">
                <a:solidFill>
                  <a:srgbClr val="0070C0"/>
                </a:solidFill>
                <a:effectLst/>
                <a:latin typeface="Consolas" panose="020B0609020204030204" pitchFamily="49" charset="0"/>
              </a:rPr>
              <a:t>logger.debug</a:t>
            </a:r>
            <a:r>
              <a:rPr lang="en-US" sz="900" dirty="0">
                <a:solidFill>
                  <a:srgbClr val="0070C0"/>
                </a:solidFill>
                <a:effectLst/>
                <a:latin typeface="Consolas" panose="020B0609020204030204" pitchFamily="49" charset="0"/>
              </a:rPr>
              <a:t>("Harmless debug Message")</a:t>
            </a:r>
          </a:p>
          <a:p>
            <a:r>
              <a:rPr lang="en-US" sz="900" dirty="0">
                <a:solidFill>
                  <a:srgbClr val="0070C0"/>
                </a:solidFill>
                <a:effectLst/>
                <a:latin typeface="Consolas" panose="020B0609020204030204" pitchFamily="49" charset="0"/>
              </a:rPr>
              <a:t>logger.info("Just an information")</a:t>
            </a:r>
          </a:p>
          <a:p>
            <a:r>
              <a:rPr lang="en-US" sz="900" dirty="0" err="1">
                <a:solidFill>
                  <a:srgbClr val="0070C0"/>
                </a:solidFill>
                <a:effectLst/>
                <a:latin typeface="Consolas" panose="020B0609020204030204" pitchFamily="49" charset="0"/>
              </a:rPr>
              <a:t>logger.warning</a:t>
            </a:r>
            <a:r>
              <a:rPr lang="en-US" sz="900" dirty="0">
                <a:solidFill>
                  <a:srgbClr val="0070C0"/>
                </a:solidFill>
                <a:effectLst/>
                <a:latin typeface="Consolas" panose="020B0609020204030204" pitchFamily="49" charset="0"/>
              </a:rPr>
              <a:t>("Its a Warning")</a:t>
            </a:r>
          </a:p>
          <a:p>
            <a:r>
              <a:rPr lang="en-US" sz="900" dirty="0" err="1">
                <a:solidFill>
                  <a:srgbClr val="0070C0"/>
                </a:solidFill>
                <a:effectLst/>
                <a:latin typeface="Consolas" panose="020B0609020204030204" pitchFamily="49" charset="0"/>
              </a:rPr>
              <a:t>logger.error</a:t>
            </a:r>
            <a:r>
              <a:rPr lang="en-US" sz="900" dirty="0">
                <a:solidFill>
                  <a:srgbClr val="0070C0"/>
                </a:solidFill>
                <a:effectLst/>
                <a:latin typeface="Consolas" panose="020B0609020204030204" pitchFamily="49" charset="0"/>
              </a:rPr>
              <a:t>("Did you try to divide by zero")</a:t>
            </a:r>
          </a:p>
          <a:p>
            <a:r>
              <a:rPr lang="en-US" sz="900" dirty="0" err="1">
                <a:solidFill>
                  <a:srgbClr val="0070C0"/>
                </a:solidFill>
                <a:effectLst/>
                <a:latin typeface="Consolas" panose="020B0609020204030204" pitchFamily="49" charset="0"/>
              </a:rPr>
              <a:t>logger.critical</a:t>
            </a:r>
            <a:r>
              <a:rPr lang="en-US" sz="900" dirty="0">
                <a:solidFill>
                  <a:srgbClr val="0070C0"/>
                </a:solidFill>
                <a:effectLst/>
                <a:latin typeface="Consolas" panose="020B0609020204030204" pitchFamily="49" charset="0"/>
              </a:rPr>
              <a:t>("Internet is down")</a:t>
            </a:r>
          </a:p>
          <a:p>
            <a:r>
              <a:rPr lang="en-US" sz="900" dirty="0">
                <a:solidFill>
                  <a:srgbClr val="0070C0"/>
                </a:solidFill>
                <a:effectLst/>
                <a:latin typeface="Consolas" panose="020B0609020204030204" pitchFamily="49" charset="0"/>
              </a:rPr>
              <a:t># The above code will generate a file with the provided name and if we open the file, the file contains the following data. </a:t>
            </a:r>
          </a:p>
        </p:txBody>
      </p:sp>
      <p:pic>
        <p:nvPicPr>
          <p:cNvPr id="5" name="Picture 4">
            <a:extLst>
              <a:ext uri="{FF2B5EF4-FFF2-40B4-BE49-F238E27FC236}">
                <a16:creationId xmlns:a16="http://schemas.microsoft.com/office/drawing/2014/main" id="{CC1479E3-595F-1101-61FE-67A26E6CAAF7}"/>
              </a:ext>
            </a:extLst>
          </p:cNvPr>
          <p:cNvPicPr>
            <a:picLocks noChangeAspect="1"/>
          </p:cNvPicPr>
          <p:nvPr/>
        </p:nvPicPr>
        <p:blipFill>
          <a:blip r:embed="rId3"/>
          <a:stretch>
            <a:fillRect/>
          </a:stretch>
        </p:blipFill>
        <p:spPr>
          <a:xfrm>
            <a:off x="5702317" y="1978842"/>
            <a:ext cx="2743200" cy="740452"/>
          </a:xfrm>
          <a:prstGeom prst="rect">
            <a:avLst/>
          </a:prstGeom>
        </p:spPr>
      </p:pic>
      <p:pic>
        <p:nvPicPr>
          <p:cNvPr id="7" name="Picture 6">
            <a:extLst>
              <a:ext uri="{FF2B5EF4-FFF2-40B4-BE49-F238E27FC236}">
                <a16:creationId xmlns:a16="http://schemas.microsoft.com/office/drawing/2014/main" id="{B24F03D8-7E7E-661F-0795-5C00F728A957}"/>
              </a:ext>
            </a:extLst>
          </p:cNvPr>
          <p:cNvPicPr>
            <a:picLocks noChangeAspect="1"/>
          </p:cNvPicPr>
          <p:nvPr/>
        </p:nvPicPr>
        <p:blipFill>
          <a:blip r:embed="rId4"/>
          <a:stretch>
            <a:fillRect/>
          </a:stretch>
        </p:blipFill>
        <p:spPr>
          <a:xfrm>
            <a:off x="5702317" y="2912261"/>
            <a:ext cx="3657600" cy="1423798"/>
          </a:xfrm>
          <a:prstGeom prst="rect">
            <a:avLst/>
          </a:prstGeom>
        </p:spPr>
      </p:pic>
    </p:spTree>
    <p:extLst>
      <p:ext uri="{BB962C8B-B14F-4D97-AF65-F5344CB8AC3E}">
        <p14:creationId xmlns:p14="http://schemas.microsoft.com/office/powerpoint/2010/main" val="14329435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logging</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2" y="642740"/>
            <a:ext cx="4143054" cy="4247317"/>
          </a:xfrm>
          <a:prstGeom prst="rect">
            <a:avLst/>
          </a:prstGeom>
          <a:noFill/>
        </p:spPr>
        <p:txBody>
          <a:bodyPr wrap="square">
            <a:spAutoFit/>
          </a:bodyPr>
          <a:lstStyle/>
          <a:p>
            <a:r>
              <a:rPr lang="en-US" sz="900" b="1" dirty="0">
                <a:effectLst/>
                <a:latin typeface="Consolas" panose="020B0609020204030204" pitchFamily="49" charset="0"/>
              </a:rPr>
              <a:t>Configuring Logging</a:t>
            </a:r>
          </a:p>
          <a:p>
            <a:r>
              <a:rPr lang="en-US" sz="900" dirty="0">
                <a:solidFill>
                  <a:srgbClr val="0070C0"/>
                </a:solidFill>
                <a:effectLst/>
                <a:latin typeface="Consolas" panose="020B0609020204030204" pitchFamily="49" charset="0"/>
              </a:rPr>
              <a:t>Logging to a File: </a:t>
            </a:r>
            <a:r>
              <a:rPr lang="en-US" sz="900" dirty="0" err="1">
                <a:solidFill>
                  <a:srgbClr val="0070C0"/>
                </a:solidFill>
                <a:effectLst/>
                <a:latin typeface="Consolas" panose="020B0609020204030204" pitchFamily="49" charset="0"/>
              </a:rPr>
              <a:t>temp.conf</a:t>
            </a:r>
            <a:r>
              <a:rPr lang="en-US" sz="900" dirty="0">
                <a:solidFill>
                  <a:srgbClr val="0070C0"/>
                </a:solidFill>
                <a:effectLst/>
                <a:latin typeface="Consolas" panose="020B0609020204030204" pitchFamily="49" charset="0"/>
              </a:rPr>
              <a:t> </a:t>
            </a: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[loggers]</a:t>
            </a:r>
          </a:p>
          <a:p>
            <a:r>
              <a:rPr lang="en-US" sz="900" dirty="0">
                <a:solidFill>
                  <a:srgbClr val="0070C0"/>
                </a:solidFill>
                <a:effectLst/>
                <a:latin typeface="Consolas" panose="020B0609020204030204" pitchFamily="49" charset="0"/>
              </a:rPr>
              <a:t>keys=</a:t>
            </a:r>
            <a:r>
              <a:rPr lang="en-US" sz="900" dirty="0" err="1">
                <a:solidFill>
                  <a:srgbClr val="0070C0"/>
                </a:solidFill>
                <a:effectLst/>
                <a:latin typeface="Consolas" panose="020B0609020204030204" pitchFamily="49" charset="0"/>
              </a:rPr>
              <a:t>root,simpleExample</a:t>
            </a:r>
            <a:endParaRPr lang="en-US" sz="900" dirty="0">
              <a:solidFill>
                <a:srgbClr val="0070C0"/>
              </a:solidFill>
              <a:effectLst/>
              <a:latin typeface="Consolas" panose="020B0609020204030204" pitchFamily="49" charset="0"/>
            </a:endParaRP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[handlers]</a:t>
            </a:r>
          </a:p>
          <a:p>
            <a:r>
              <a:rPr lang="en-US" sz="900" dirty="0">
                <a:solidFill>
                  <a:srgbClr val="0070C0"/>
                </a:solidFill>
                <a:effectLst/>
                <a:latin typeface="Consolas" panose="020B0609020204030204" pitchFamily="49" charset="0"/>
              </a:rPr>
              <a:t>keys=</a:t>
            </a:r>
            <a:r>
              <a:rPr lang="en-US" sz="900" dirty="0" err="1">
                <a:solidFill>
                  <a:srgbClr val="0070C0"/>
                </a:solidFill>
                <a:effectLst/>
                <a:latin typeface="Consolas" panose="020B0609020204030204" pitchFamily="49" charset="0"/>
              </a:rPr>
              <a:t>consoleHandler</a:t>
            </a:r>
            <a:endParaRPr lang="en-US" sz="900" dirty="0">
              <a:solidFill>
                <a:srgbClr val="0070C0"/>
              </a:solidFill>
              <a:effectLst/>
              <a:latin typeface="Consolas" panose="020B0609020204030204" pitchFamily="49" charset="0"/>
            </a:endParaRP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[formatters]</a:t>
            </a:r>
          </a:p>
          <a:p>
            <a:r>
              <a:rPr lang="en-US" sz="900" dirty="0">
                <a:solidFill>
                  <a:srgbClr val="0070C0"/>
                </a:solidFill>
                <a:effectLst/>
                <a:latin typeface="Consolas" panose="020B0609020204030204" pitchFamily="49" charset="0"/>
              </a:rPr>
              <a:t>keys=</a:t>
            </a:r>
            <a:r>
              <a:rPr lang="en-US" sz="900" dirty="0" err="1">
                <a:solidFill>
                  <a:srgbClr val="0070C0"/>
                </a:solidFill>
                <a:effectLst/>
                <a:latin typeface="Consolas" panose="020B0609020204030204" pitchFamily="49" charset="0"/>
              </a:rPr>
              <a:t>simpleFormatter</a:t>
            </a:r>
            <a:endParaRPr lang="en-US" sz="900" dirty="0">
              <a:solidFill>
                <a:srgbClr val="0070C0"/>
              </a:solidFill>
              <a:effectLst/>
              <a:latin typeface="Consolas" panose="020B0609020204030204" pitchFamily="49" charset="0"/>
            </a:endParaRP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a:t>
            </a:r>
            <a:r>
              <a:rPr lang="en-US" sz="900" dirty="0" err="1">
                <a:solidFill>
                  <a:srgbClr val="0070C0"/>
                </a:solidFill>
                <a:effectLst/>
                <a:latin typeface="Consolas" panose="020B0609020204030204" pitchFamily="49" charset="0"/>
              </a:rPr>
              <a:t>logger_root</a:t>
            </a:r>
            <a:r>
              <a:rPr lang="en-US" sz="900" dirty="0">
                <a:solidFill>
                  <a:srgbClr val="0070C0"/>
                </a:solidFill>
                <a:effectLst/>
                <a:latin typeface="Consolas" panose="020B0609020204030204" pitchFamily="49" charset="0"/>
              </a:rPr>
              <a:t>]</a:t>
            </a:r>
          </a:p>
          <a:p>
            <a:r>
              <a:rPr lang="en-US" sz="900" dirty="0">
                <a:solidFill>
                  <a:srgbClr val="0070C0"/>
                </a:solidFill>
                <a:effectLst/>
                <a:latin typeface="Consolas" panose="020B0609020204030204" pitchFamily="49" charset="0"/>
              </a:rPr>
              <a:t>level=DEBUG</a:t>
            </a:r>
          </a:p>
          <a:p>
            <a:r>
              <a:rPr lang="en-US" sz="900" dirty="0">
                <a:solidFill>
                  <a:srgbClr val="0070C0"/>
                </a:solidFill>
                <a:effectLst/>
                <a:latin typeface="Consolas" panose="020B0609020204030204" pitchFamily="49" charset="0"/>
              </a:rPr>
              <a:t>handlers=</a:t>
            </a:r>
            <a:r>
              <a:rPr lang="en-US" sz="900" dirty="0" err="1">
                <a:solidFill>
                  <a:srgbClr val="0070C0"/>
                </a:solidFill>
                <a:effectLst/>
                <a:latin typeface="Consolas" panose="020B0609020204030204" pitchFamily="49" charset="0"/>
              </a:rPr>
              <a:t>consoleHandler</a:t>
            </a:r>
            <a:endParaRPr lang="en-US" sz="900" dirty="0">
              <a:solidFill>
                <a:srgbClr val="0070C0"/>
              </a:solidFill>
              <a:effectLst/>
              <a:latin typeface="Consolas" panose="020B0609020204030204" pitchFamily="49" charset="0"/>
            </a:endParaRP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a:t>
            </a:r>
            <a:r>
              <a:rPr lang="en-US" sz="900" dirty="0" err="1">
                <a:solidFill>
                  <a:srgbClr val="0070C0"/>
                </a:solidFill>
                <a:effectLst/>
                <a:latin typeface="Consolas" panose="020B0609020204030204" pitchFamily="49" charset="0"/>
              </a:rPr>
              <a:t>logger_simpleExample</a:t>
            </a:r>
            <a:r>
              <a:rPr lang="en-US" sz="900" dirty="0">
                <a:solidFill>
                  <a:srgbClr val="0070C0"/>
                </a:solidFill>
                <a:effectLst/>
                <a:latin typeface="Consolas" panose="020B0609020204030204" pitchFamily="49" charset="0"/>
              </a:rPr>
              <a:t>]</a:t>
            </a:r>
          </a:p>
          <a:p>
            <a:r>
              <a:rPr lang="en-US" sz="900" dirty="0">
                <a:solidFill>
                  <a:srgbClr val="0070C0"/>
                </a:solidFill>
                <a:effectLst/>
                <a:latin typeface="Consolas" panose="020B0609020204030204" pitchFamily="49" charset="0"/>
              </a:rPr>
              <a:t>level=DEBUG</a:t>
            </a:r>
          </a:p>
          <a:p>
            <a:r>
              <a:rPr lang="en-US" sz="900" dirty="0">
                <a:solidFill>
                  <a:srgbClr val="0070C0"/>
                </a:solidFill>
                <a:effectLst/>
                <a:latin typeface="Consolas" panose="020B0609020204030204" pitchFamily="49" charset="0"/>
              </a:rPr>
              <a:t>handlers=</a:t>
            </a:r>
            <a:r>
              <a:rPr lang="en-US" sz="900" dirty="0" err="1">
                <a:solidFill>
                  <a:srgbClr val="0070C0"/>
                </a:solidFill>
                <a:effectLst/>
                <a:latin typeface="Consolas" panose="020B0609020204030204" pitchFamily="49" charset="0"/>
              </a:rPr>
              <a:t>consoleHandler</a:t>
            </a:r>
            <a:endParaRPr lang="en-US" sz="900" dirty="0">
              <a:solidFill>
                <a:srgbClr val="0070C0"/>
              </a:solidFill>
              <a:effectLst/>
              <a:latin typeface="Consolas" panose="020B0609020204030204" pitchFamily="49" charset="0"/>
            </a:endParaRPr>
          </a:p>
          <a:p>
            <a:r>
              <a:rPr lang="en-US" sz="900" dirty="0" err="1">
                <a:solidFill>
                  <a:srgbClr val="0070C0"/>
                </a:solidFill>
                <a:effectLst/>
                <a:latin typeface="Consolas" panose="020B0609020204030204" pitchFamily="49" charset="0"/>
              </a:rPr>
              <a:t>qualname</a:t>
            </a:r>
            <a:r>
              <a:rPr lang="en-US" sz="900" dirty="0">
                <a:solidFill>
                  <a:srgbClr val="0070C0"/>
                </a:solidFill>
                <a:effectLst/>
                <a:latin typeface="Consolas" panose="020B0609020204030204" pitchFamily="49" charset="0"/>
              </a:rPr>
              <a:t>=</a:t>
            </a:r>
            <a:r>
              <a:rPr lang="en-US" sz="900" dirty="0" err="1">
                <a:solidFill>
                  <a:srgbClr val="0070C0"/>
                </a:solidFill>
                <a:effectLst/>
                <a:latin typeface="Consolas" panose="020B0609020204030204" pitchFamily="49" charset="0"/>
              </a:rPr>
              <a:t>simpleExample</a:t>
            </a:r>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propagate=0</a:t>
            </a: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a:t>
            </a:r>
            <a:r>
              <a:rPr lang="en-US" sz="900" dirty="0" err="1">
                <a:solidFill>
                  <a:srgbClr val="0070C0"/>
                </a:solidFill>
                <a:effectLst/>
                <a:latin typeface="Consolas" panose="020B0609020204030204" pitchFamily="49" charset="0"/>
              </a:rPr>
              <a:t>handler_consoleHandler</a:t>
            </a:r>
            <a:r>
              <a:rPr lang="en-US" sz="900" dirty="0">
                <a:solidFill>
                  <a:srgbClr val="0070C0"/>
                </a:solidFill>
                <a:effectLst/>
                <a:latin typeface="Consolas" panose="020B0609020204030204" pitchFamily="49" charset="0"/>
              </a:rPr>
              <a:t>]</a:t>
            </a:r>
          </a:p>
          <a:p>
            <a:r>
              <a:rPr lang="en-US" sz="900" dirty="0">
                <a:solidFill>
                  <a:srgbClr val="0070C0"/>
                </a:solidFill>
                <a:effectLst/>
                <a:latin typeface="Consolas" panose="020B0609020204030204" pitchFamily="49" charset="0"/>
              </a:rPr>
              <a:t>class=</a:t>
            </a:r>
            <a:r>
              <a:rPr lang="en-US" sz="900" dirty="0" err="1">
                <a:solidFill>
                  <a:srgbClr val="0070C0"/>
                </a:solidFill>
                <a:effectLst/>
                <a:latin typeface="Consolas" panose="020B0609020204030204" pitchFamily="49" charset="0"/>
              </a:rPr>
              <a:t>StreamHandler</a:t>
            </a:r>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level=DEBUG</a:t>
            </a:r>
          </a:p>
          <a:p>
            <a:r>
              <a:rPr lang="en-US" sz="900" dirty="0">
                <a:solidFill>
                  <a:srgbClr val="0070C0"/>
                </a:solidFill>
                <a:effectLst/>
                <a:latin typeface="Consolas" panose="020B0609020204030204" pitchFamily="49" charset="0"/>
              </a:rPr>
              <a:t>formatter=</a:t>
            </a:r>
            <a:r>
              <a:rPr lang="en-US" sz="900" dirty="0" err="1">
                <a:solidFill>
                  <a:srgbClr val="0070C0"/>
                </a:solidFill>
                <a:effectLst/>
                <a:latin typeface="Consolas" panose="020B0609020204030204" pitchFamily="49" charset="0"/>
              </a:rPr>
              <a:t>simpleFormatter</a:t>
            </a:r>
            <a:endParaRPr lang="en-US" sz="900" dirty="0">
              <a:solidFill>
                <a:srgbClr val="0070C0"/>
              </a:solidFill>
              <a:effectLst/>
              <a:latin typeface="Consolas" panose="020B0609020204030204" pitchFamily="49" charset="0"/>
            </a:endParaRPr>
          </a:p>
          <a:p>
            <a:r>
              <a:rPr lang="en-US" sz="900" dirty="0" err="1">
                <a:solidFill>
                  <a:srgbClr val="0070C0"/>
                </a:solidFill>
                <a:effectLst/>
                <a:latin typeface="Consolas" panose="020B0609020204030204" pitchFamily="49" charset="0"/>
              </a:rPr>
              <a:t>args</a:t>
            </a:r>
            <a:r>
              <a:rPr lang="en-US" sz="900" dirty="0">
                <a:solidFill>
                  <a:srgbClr val="0070C0"/>
                </a:solidFill>
                <a:effectLst/>
                <a:latin typeface="Consolas" panose="020B0609020204030204" pitchFamily="49" charset="0"/>
              </a:rPr>
              <a:t>=(</a:t>
            </a:r>
            <a:r>
              <a:rPr lang="en-US" sz="900" dirty="0" err="1">
                <a:solidFill>
                  <a:srgbClr val="0070C0"/>
                </a:solidFill>
                <a:effectLst/>
                <a:latin typeface="Consolas" panose="020B0609020204030204" pitchFamily="49" charset="0"/>
              </a:rPr>
              <a:t>sys.stdout</a:t>
            </a:r>
            <a:r>
              <a:rPr lang="en-US" sz="900" dirty="0">
                <a:solidFill>
                  <a:srgbClr val="0070C0"/>
                </a:solidFill>
                <a:effectLst/>
                <a:latin typeface="Consolas" panose="020B0609020204030204" pitchFamily="49" charset="0"/>
              </a:rPr>
              <a:t>,)</a:t>
            </a: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a:t>
            </a:r>
            <a:r>
              <a:rPr lang="en-US" sz="900" dirty="0" err="1">
                <a:solidFill>
                  <a:srgbClr val="0070C0"/>
                </a:solidFill>
                <a:effectLst/>
                <a:latin typeface="Consolas" panose="020B0609020204030204" pitchFamily="49" charset="0"/>
              </a:rPr>
              <a:t>formatter_simpleFormatter</a:t>
            </a:r>
            <a:r>
              <a:rPr lang="en-US" sz="900" dirty="0">
                <a:solidFill>
                  <a:srgbClr val="0070C0"/>
                </a:solidFill>
                <a:effectLst/>
                <a:latin typeface="Consolas" panose="020B0609020204030204" pitchFamily="49" charset="0"/>
              </a:rPr>
              <a:t>]</a:t>
            </a:r>
          </a:p>
          <a:p>
            <a:r>
              <a:rPr lang="en-US" sz="900" dirty="0">
                <a:solidFill>
                  <a:srgbClr val="0070C0"/>
                </a:solidFill>
                <a:effectLst/>
                <a:latin typeface="Consolas" panose="020B0609020204030204" pitchFamily="49" charset="0"/>
              </a:rPr>
              <a:t>format=%(</a:t>
            </a:r>
            <a:r>
              <a:rPr lang="en-US" sz="900" dirty="0" err="1">
                <a:solidFill>
                  <a:srgbClr val="0070C0"/>
                </a:solidFill>
                <a:effectLst/>
                <a:latin typeface="Consolas" panose="020B0609020204030204" pitchFamily="49" charset="0"/>
              </a:rPr>
              <a:t>asctime</a:t>
            </a:r>
            <a:r>
              <a:rPr lang="en-US" sz="900" dirty="0">
                <a:solidFill>
                  <a:srgbClr val="0070C0"/>
                </a:solidFill>
                <a:effectLst/>
                <a:latin typeface="Consolas" panose="020B0609020204030204" pitchFamily="49" charset="0"/>
              </a:rPr>
              <a:t>)s - %(name)s - %(</a:t>
            </a:r>
            <a:r>
              <a:rPr lang="en-US" sz="900" dirty="0" err="1">
                <a:solidFill>
                  <a:srgbClr val="0070C0"/>
                </a:solidFill>
                <a:effectLst/>
                <a:latin typeface="Consolas" panose="020B0609020204030204" pitchFamily="49" charset="0"/>
              </a:rPr>
              <a:t>levelname</a:t>
            </a:r>
            <a:r>
              <a:rPr lang="en-US" sz="900" dirty="0">
                <a:solidFill>
                  <a:srgbClr val="0070C0"/>
                </a:solidFill>
                <a:effectLst/>
                <a:latin typeface="Consolas" panose="020B0609020204030204" pitchFamily="49" charset="0"/>
              </a:rPr>
              <a:t>)s - %(message)s</a:t>
            </a:r>
          </a:p>
        </p:txBody>
      </p:sp>
      <p:pic>
        <p:nvPicPr>
          <p:cNvPr id="3" name="Picture 2">
            <a:extLst>
              <a:ext uri="{FF2B5EF4-FFF2-40B4-BE49-F238E27FC236}">
                <a16:creationId xmlns:a16="http://schemas.microsoft.com/office/drawing/2014/main" id="{BD0D6E4C-1D0C-06ED-AC29-7BE456B7367F}"/>
              </a:ext>
            </a:extLst>
          </p:cNvPr>
          <p:cNvPicPr>
            <a:picLocks noChangeAspect="1"/>
          </p:cNvPicPr>
          <p:nvPr/>
        </p:nvPicPr>
        <p:blipFill>
          <a:blip r:embed="rId3"/>
          <a:stretch>
            <a:fillRect/>
          </a:stretch>
        </p:blipFill>
        <p:spPr>
          <a:xfrm>
            <a:off x="5061736" y="931097"/>
            <a:ext cx="5486400" cy="3446953"/>
          </a:xfrm>
          <a:prstGeom prst="rect">
            <a:avLst/>
          </a:prstGeom>
        </p:spPr>
      </p:pic>
    </p:spTree>
    <p:extLst>
      <p:ext uri="{BB962C8B-B14F-4D97-AF65-F5344CB8AC3E}">
        <p14:creationId xmlns:p14="http://schemas.microsoft.com/office/powerpoint/2010/main" val="1051262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Getting Started with Python in VS Code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745737"/>
            <a:ext cx="6097604" cy="461665"/>
          </a:xfrm>
          <a:prstGeom prst="rect">
            <a:avLst/>
          </a:prstGeom>
          <a:noFill/>
        </p:spPr>
        <p:txBody>
          <a:bodyPr wrap="square">
            <a:spAutoFit/>
          </a:bodyPr>
          <a:lstStyle/>
          <a:p>
            <a:pPr marL="171450" indent="-171450">
              <a:buFont typeface="Arial" panose="020B0604020202020204" pitchFamily="34" charset="0"/>
              <a:buChar char="•"/>
            </a:pPr>
            <a:r>
              <a:rPr lang="en-US" sz="1200" dirty="0"/>
              <a:t>After selecting the interpreter, a notification will show the progress of the environment creation and the environment folder (/.</a:t>
            </a:r>
            <a:r>
              <a:rPr lang="en-US" sz="1200" dirty="0" err="1"/>
              <a:t>venv</a:t>
            </a:r>
            <a:r>
              <a:rPr lang="en-US" sz="1200" dirty="0"/>
              <a:t>) will appear in your workspace.</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pic>
        <p:nvPicPr>
          <p:cNvPr id="41" name="Picture 40">
            <a:extLst>
              <a:ext uri="{FF2B5EF4-FFF2-40B4-BE49-F238E27FC236}">
                <a16:creationId xmlns:a16="http://schemas.microsoft.com/office/drawing/2014/main" id="{1FC0E022-8C8B-6DA8-271A-0A077016D8F5}"/>
              </a:ext>
            </a:extLst>
          </p:cNvPr>
          <p:cNvPicPr>
            <a:picLocks/>
          </p:cNvPicPr>
          <p:nvPr/>
        </p:nvPicPr>
        <p:blipFill>
          <a:blip r:embed="rId2"/>
          <a:stretch>
            <a:fillRect/>
          </a:stretch>
        </p:blipFill>
        <p:spPr>
          <a:xfrm>
            <a:off x="6461589" y="745737"/>
            <a:ext cx="5486400" cy="914400"/>
          </a:xfrm>
          <a:prstGeom prst="rect">
            <a:avLst/>
          </a:prstGeom>
        </p:spPr>
      </p:pic>
      <p:pic>
        <p:nvPicPr>
          <p:cNvPr id="3" name="Picture 2">
            <a:extLst>
              <a:ext uri="{FF2B5EF4-FFF2-40B4-BE49-F238E27FC236}">
                <a16:creationId xmlns:a16="http://schemas.microsoft.com/office/drawing/2014/main" id="{30D70F97-E114-75E6-232A-A8B11006DB0A}"/>
              </a:ext>
            </a:extLst>
          </p:cNvPr>
          <p:cNvPicPr>
            <a:picLocks/>
          </p:cNvPicPr>
          <p:nvPr/>
        </p:nvPicPr>
        <p:blipFill>
          <a:blip r:embed="rId3"/>
          <a:stretch>
            <a:fillRect/>
          </a:stretch>
        </p:blipFill>
        <p:spPr>
          <a:xfrm>
            <a:off x="6461589" y="1837624"/>
            <a:ext cx="2286000" cy="2286000"/>
          </a:xfrm>
          <a:prstGeom prst="rect">
            <a:avLst/>
          </a:prstGeom>
        </p:spPr>
      </p:pic>
      <p:sp>
        <p:nvSpPr>
          <p:cNvPr id="5" name="Arrow: Down 4">
            <a:extLst>
              <a:ext uri="{FF2B5EF4-FFF2-40B4-BE49-F238E27FC236}">
                <a16:creationId xmlns:a16="http://schemas.microsoft.com/office/drawing/2014/main" id="{7EE35CB7-EB85-9358-C0C7-2C6BDB784BA0}"/>
              </a:ext>
            </a:extLst>
          </p:cNvPr>
          <p:cNvSpPr/>
          <p:nvPr/>
        </p:nvSpPr>
        <p:spPr>
          <a:xfrm>
            <a:off x="6531678" y="1563304"/>
            <a:ext cx="274320" cy="274320"/>
          </a:xfrm>
          <a:prstGeom prst="downArrow">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Connector: Curved 5">
            <a:extLst>
              <a:ext uri="{FF2B5EF4-FFF2-40B4-BE49-F238E27FC236}">
                <a16:creationId xmlns:a16="http://schemas.microsoft.com/office/drawing/2014/main" id="{CA48C765-A0DE-B5F7-3F22-BFF7EB2F4161}"/>
              </a:ext>
            </a:extLst>
          </p:cNvPr>
          <p:cNvCxnSpPr>
            <a:cxnSpLocks/>
          </p:cNvCxnSpPr>
          <p:nvPr/>
        </p:nvCxnSpPr>
        <p:spPr>
          <a:xfrm>
            <a:off x="2906829" y="1347537"/>
            <a:ext cx="3522847" cy="1377203"/>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B56E4B5-05A1-B964-F4EB-44DD7BD2E11E}"/>
              </a:ext>
            </a:extLst>
          </p:cNvPr>
          <p:cNvSpPr txBox="1"/>
          <p:nvPr/>
        </p:nvSpPr>
        <p:spPr>
          <a:xfrm>
            <a:off x="237679" y="4431612"/>
            <a:ext cx="5486400" cy="461665"/>
          </a:xfrm>
          <a:prstGeom prst="rect">
            <a:avLst/>
          </a:prstGeom>
          <a:noFill/>
        </p:spPr>
        <p:txBody>
          <a:bodyPr wrap="square">
            <a:spAutoFit/>
          </a:bodyPr>
          <a:lstStyle/>
          <a:p>
            <a:r>
              <a:rPr lang="en-US" sz="1200" dirty="0"/>
              <a:t>Ensure your new environment is selected by using the Python: Select Interpreter command from the Command Palette.</a:t>
            </a:r>
          </a:p>
        </p:txBody>
      </p:sp>
      <p:pic>
        <p:nvPicPr>
          <p:cNvPr id="11" name="Picture 10">
            <a:extLst>
              <a:ext uri="{FF2B5EF4-FFF2-40B4-BE49-F238E27FC236}">
                <a16:creationId xmlns:a16="http://schemas.microsoft.com/office/drawing/2014/main" id="{7F42BE8E-A2B5-A8BC-05A2-008BC87C8122}"/>
              </a:ext>
            </a:extLst>
          </p:cNvPr>
          <p:cNvPicPr>
            <a:picLocks noChangeAspect="1"/>
          </p:cNvPicPr>
          <p:nvPr/>
        </p:nvPicPr>
        <p:blipFill>
          <a:blip r:embed="rId4"/>
          <a:stretch>
            <a:fillRect/>
          </a:stretch>
        </p:blipFill>
        <p:spPr>
          <a:xfrm>
            <a:off x="6467921" y="4431612"/>
            <a:ext cx="5486400" cy="1137424"/>
          </a:xfrm>
          <a:prstGeom prst="rect">
            <a:avLst/>
          </a:prstGeom>
        </p:spPr>
      </p:pic>
      <p:pic>
        <p:nvPicPr>
          <p:cNvPr id="13" name="Picture 12">
            <a:extLst>
              <a:ext uri="{FF2B5EF4-FFF2-40B4-BE49-F238E27FC236}">
                <a16:creationId xmlns:a16="http://schemas.microsoft.com/office/drawing/2014/main" id="{259F160A-DF6C-F28A-3936-6C28516F4E49}"/>
              </a:ext>
            </a:extLst>
          </p:cNvPr>
          <p:cNvPicPr>
            <a:picLocks noChangeAspect="1"/>
          </p:cNvPicPr>
          <p:nvPr/>
        </p:nvPicPr>
        <p:blipFill>
          <a:blip r:embed="rId5"/>
          <a:stretch>
            <a:fillRect/>
          </a:stretch>
        </p:blipFill>
        <p:spPr>
          <a:xfrm>
            <a:off x="6461589" y="5898771"/>
            <a:ext cx="5486400" cy="912523"/>
          </a:xfrm>
          <a:prstGeom prst="rect">
            <a:avLst/>
          </a:prstGeom>
        </p:spPr>
      </p:pic>
      <p:sp>
        <p:nvSpPr>
          <p:cNvPr id="14" name="Arrow: Down 13">
            <a:extLst>
              <a:ext uri="{FF2B5EF4-FFF2-40B4-BE49-F238E27FC236}">
                <a16:creationId xmlns:a16="http://schemas.microsoft.com/office/drawing/2014/main" id="{2C5B6F6D-7CFD-1890-7414-0D4322D6B02D}"/>
              </a:ext>
            </a:extLst>
          </p:cNvPr>
          <p:cNvSpPr/>
          <p:nvPr/>
        </p:nvSpPr>
        <p:spPr>
          <a:xfrm>
            <a:off x="8696047" y="5574890"/>
            <a:ext cx="274320" cy="274320"/>
          </a:xfrm>
          <a:prstGeom prst="downArrow">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45479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logging</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2" y="642740"/>
            <a:ext cx="4143054" cy="2446824"/>
          </a:xfrm>
          <a:prstGeom prst="rect">
            <a:avLst/>
          </a:prstGeom>
          <a:noFill/>
        </p:spPr>
        <p:txBody>
          <a:bodyPr wrap="square">
            <a:spAutoFit/>
          </a:bodyPr>
          <a:lstStyle/>
          <a:p>
            <a:r>
              <a:rPr lang="en-US" sz="900" b="1" dirty="0">
                <a:solidFill>
                  <a:srgbClr val="0070C0"/>
                </a:solidFill>
                <a:effectLst/>
                <a:latin typeface="Consolas" panose="020B0609020204030204" pitchFamily="49" charset="0"/>
              </a:rPr>
              <a:t># The code sets up a logging system using the configuration from the </a:t>
            </a:r>
            <a:r>
              <a:rPr lang="en-US" sz="900" b="1" dirty="0" err="1">
                <a:solidFill>
                  <a:srgbClr val="0070C0"/>
                </a:solidFill>
                <a:effectLst/>
                <a:latin typeface="Consolas" panose="020B0609020204030204" pitchFamily="49" charset="0"/>
              </a:rPr>
              <a:t>temp.conf</a:t>
            </a:r>
            <a:r>
              <a:rPr lang="en-US" sz="900" b="1" dirty="0">
                <a:solidFill>
                  <a:srgbClr val="0070C0"/>
                </a:solidFill>
                <a:effectLst/>
                <a:latin typeface="Consolas" panose="020B0609020204030204" pitchFamily="49" charset="0"/>
              </a:rPr>
              <a:t> file. It obtains a logger named simple example and logs messages with various log levels.</a:t>
            </a:r>
          </a:p>
          <a:p>
            <a:r>
              <a:rPr lang="en-US" sz="900" b="1" dirty="0">
                <a:solidFill>
                  <a:srgbClr val="0070C0"/>
                </a:solidFill>
                <a:effectLst/>
                <a:latin typeface="Consolas" panose="020B0609020204030204" pitchFamily="49" charset="0"/>
              </a:rPr>
              <a:t>import logging</a:t>
            </a:r>
          </a:p>
          <a:p>
            <a:r>
              <a:rPr lang="en-US" sz="900" b="1" dirty="0">
                <a:solidFill>
                  <a:srgbClr val="0070C0"/>
                </a:solidFill>
                <a:effectLst/>
                <a:latin typeface="Consolas" panose="020B0609020204030204" pitchFamily="49" charset="0"/>
              </a:rPr>
              <a:t>import </a:t>
            </a:r>
            <a:r>
              <a:rPr lang="en-US" sz="900" b="1" dirty="0" err="1">
                <a:solidFill>
                  <a:srgbClr val="0070C0"/>
                </a:solidFill>
                <a:effectLst/>
                <a:latin typeface="Consolas" panose="020B0609020204030204" pitchFamily="49" charset="0"/>
              </a:rPr>
              <a:t>logging.config</a:t>
            </a:r>
            <a:endParaRPr lang="en-US" sz="900" b="1" dirty="0">
              <a:solidFill>
                <a:srgbClr val="0070C0"/>
              </a:solidFill>
              <a:effectLst/>
              <a:latin typeface="Consolas" panose="020B0609020204030204" pitchFamily="49" charset="0"/>
            </a:endParaRPr>
          </a:p>
          <a:p>
            <a:endParaRPr lang="en-US" sz="900" b="1" dirty="0">
              <a:solidFill>
                <a:srgbClr val="0070C0"/>
              </a:solidFill>
              <a:effectLst/>
              <a:latin typeface="Consolas" panose="020B0609020204030204" pitchFamily="49" charset="0"/>
            </a:endParaRPr>
          </a:p>
          <a:p>
            <a:r>
              <a:rPr lang="en-US" sz="900" b="1" dirty="0" err="1">
                <a:solidFill>
                  <a:srgbClr val="0070C0"/>
                </a:solidFill>
                <a:effectLst/>
                <a:latin typeface="Consolas" panose="020B0609020204030204" pitchFamily="49" charset="0"/>
              </a:rPr>
              <a:t>logging.config.fileConfig</a:t>
            </a:r>
            <a:r>
              <a:rPr lang="en-US" sz="900" b="1" dirty="0">
                <a:solidFill>
                  <a:srgbClr val="0070C0"/>
                </a:solidFill>
                <a:effectLst/>
                <a:latin typeface="Consolas" panose="020B0609020204030204" pitchFamily="49" charset="0"/>
              </a:rPr>
              <a:t>('</a:t>
            </a:r>
            <a:r>
              <a:rPr lang="en-US" sz="900" b="1" dirty="0" err="1">
                <a:solidFill>
                  <a:srgbClr val="0070C0"/>
                </a:solidFill>
                <a:effectLst/>
                <a:latin typeface="Consolas" panose="020B0609020204030204" pitchFamily="49" charset="0"/>
              </a:rPr>
              <a:t>temp.conf</a:t>
            </a:r>
            <a:r>
              <a:rPr lang="en-US" sz="900" b="1" dirty="0">
                <a:solidFill>
                  <a:srgbClr val="0070C0"/>
                </a:solidFill>
                <a:effectLst/>
                <a:latin typeface="Consolas" panose="020B0609020204030204" pitchFamily="49" charset="0"/>
              </a:rPr>
              <a:t>')</a:t>
            </a:r>
          </a:p>
          <a:p>
            <a:endParaRPr lang="en-US" sz="900" b="1" dirty="0">
              <a:solidFill>
                <a:srgbClr val="0070C0"/>
              </a:solidFill>
              <a:effectLst/>
              <a:latin typeface="Consolas" panose="020B0609020204030204" pitchFamily="49" charset="0"/>
            </a:endParaRPr>
          </a:p>
          <a:p>
            <a:r>
              <a:rPr lang="en-US" sz="900" b="1" dirty="0">
                <a:solidFill>
                  <a:srgbClr val="0070C0"/>
                </a:solidFill>
                <a:effectLst/>
                <a:latin typeface="Consolas" panose="020B0609020204030204" pitchFamily="49" charset="0"/>
              </a:rPr>
              <a:t># create logger</a:t>
            </a:r>
          </a:p>
          <a:p>
            <a:r>
              <a:rPr lang="en-US" sz="900" b="1" dirty="0">
                <a:solidFill>
                  <a:srgbClr val="0070C0"/>
                </a:solidFill>
                <a:effectLst/>
                <a:latin typeface="Consolas" panose="020B0609020204030204" pitchFamily="49" charset="0"/>
              </a:rPr>
              <a:t>logger = </a:t>
            </a:r>
            <a:r>
              <a:rPr lang="en-US" sz="900" b="1" dirty="0" err="1">
                <a:solidFill>
                  <a:srgbClr val="0070C0"/>
                </a:solidFill>
                <a:effectLst/>
                <a:latin typeface="Consolas" panose="020B0609020204030204" pitchFamily="49" charset="0"/>
              </a:rPr>
              <a:t>logging.getLogger</a:t>
            </a:r>
            <a:r>
              <a:rPr lang="en-US" sz="900" b="1" dirty="0">
                <a:solidFill>
                  <a:srgbClr val="0070C0"/>
                </a:solidFill>
                <a:effectLst/>
                <a:latin typeface="Consolas" panose="020B0609020204030204" pitchFamily="49" charset="0"/>
              </a:rPr>
              <a:t>('</a:t>
            </a:r>
            <a:r>
              <a:rPr lang="en-US" sz="900" b="1" dirty="0" err="1">
                <a:solidFill>
                  <a:srgbClr val="0070C0"/>
                </a:solidFill>
                <a:effectLst/>
                <a:latin typeface="Consolas" panose="020B0609020204030204" pitchFamily="49" charset="0"/>
              </a:rPr>
              <a:t>simpleExample</a:t>
            </a:r>
            <a:r>
              <a:rPr lang="en-US" sz="900" b="1" dirty="0">
                <a:solidFill>
                  <a:srgbClr val="0070C0"/>
                </a:solidFill>
                <a:effectLst/>
                <a:latin typeface="Consolas" panose="020B0609020204030204" pitchFamily="49" charset="0"/>
              </a:rPr>
              <a:t>')</a:t>
            </a:r>
          </a:p>
          <a:p>
            <a:endParaRPr lang="en-US" sz="900" b="1" dirty="0">
              <a:solidFill>
                <a:srgbClr val="0070C0"/>
              </a:solidFill>
              <a:effectLst/>
              <a:latin typeface="Consolas" panose="020B0609020204030204" pitchFamily="49" charset="0"/>
            </a:endParaRPr>
          </a:p>
          <a:p>
            <a:r>
              <a:rPr lang="en-US" sz="900" b="1" dirty="0">
                <a:solidFill>
                  <a:srgbClr val="0070C0"/>
                </a:solidFill>
                <a:effectLst/>
                <a:latin typeface="Consolas" panose="020B0609020204030204" pitchFamily="49" charset="0"/>
              </a:rPr>
              <a:t># 'application' code</a:t>
            </a:r>
          </a:p>
          <a:p>
            <a:r>
              <a:rPr lang="en-US" sz="900" b="1" dirty="0" err="1">
                <a:solidFill>
                  <a:srgbClr val="0070C0"/>
                </a:solidFill>
                <a:effectLst/>
                <a:latin typeface="Consolas" panose="020B0609020204030204" pitchFamily="49" charset="0"/>
              </a:rPr>
              <a:t>logger.debug</a:t>
            </a:r>
            <a:r>
              <a:rPr lang="en-US" sz="900" b="1" dirty="0">
                <a:solidFill>
                  <a:srgbClr val="0070C0"/>
                </a:solidFill>
                <a:effectLst/>
                <a:latin typeface="Consolas" panose="020B0609020204030204" pitchFamily="49" charset="0"/>
              </a:rPr>
              <a:t>('debug message')</a:t>
            </a:r>
          </a:p>
          <a:p>
            <a:r>
              <a:rPr lang="en-US" sz="900" b="1" dirty="0">
                <a:solidFill>
                  <a:srgbClr val="0070C0"/>
                </a:solidFill>
                <a:effectLst/>
                <a:latin typeface="Consolas" panose="020B0609020204030204" pitchFamily="49" charset="0"/>
              </a:rPr>
              <a:t>logger.info('info message')</a:t>
            </a:r>
          </a:p>
          <a:p>
            <a:r>
              <a:rPr lang="en-US" sz="900" b="1" dirty="0" err="1">
                <a:solidFill>
                  <a:srgbClr val="0070C0"/>
                </a:solidFill>
                <a:effectLst/>
                <a:latin typeface="Consolas" panose="020B0609020204030204" pitchFamily="49" charset="0"/>
              </a:rPr>
              <a:t>logger.warning</a:t>
            </a:r>
            <a:r>
              <a:rPr lang="en-US" sz="900" b="1" dirty="0">
                <a:solidFill>
                  <a:srgbClr val="0070C0"/>
                </a:solidFill>
                <a:effectLst/>
                <a:latin typeface="Consolas" panose="020B0609020204030204" pitchFamily="49" charset="0"/>
              </a:rPr>
              <a:t>('warn message')</a:t>
            </a:r>
          </a:p>
          <a:p>
            <a:r>
              <a:rPr lang="en-US" sz="900" b="1" dirty="0" err="1">
                <a:solidFill>
                  <a:srgbClr val="0070C0"/>
                </a:solidFill>
                <a:effectLst/>
                <a:latin typeface="Consolas" panose="020B0609020204030204" pitchFamily="49" charset="0"/>
              </a:rPr>
              <a:t>logger.error</a:t>
            </a:r>
            <a:r>
              <a:rPr lang="en-US" sz="900" b="1" dirty="0">
                <a:solidFill>
                  <a:srgbClr val="0070C0"/>
                </a:solidFill>
                <a:effectLst/>
                <a:latin typeface="Consolas" panose="020B0609020204030204" pitchFamily="49" charset="0"/>
              </a:rPr>
              <a:t>('error message')</a:t>
            </a:r>
          </a:p>
          <a:p>
            <a:r>
              <a:rPr lang="en-US" sz="900" b="1" dirty="0" err="1">
                <a:solidFill>
                  <a:srgbClr val="0070C0"/>
                </a:solidFill>
                <a:effectLst/>
                <a:latin typeface="Consolas" panose="020B0609020204030204" pitchFamily="49" charset="0"/>
              </a:rPr>
              <a:t>logger.critical</a:t>
            </a:r>
            <a:r>
              <a:rPr lang="en-US" sz="900" b="1" dirty="0">
                <a:solidFill>
                  <a:srgbClr val="0070C0"/>
                </a:solidFill>
                <a:effectLst/>
                <a:latin typeface="Consolas" panose="020B0609020204030204" pitchFamily="49" charset="0"/>
              </a:rPr>
              <a:t>('critical message')</a:t>
            </a:r>
            <a:endParaRPr lang="en-US" sz="900" dirty="0">
              <a:solidFill>
                <a:srgbClr val="0070C0"/>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1DE1677D-A2DD-6A63-A35A-4374A53227A9}"/>
              </a:ext>
            </a:extLst>
          </p:cNvPr>
          <p:cNvPicPr>
            <a:picLocks noChangeAspect="1"/>
          </p:cNvPicPr>
          <p:nvPr/>
        </p:nvPicPr>
        <p:blipFill>
          <a:blip r:embed="rId3"/>
          <a:stretch>
            <a:fillRect/>
          </a:stretch>
        </p:blipFill>
        <p:spPr>
          <a:xfrm>
            <a:off x="6096000" y="1792095"/>
            <a:ext cx="5486400" cy="989244"/>
          </a:xfrm>
          <a:prstGeom prst="rect">
            <a:avLst/>
          </a:prstGeom>
        </p:spPr>
      </p:pic>
      <p:sp>
        <p:nvSpPr>
          <p:cNvPr id="6" name="TextBox 5">
            <a:extLst>
              <a:ext uri="{FF2B5EF4-FFF2-40B4-BE49-F238E27FC236}">
                <a16:creationId xmlns:a16="http://schemas.microsoft.com/office/drawing/2014/main" id="{BB91CCA1-2CCE-CB2A-738E-17B03EAA97FB}"/>
              </a:ext>
            </a:extLst>
          </p:cNvPr>
          <p:cNvSpPr txBox="1"/>
          <p:nvPr/>
        </p:nvSpPr>
        <p:spPr>
          <a:xfrm>
            <a:off x="244012" y="3261680"/>
            <a:ext cx="5026631" cy="3539430"/>
          </a:xfrm>
          <a:prstGeom prst="rect">
            <a:avLst/>
          </a:prstGeom>
          <a:noFill/>
        </p:spPr>
        <p:txBody>
          <a:bodyPr wrap="square">
            <a:spAutoFit/>
          </a:bodyPr>
          <a:lstStyle>
            <a:defPPr>
              <a:defRPr lang="en-US"/>
            </a:defPPr>
            <a:lvl1pPr>
              <a:defRPr sz="900" b="1">
                <a:solidFill>
                  <a:srgbClr val="0070C0"/>
                </a:solidFill>
                <a:effectLst/>
                <a:latin typeface="Consolas" panose="020B0609020204030204" pitchFamily="49" charset="0"/>
              </a:defRPr>
            </a:lvl1pPr>
          </a:lstStyle>
          <a:p>
            <a:r>
              <a:rPr lang="en-US" sz="800" dirty="0"/>
              <a:t># Python Logging Exception</a:t>
            </a:r>
          </a:p>
          <a:p>
            <a:r>
              <a:rPr lang="en-US" sz="800" dirty="0"/>
              <a:t># Raising exceptions during logging can be useful in certain scenarios to indicate exceptional conditions or errors in your application. By raising an exception, you can halt the normal flow of execution and notify the caller or the logging system about the encountered issue.</a:t>
            </a:r>
          </a:p>
          <a:p>
            <a:r>
              <a:rPr lang="en-US" sz="800" dirty="0"/>
              <a:t># In this code, we are raising an Exception that is being caught by the logging. exception.</a:t>
            </a:r>
          </a:p>
          <a:p>
            <a:r>
              <a:rPr lang="en-US" sz="800" dirty="0"/>
              <a:t>import logging</a:t>
            </a:r>
          </a:p>
          <a:p>
            <a:endParaRPr lang="en-US" sz="800" dirty="0"/>
          </a:p>
          <a:p>
            <a:r>
              <a:rPr lang="en-US" sz="800" dirty="0" err="1"/>
              <a:t>logging.basicConfig</a:t>
            </a:r>
            <a:r>
              <a:rPr lang="en-US" sz="800" dirty="0"/>
              <a:t>(level=</a:t>
            </a:r>
            <a:r>
              <a:rPr lang="en-US" sz="800" dirty="0" err="1"/>
              <a:t>logging.DEBUG</a:t>
            </a:r>
            <a:r>
              <a:rPr lang="en-US" sz="800" dirty="0"/>
              <a:t>,</a:t>
            </a:r>
          </a:p>
          <a:p>
            <a:r>
              <a:rPr lang="en-US" sz="800" dirty="0"/>
              <a:t>					format='%(</a:t>
            </a:r>
            <a:r>
              <a:rPr lang="en-US" sz="800" dirty="0" err="1"/>
              <a:t>asctime</a:t>
            </a:r>
            <a:r>
              <a:rPr lang="en-US" sz="800" dirty="0"/>
              <a:t>)s - %(</a:t>
            </a:r>
            <a:r>
              <a:rPr lang="en-US" sz="800" dirty="0" err="1"/>
              <a:t>levelname</a:t>
            </a:r>
            <a:r>
              <a:rPr lang="en-US" sz="800" dirty="0"/>
              <a:t>)s - %(message)s')</a:t>
            </a:r>
          </a:p>
          <a:p>
            <a:endParaRPr lang="en-US" sz="800" dirty="0"/>
          </a:p>
          <a:p>
            <a:endParaRPr lang="en-US" sz="800" dirty="0"/>
          </a:p>
          <a:p>
            <a:r>
              <a:rPr lang="en-US" sz="800" dirty="0"/>
              <a:t>def </a:t>
            </a:r>
            <a:r>
              <a:rPr lang="en-US" sz="800" dirty="0" err="1"/>
              <a:t>perform_operation</a:t>
            </a:r>
            <a:r>
              <a:rPr lang="en-US" sz="800" dirty="0"/>
              <a:t>(value):</a:t>
            </a:r>
          </a:p>
          <a:p>
            <a:r>
              <a:rPr lang="en-US" sz="800" dirty="0"/>
              <a:t>	if value &lt; 0:</a:t>
            </a:r>
          </a:p>
          <a:p>
            <a:r>
              <a:rPr lang="en-US" sz="800" dirty="0"/>
              <a:t>		raise </a:t>
            </a:r>
            <a:r>
              <a:rPr lang="en-US" sz="800" dirty="0" err="1"/>
              <a:t>ValueError</a:t>
            </a:r>
            <a:r>
              <a:rPr lang="en-US" sz="800" dirty="0"/>
              <a:t>("Invalid value: Value cannot be negative.")</a:t>
            </a:r>
          </a:p>
          <a:p>
            <a:r>
              <a:rPr lang="en-US" sz="800" dirty="0"/>
              <a:t>	else:</a:t>
            </a:r>
          </a:p>
          <a:p>
            <a:r>
              <a:rPr lang="en-US" sz="800" dirty="0"/>
              <a:t>		# Continue with normal execution</a:t>
            </a:r>
          </a:p>
          <a:p>
            <a:r>
              <a:rPr lang="en-US" sz="800" dirty="0"/>
              <a:t>		logging.info("Operation performed successfully.")</a:t>
            </a:r>
          </a:p>
          <a:p>
            <a:endParaRPr lang="en-US" sz="800" dirty="0"/>
          </a:p>
          <a:p>
            <a:endParaRPr lang="en-US" sz="800" dirty="0"/>
          </a:p>
          <a:p>
            <a:r>
              <a:rPr lang="en-US" sz="800" dirty="0"/>
              <a:t>try:</a:t>
            </a:r>
          </a:p>
          <a:p>
            <a:r>
              <a:rPr lang="en-US" sz="800" dirty="0"/>
              <a:t>	</a:t>
            </a:r>
            <a:r>
              <a:rPr lang="en-US" sz="800" dirty="0" err="1"/>
              <a:t>input_value</a:t>
            </a:r>
            <a:r>
              <a:rPr lang="en-US" sz="800" dirty="0"/>
              <a:t> = int(input("Enter a value: "))</a:t>
            </a:r>
          </a:p>
          <a:p>
            <a:r>
              <a:rPr lang="en-US" sz="800" dirty="0"/>
              <a:t>	</a:t>
            </a:r>
            <a:r>
              <a:rPr lang="en-US" sz="800" dirty="0" err="1"/>
              <a:t>perform_operation</a:t>
            </a:r>
            <a:r>
              <a:rPr lang="en-US" sz="800" dirty="0"/>
              <a:t>(</a:t>
            </a:r>
            <a:r>
              <a:rPr lang="en-US" sz="800" dirty="0" err="1"/>
              <a:t>input_value</a:t>
            </a:r>
            <a:r>
              <a:rPr lang="en-US" sz="800" dirty="0"/>
              <a:t>)</a:t>
            </a:r>
          </a:p>
          <a:p>
            <a:r>
              <a:rPr lang="en-US" sz="800" dirty="0"/>
              <a:t>except </a:t>
            </a:r>
            <a:r>
              <a:rPr lang="en-US" sz="800" dirty="0" err="1"/>
              <a:t>ValueError</a:t>
            </a:r>
            <a:r>
              <a:rPr lang="en-US" sz="800" dirty="0"/>
              <a:t> as </a:t>
            </a:r>
            <a:r>
              <a:rPr lang="en-US" sz="800" dirty="0" err="1"/>
              <a:t>ve</a:t>
            </a:r>
            <a:r>
              <a:rPr lang="en-US" sz="800" dirty="0"/>
              <a:t>:</a:t>
            </a:r>
          </a:p>
          <a:p>
            <a:r>
              <a:rPr lang="en-US" sz="800" dirty="0"/>
              <a:t>	</a:t>
            </a:r>
            <a:r>
              <a:rPr lang="en-US" sz="800" dirty="0" err="1"/>
              <a:t>logging.exception</a:t>
            </a:r>
            <a:r>
              <a:rPr lang="en-US" sz="800" dirty="0"/>
              <a:t>("Exception occurred: %s", str(</a:t>
            </a:r>
            <a:r>
              <a:rPr lang="en-US" sz="800" dirty="0" err="1"/>
              <a:t>ve</a:t>
            </a:r>
            <a:r>
              <a:rPr lang="en-US" sz="800" dirty="0"/>
              <a:t>))</a:t>
            </a:r>
          </a:p>
        </p:txBody>
      </p:sp>
      <p:pic>
        <p:nvPicPr>
          <p:cNvPr id="8" name="Picture 7">
            <a:extLst>
              <a:ext uri="{FF2B5EF4-FFF2-40B4-BE49-F238E27FC236}">
                <a16:creationId xmlns:a16="http://schemas.microsoft.com/office/drawing/2014/main" id="{FA8A3EEA-773F-572F-4977-71AF14ED341F}"/>
              </a:ext>
            </a:extLst>
          </p:cNvPr>
          <p:cNvPicPr>
            <a:picLocks noChangeAspect="1"/>
          </p:cNvPicPr>
          <p:nvPr/>
        </p:nvPicPr>
        <p:blipFill>
          <a:blip r:embed="rId4"/>
          <a:stretch>
            <a:fillRect/>
          </a:stretch>
        </p:blipFill>
        <p:spPr>
          <a:xfrm>
            <a:off x="6090007" y="5376651"/>
            <a:ext cx="5486400" cy="1228445"/>
          </a:xfrm>
          <a:prstGeom prst="rect">
            <a:avLst/>
          </a:prstGeom>
        </p:spPr>
      </p:pic>
    </p:spTree>
    <p:extLst>
      <p:ext uri="{BB962C8B-B14F-4D97-AF65-F5344CB8AC3E}">
        <p14:creationId xmlns:p14="http://schemas.microsoft.com/office/powerpoint/2010/main" val="36372870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D1A1E4-BF5F-AF26-9910-C2860C996381}"/>
              </a:ext>
            </a:extLst>
          </p:cNvPr>
          <p:cNvSpPr txBox="1"/>
          <p:nvPr/>
        </p:nvSpPr>
        <p:spPr>
          <a:xfrm>
            <a:off x="2579571" y="2970123"/>
            <a:ext cx="7036067" cy="461665"/>
          </a:xfrm>
          <a:prstGeom prst="rect">
            <a:avLst/>
          </a:prstGeom>
          <a:solidFill>
            <a:schemeClr val="accent4">
              <a:lumMod val="20000"/>
              <a:lumOff val="80000"/>
            </a:schemeClr>
          </a:solidFill>
        </p:spPr>
        <p:txBody>
          <a:bodyPr wrap="square" rtlCol="0">
            <a:spAutoFit/>
          </a:bodyPr>
          <a:lstStyle/>
          <a:p>
            <a:pPr algn="ctr"/>
            <a:r>
              <a:rPr lang="en-US" sz="2400" dirty="0"/>
              <a:t>Python – Exception Handling</a:t>
            </a:r>
          </a:p>
        </p:txBody>
      </p:sp>
    </p:spTree>
    <p:extLst>
      <p:ext uri="{BB962C8B-B14F-4D97-AF65-F5344CB8AC3E}">
        <p14:creationId xmlns:p14="http://schemas.microsoft.com/office/powerpoint/2010/main" val="3157520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79E3298-187C-0F96-4D31-1A0C353BF86B}"/>
              </a:ext>
            </a:extLst>
          </p:cNvPr>
          <p:cNvPicPr>
            <a:picLocks noChangeAspect="1"/>
          </p:cNvPicPr>
          <p:nvPr/>
        </p:nvPicPr>
        <p:blipFill>
          <a:blip r:embed="rId3"/>
          <a:stretch>
            <a:fillRect/>
          </a:stretch>
        </p:blipFill>
        <p:spPr>
          <a:xfrm>
            <a:off x="7530099" y="3273946"/>
            <a:ext cx="4572000" cy="641106"/>
          </a:xfrm>
          <a:prstGeom prst="rect">
            <a:avLst/>
          </a:prstGeom>
        </p:spPr>
      </p:pic>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error</a:t>
            </a:r>
          </a:p>
        </p:txBody>
      </p:sp>
      <p:sp>
        <p:nvSpPr>
          <p:cNvPr id="20" name="TextBox 19">
            <a:extLst>
              <a:ext uri="{FF2B5EF4-FFF2-40B4-BE49-F238E27FC236}">
                <a16:creationId xmlns:a16="http://schemas.microsoft.com/office/drawing/2014/main" id="{C26CC745-2DA8-1DBF-3572-8BBBF96C0143}"/>
              </a:ext>
            </a:extLst>
          </p:cNvPr>
          <p:cNvSpPr txBox="1"/>
          <p:nvPr/>
        </p:nvSpPr>
        <p:spPr>
          <a:xfrm>
            <a:off x="89901" y="642740"/>
            <a:ext cx="9197939" cy="6124754"/>
          </a:xfrm>
          <a:prstGeom prst="rect">
            <a:avLst/>
          </a:prstGeom>
          <a:noFill/>
        </p:spPr>
        <p:txBody>
          <a:bodyPr wrap="square">
            <a:spAutoFit/>
          </a:bodyPr>
          <a:lstStyle/>
          <a:p>
            <a:r>
              <a:rPr lang="en-US" sz="800" b="1" dirty="0">
                <a:solidFill>
                  <a:srgbClr val="0070C0"/>
                </a:solidFill>
                <a:effectLst/>
                <a:latin typeface="Consolas" panose="020B0609020204030204" pitchFamily="49" charset="0"/>
              </a:rPr>
              <a:t># Two types of Error occurs in python. </a:t>
            </a:r>
          </a:p>
          <a:p>
            <a:r>
              <a:rPr lang="en-US" sz="800" b="1" dirty="0">
                <a:solidFill>
                  <a:srgbClr val="0070C0"/>
                </a:solidFill>
                <a:effectLst/>
                <a:latin typeface="Consolas" panose="020B0609020204030204" pitchFamily="49" charset="0"/>
              </a:rPr>
              <a:t># 1. Syntax errors</a:t>
            </a:r>
          </a:p>
          <a:p>
            <a:r>
              <a:rPr lang="en-US" sz="800" b="1" dirty="0">
                <a:solidFill>
                  <a:srgbClr val="0070C0"/>
                </a:solidFill>
                <a:effectLst/>
                <a:latin typeface="Consolas" panose="020B0609020204030204" pitchFamily="49" charset="0"/>
              </a:rPr>
              <a:t># 2. Logical errors (Exceptions) </a:t>
            </a:r>
          </a:p>
          <a:p>
            <a:r>
              <a:rPr lang="en-US" sz="800" b="1" dirty="0">
                <a:solidFill>
                  <a:srgbClr val="0070C0"/>
                </a:solidFill>
                <a:effectLst/>
                <a:latin typeface="Consolas" panose="020B0609020204030204" pitchFamily="49" charset="0"/>
              </a:rPr>
              <a:t># Syntax errors: When the proper syntax of the language is not followed then a syntax error is thrown. Example</a:t>
            </a:r>
          </a:p>
          <a:p>
            <a:r>
              <a:rPr lang="en-US" sz="800" b="1" dirty="0">
                <a:solidFill>
                  <a:srgbClr val="C00000"/>
                </a:solidFill>
                <a:effectLst/>
                <a:latin typeface="Consolas" panose="020B0609020204030204" pitchFamily="49" charset="0"/>
              </a:rPr>
              <a:t># initialize the amount variable </a:t>
            </a:r>
          </a:p>
          <a:p>
            <a:r>
              <a:rPr lang="en-US" sz="800" b="1" dirty="0">
                <a:solidFill>
                  <a:srgbClr val="0070C0"/>
                </a:solidFill>
                <a:effectLst/>
                <a:latin typeface="Consolas" panose="020B0609020204030204" pitchFamily="49" charset="0"/>
              </a:rPr>
              <a:t>amount = 10000</a:t>
            </a:r>
          </a:p>
          <a:p>
            <a:r>
              <a:rPr lang="en-US" sz="800" b="1" dirty="0">
                <a:solidFill>
                  <a:srgbClr val="0070C0"/>
                </a:solidFill>
                <a:effectLst/>
                <a:latin typeface="Consolas" panose="020B0609020204030204" pitchFamily="49" charset="0"/>
              </a:rPr>
              <a:t># check that You are eligible to </a:t>
            </a:r>
          </a:p>
          <a:p>
            <a:r>
              <a:rPr lang="en-US" sz="800" b="1" dirty="0">
                <a:solidFill>
                  <a:srgbClr val="0070C0"/>
                </a:solidFill>
                <a:effectLst/>
                <a:latin typeface="Consolas" panose="020B0609020204030204" pitchFamily="49" charset="0"/>
              </a:rPr>
              <a:t># purchase Dsa Self Paced or not </a:t>
            </a:r>
          </a:p>
          <a:p>
            <a:r>
              <a:rPr lang="en-US" sz="800" b="1" dirty="0">
                <a:solidFill>
                  <a:srgbClr val="0070C0"/>
                </a:solidFill>
                <a:effectLst/>
                <a:latin typeface="Consolas" panose="020B0609020204030204" pitchFamily="49" charset="0"/>
              </a:rPr>
              <a:t>if(amount&gt;2999) </a:t>
            </a:r>
          </a:p>
          <a:p>
            <a:r>
              <a:rPr lang="en-US" sz="800" b="1" dirty="0">
                <a:solidFill>
                  <a:srgbClr val="0070C0"/>
                </a:solidFill>
                <a:effectLst/>
                <a:latin typeface="Consolas" panose="020B0609020204030204" pitchFamily="49" charset="0"/>
              </a:rPr>
              <a:t>	print("You are eligible to purchase Dsa Self Paced") </a:t>
            </a:r>
          </a:p>
          <a:p>
            <a:r>
              <a:rPr lang="en-US" sz="800" b="1" dirty="0">
                <a:solidFill>
                  <a:srgbClr val="0070C0"/>
                </a:solidFill>
                <a:effectLst/>
                <a:latin typeface="Consolas" panose="020B0609020204030204" pitchFamily="49" charset="0"/>
              </a:rPr>
              <a:t># It returns a syntax error message because after the if statement a colon: is missing. We can fix this by writing the correct syntax.</a:t>
            </a:r>
          </a:p>
          <a:p>
            <a:r>
              <a:rPr lang="en-US" sz="800" b="1" dirty="0">
                <a:solidFill>
                  <a:srgbClr val="0070C0"/>
                </a:solidFill>
                <a:effectLst/>
                <a:latin typeface="Consolas" panose="020B0609020204030204" pitchFamily="49" charset="0"/>
              </a:rPr>
              <a:t># logical errors(Exception): When in the runtime an error that occurs after passing the syntax test is called exception or logical type. For example, when we divide any number by zero then the </a:t>
            </a:r>
            <a:r>
              <a:rPr lang="en-US" sz="800" b="1" dirty="0" err="1">
                <a:solidFill>
                  <a:srgbClr val="0070C0"/>
                </a:solidFill>
                <a:effectLst/>
                <a:latin typeface="Consolas" panose="020B0609020204030204" pitchFamily="49" charset="0"/>
              </a:rPr>
              <a:t>ZeroDivisionError</a:t>
            </a:r>
            <a:r>
              <a:rPr lang="en-US" sz="800" b="1" dirty="0">
                <a:solidFill>
                  <a:srgbClr val="0070C0"/>
                </a:solidFill>
                <a:effectLst/>
                <a:latin typeface="Consolas" panose="020B0609020204030204" pitchFamily="49" charset="0"/>
              </a:rPr>
              <a:t> exception is raised, or when we import a module that does not exist then </a:t>
            </a:r>
            <a:r>
              <a:rPr lang="en-US" sz="800" b="1" dirty="0" err="1">
                <a:solidFill>
                  <a:srgbClr val="0070C0"/>
                </a:solidFill>
                <a:effectLst/>
                <a:latin typeface="Consolas" panose="020B0609020204030204" pitchFamily="49" charset="0"/>
              </a:rPr>
              <a:t>ImportError</a:t>
            </a:r>
            <a:r>
              <a:rPr lang="en-US" sz="800" b="1" dirty="0">
                <a:solidFill>
                  <a:srgbClr val="0070C0"/>
                </a:solidFill>
                <a:effectLst/>
                <a:latin typeface="Consolas" panose="020B0609020204030204" pitchFamily="49" charset="0"/>
              </a:rPr>
              <a:t> is raised.</a:t>
            </a:r>
          </a:p>
          <a:p>
            <a:r>
              <a:rPr lang="en-US" sz="800" b="1" dirty="0">
                <a:solidFill>
                  <a:srgbClr val="0070C0"/>
                </a:solidFill>
                <a:effectLst/>
                <a:latin typeface="Consolas" panose="020B0609020204030204" pitchFamily="49" charset="0"/>
              </a:rPr>
              <a:t># Example 1: </a:t>
            </a:r>
          </a:p>
          <a:p>
            <a:r>
              <a:rPr lang="en-US" sz="800" b="1" dirty="0">
                <a:solidFill>
                  <a:srgbClr val="C00000"/>
                </a:solidFill>
                <a:effectLst/>
                <a:latin typeface="Consolas" panose="020B0609020204030204" pitchFamily="49" charset="0"/>
              </a:rPr>
              <a:t># initialize the amount variable </a:t>
            </a:r>
          </a:p>
          <a:p>
            <a:r>
              <a:rPr lang="en-US" sz="800" b="1" dirty="0">
                <a:solidFill>
                  <a:srgbClr val="0070C0"/>
                </a:solidFill>
                <a:effectLst/>
                <a:latin typeface="Consolas" panose="020B0609020204030204" pitchFamily="49" charset="0"/>
              </a:rPr>
              <a:t>marks = 10000</a:t>
            </a:r>
          </a:p>
          <a:p>
            <a:r>
              <a:rPr lang="en-US" sz="800" b="1" dirty="0">
                <a:solidFill>
                  <a:srgbClr val="0070C0"/>
                </a:solidFill>
                <a:effectLst/>
                <a:latin typeface="Consolas" panose="020B0609020204030204" pitchFamily="49" charset="0"/>
              </a:rPr>
              <a:t># perform division with 0 </a:t>
            </a:r>
          </a:p>
          <a:p>
            <a:r>
              <a:rPr lang="en-US" sz="800" b="1" dirty="0">
                <a:solidFill>
                  <a:srgbClr val="0070C0"/>
                </a:solidFill>
                <a:effectLst/>
                <a:latin typeface="Consolas" panose="020B0609020204030204" pitchFamily="49" charset="0"/>
              </a:rPr>
              <a:t>a = marks / 0</a:t>
            </a:r>
          </a:p>
          <a:p>
            <a:r>
              <a:rPr lang="en-US" sz="800" b="1" dirty="0">
                <a:solidFill>
                  <a:srgbClr val="0070C0"/>
                </a:solidFill>
                <a:effectLst/>
                <a:latin typeface="Consolas" panose="020B0609020204030204" pitchFamily="49" charset="0"/>
              </a:rPr>
              <a:t>print(a) </a:t>
            </a:r>
          </a:p>
          <a:p>
            <a:r>
              <a:rPr lang="en-US" sz="800" b="1" dirty="0">
                <a:solidFill>
                  <a:srgbClr val="0070C0"/>
                </a:solidFill>
                <a:effectLst/>
                <a:latin typeface="Consolas" panose="020B0609020204030204" pitchFamily="49" charset="0"/>
              </a:rPr>
              <a:t># In the above example the </a:t>
            </a:r>
            <a:r>
              <a:rPr lang="en-US" sz="800" b="1" dirty="0" err="1">
                <a:solidFill>
                  <a:srgbClr val="0070C0"/>
                </a:solidFill>
                <a:effectLst/>
                <a:latin typeface="Consolas" panose="020B0609020204030204" pitchFamily="49" charset="0"/>
              </a:rPr>
              <a:t>ZeroDivisionError</a:t>
            </a:r>
            <a:r>
              <a:rPr lang="en-US" sz="800" b="1" dirty="0">
                <a:solidFill>
                  <a:srgbClr val="0070C0"/>
                </a:solidFill>
                <a:effectLst/>
                <a:latin typeface="Consolas" panose="020B0609020204030204" pitchFamily="49" charset="0"/>
              </a:rPr>
              <a:t> as we are trying to divide a number by 0.</a:t>
            </a:r>
          </a:p>
          <a:p>
            <a:r>
              <a:rPr lang="en-US" sz="800" b="1" dirty="0">
                <a:solidFill>
                  <a:srgbClr val="C00000"/>
                </a:solidFill>
                <a:effectLst/>
                <a:latin typeface="Consolas" panose="020B0609020204030204" pitchFamily="49" charset="0"/>
              </a:rPr>
              <a:t># Example 2: When indentation is not correct. </a:t>
            </a:r>
          </a:p>
          <a:p>
            <a:r>
              <a:rPr lang="en-US" sz="800" b="1" dirty="0">
                <a:solidFill>
                  <a:srgbClr val="0070C0"/>
                </a:solidFill>
                <a:effectLst/>
                <a:latin typeface="Consolas" panose="020B0609020204030204" pitchFamily="49" charset="0"/>
              </a:rPr>
              <a:t>if(a&lt;3): </a:t>
            </a:r>
          </a:p>
          <a:p>
            <a:r>
              <a:rPr lang="en-US" sz="800" b="1" dirty="0">
                <a:solidFill>
                  <a:srgbClr val="0070C0"/>
                </a:solidFill>
                <a:effectLst/>
                <a:latin typeface="Consolas" panose="020B0609020204030204" pitchFamily="49" charset="0"/>
              </a:rPr>
              <a:t>print("</a:t>
            </a:r>
            <a:r>
              <a:rPr lang="en-US" sz="800" b="1" dirty="0" err="1">
                <a:solidFill>
                  <a:srgbClr val="0070C0"/>
                </a:solidFill>
                <a:effectLst/>
                <a:latin typeface="Consolas" panose="020B0609020204030204" pitchFamily="49" charset="0"/>
              </a:rPr>
              <a:t>gfg</a:t>
            </a:r>
            <a:r>
              <a:rPr lang="en-US" sz="800" b="1" dirty="0">
                <a:solidFill>
                  <a:srgbClr val="0070C0"/>
                </a:solidFill>
                <a:effectLst/>
                <a:latin typeface="Consolas" panose="020B0609020204030204" pitchFamily="49" charset="0"/>
              </a:rPr>
              <a:t>") </a:t>
            </a:r>
          </a:p>
          <a:p>
            <a:r>
              <a:rPr lang="en-US" sz="800" b="1" dirty="0">
                <a:solidFill>
                  <a:srgbClr val="0070C0"/>
                </a:solidFill>
                <a:effectLst/>
                <a:latin typeface="Consolas" panose="020B0609020204030204" pitchFamily="49" charset="0"/>
              </a:rPr>
              <a:t># Error Handling: When an error and an exception are raised then we handle that with the help of the Handling method.</a:t>
            </a:r>
          </a:p>
          <a:p>
            <a:r>
              <a:rPr lang="en-US" sz="800" b="1" dirty="0">
                <a:solidFill>
                  <a:srgbClr val="0070C0"/>
                </a:solidFill>
                <a:effectLst/>
                <a:latin typeface="Consolas" panose="020B0609020204030204" pitchFamily="49" charset="0"/>
              </a:rPr>
              <a:t># Handling Exceptions with Try/Except/Finally </a:t>
            </a:r>
          </a:p>
          <a:p>
            <a:r>
              <a:rPr lang="en-US" sz="800" b="1" dirty="0">
                <a:solidFill>
                  <a:srgbClr val="C00000"/>
                </a:solidFill>
                <a:effectLst/>
                <a:latin typeface="Consolas" panose="020B0609020204030204" pitchFamily="49" charset="0"/>
              </a:rPr>
              <a:t># We can handle errors by the Try/Except/Finally method. we write unsafe code in the try, fall back code in except and final code in finally block.</a:t>
            </a:r>
          </a:p>
          <a:p>
            <a:r>
              <a:rPr lang="en-US" sz="800" b="1" dirty="0">
                <a:solidFill>
                  <a:srgbClr val="0070C0"/>
                </a:solidFill>
                <a:effectLst/>
                <a:latin typeface="Consolas" panose="020B0609020204030204" pitchFamily="49" charset="0"/>
              </a:rPr>
              <a:t># put unsafe operation in try block </a:t>
            </a:r>
          </a:p>
          <a:p>
            <a:r>
              <a:rPr lang="en-US" sz="800" b="1" dirty="0">
                <a:solidFill>
                  <a:srgbClr val="0070C0"/>
                </a:solidFill>
                <a:effectLst/>
                <a:latin typeface="Consolas" panose="020B0609020204030204" pitchFamily="49" charset="0"/>
              </a:rPr>
              <a:t>try: </a:t>
            </a:r>
          </a:p>
          <a:p>
            <a:r>
              <a:rPr lang="en-US" sz="800" b="1" dirty="0">
                <a:solidFill>
                  <a:srgbClr val="0070C0"/>
                </a:solidFill>
                <a:effectLst/>
                <a:latin typeface="Consolas" panose="020B0609020204030204" pitchFamily="49" charset="0"/>
              </a:rPr>
              <a:t>	print("code start") </a:t>
            </a:r>
          </a:p>
          <a:p>
            <a:r>
              <a:rPr lang="en-US" sz="800" b="1" dirty="0">
                <a:solidFill>
                  <a:srgbClr val="0070C0"/>
                </a:solidFill>
                <a:effectLst/>
                <a:latin typeface="Consolas" panose="020B0609020204030204" pitchFamily="49" charset="0"/>
              </a:rPr>
              <a:t>	# unsafe operation perform </a:t>
            </a:r>
          </a:p>
          <a:p>
            <a:r>
              <a:rPr lang="en-US" sz="800" b="1" dirty="0">
                <a:solidFill>
                  <a:srgbClr val="0070C0"/>
                </a:solidFill>
                <a:effectLst/>
                <a:latin typeface="Consolas" panose="020B0609020204030204" pitchFamily="49" charset="0"/>
              </a:rPr>
              <a:t>	print(1 / 0) </a:t>
            </a:r>
          </a:p>
          <a:p>
            <a:r>
              <a:rPr lang="en-US" sz="800" b="1" dirty="0">
                <a:solidFill>
                  <a:srgbClr val="0070C0"/>
                </a:solidFill>
                <a:effectLst/>
                <a:latin typeface="Consolas" panose="020B0609020204030204" pitchFamily="49" charset="0"/>
              </a:rPr>
              <a:t># if error occur the it goes in except block </a:t>
            </a:r>
          </a:p>
          <a:p>
            <a:r>
              <a:rPr lang="en-US" sz="800" b="1" dirty="0">
                <a:solidFill>
                  <a:srgbClr val="0070C0"/>
                </a:solidFill>
                <a:effectLst/>
                <a:latin typeface="Consolas" panose="020B0609020204030204" pitchFamily="49" charset="0"/>
              </a:rPr>
              <a:t>except: </a:t>
            </a:r>
          </a:p>
          <a:p>
            <a:r>
              <a:rPr lang="en-US" sz="800" b="1" dirty="0">
                <a:solidFill>
                  <a:srgbClr val="0070C0"/>
                </a:solidFill>
                <a:effectLst/>
                <a:latin typeface="Consolas" panose="020B0609020204030204" pitchFamily="49" charset="0"/>
              </a:rPr>
              <a:t>	print("an error occurs") </a:t>
            </a:r>
          </a:p>
          <a:p>
            <a:r>
              <a:rPr lang="en-US" sz="800" b="1" dirty="0">
                <a:solidFill>
                  <a:srgbClr val="0070C0"/>
                </a:solidFill>
                <a:effectLst/>
                <a:latin typeface="Consolas" panose="020B0609020204030204" pitchFamily="49" charset="0"/>
              </a:rPr>
              <a:t># final code in finally block </a:t>
            </a:r>
          </a:p>
          <a:p>
            <a:r>
              <a:rPr lang="en-US" sz="800" b="1" dirty="0">
                <a:solidFill>
                  <a:srgbClr val="0070C0"/>
                </a:solidFill>
                <a:effectLst/>
                <a:latin typeface="Consolas" panose="020B0609020204030204" pitchFamily="49" charset="0"/>
              </a:rPr>
              <a:t>finally: </a:t>
            </a:r>
          </a:p>
          <a:p>
            <a:r>
              <a:rPr lang="en-US" sz="800" b="1" dirty="0">
                <a:solidFill>
                  <a:srgbClr val="0070C0"/>
                </a:solidFill>
                <a:effectLst/>
                <a:latin typeface="Consolas" panose="020B0609020204030204" pitchFamily="49" charset="0"/>
              </a:rPr>
              <a:t>	print("</a:t>
            </a:r>
            <a:r>
              <a:rPr lang="en-US" sz="800" b="1" dirty="0" err="1">
                <a:solidFill>
                  <a:srgbClr val="0070C0"/>
                </a:solidFill>
                <a:effectLst/>
                <a:latin typeface="Consolas" panose="020B0609020204030204" pitchFamily="49" charset="0"/>
              </a:rPr>
              <a:t>GeeksForGeeks</a:t>
            </a:r>
            <a:r>
              <a:rPr lang="en-US" sz="800" b="1" dirty="0">
                <a:solidFill>
                  <a:srgbClr val="0070C0"/>
                </a:solidFill>
                <a:effectLst/>
                <a:latin typeface="Consolas" panose="020B0609020204030204" pitchFamily="49" charset="0"/>
              </a:rPr>
              <a:t>") </a:t>
            </a:r>
          </a:p>
          <a:p>
            <a:r>
              <a:rPr lang="en-US" sz="800" b="1" dirty="0">
                <a:solidFill>
                  <a:srgbClr val="C00000"/>
                </a:solidFill>
                <a:effectLst/>
                <a:latin typeface="Consolas" panose="020B0609020204030204" pitchFamily="49" charset="0"/>
              </a:rPr>
              <a:t># Raising exceptions for a predefined condition. When we want to code for the limitation of certain conditions then we can raise an exception. Example </a:t>
            </a:r>
          </a:p>
          <a:p>
            <a:r>
              <a:rPr lang="en-US" sz="800" b="1" dirty="0">
                <a:solidFill>
                  <a:srgbClr val="0070C0"/>
                </a:solidFill>
                <a:effectLst/>
                <a:latin typeface="Consolas" panose="020B0609020204030204" pitchFamily="49" charset="0"/>
              </a:rPr>
              <a:t># try for unsafe code </a:t>
            </a:r>
          </a:p>
          <a:p>
            <a:r>
              <a:rPr lang="en-US" sz="800" b="1" dirty="0">
                <a:solidFill>
                  <a:srgbClr val="0070C0"/>
                </a:solidFill>
                <a:effectLst/>
                <a:latin typeface="Consolas" panose="020B0609020204030204" pitchFamily="49" charset="0"/>
              </a:rPr>
              <a:t>try: </a:t>
            </a:r>
          </a:p>
          <a:p>
            <a:r>
              <a:rPr lang="en-US" sz="800" b="1" dirty="0">
                <a:solidFill>
                  <a:srgbClr val="0070C0"/>
                </a:solidFill>
                <a:effectLst/>
                <a:latin typeface="Consolas" panose="020B0609020204030204" pitchFamily="49" charset="0"/>
              </a:rPr>
              <a:t>	amount = 1999</a:t>
            </a:r>
          </a:p>
          <a:p>
            <a:r>
              <a:rPr lang="en-US" sz="800" b="1" dirty="0">
                <a:solidFill>
                  <a:srgbClr val="0070C0"/>
                </a:solidFill>
                <a:effectLst/>
                <a:latin typeface="Consolas" panose="020B0609020204030204" pitchFamily="49" charset="0"/>
              </a:rPr>
              <a:t>	if amount &lt; 2999: </a:t>
            </a:r>
          </a:p>
          <a:p>
            <a:r>
              <a:rPr lang="en-US" sz="800" b="1" dirty="0">
                <a:solidFill>
                  <a:srgbClr val="0070C0"/>
                </a:solidFill>
                <a:effectLst/>
                <a:latin typeface="Consolas" panose="020B0609020204030204" pitchFamily="49" charset="0"/>
              </a:rPr>
              <a:t>		# raise the </a:t>
            </a:r>
            <a:r>
              <a:rPr lang="en-US" sz="800" b="1" dirty="0" err="1">
                <a:solidFill>
                  <a:srgbClr val="0070C0"/>
                </a:solidFill>
                <a:effectLst/>
                <a:latin typeface="Consolas" panose="020B0609020204030204" pitchFamily="49" charset="0"/>
              </a:rPr>
              <a:t>ValueError</a:t>
            </a:r>
            <a:r>
              <a:rPr lang="en-US" sz="800" b="1" dirty="0">
                <a:solidFill>
                  <a:srgbClr val="0070C0"/>
                </a:solidFill>
                <a:effectLst/>
                <a:latin typeface="Consolas" panose="020B0609020204030204" pitchFamily="49" charset="0"/>
              </a:rPr>
              <a:t> </a:t>
            </a:r>
          </a:p>
          <a:p>
            <a:r>
              <a:rPr lang="en-US" sz="800" b="1" dirty="0">
                <a:solidFill>
                  <a:srgbClr val="0070C0"/>
                </a:solidFill>
                <a:effectLst/>
                <a:latin typeface="Consolas" panose="020B0609020204030204" pitchFamily="49" charset="0"/>
              </a:rPr>
              <a:t>		raise </a:t>
            </a:r>
            <a:r>
              <a:rPr lang="en-US" sz="800" b="1" dirty="0" err="1">
                <a:solidFill>
                  <a:srgbClr val="0070C0"/>
                </a:solidFill>
                <a:effectLst/>
                <a:latin typeface="Consolas" panose="020B0609020204030204" pitchFamily="49" charset="0"/>
              </a:rPr>
              <a:t>ValueError</a:t>
            </a:r>
            <a:r>
              <a:rPr lang="en-US" sz="800" b="1" dirty="0">
                <a:solidFill>
                  <a:srgbClr val="0070C0"/>
                </a:solidFill>
                <a:effectLst/>
                <a:latin typeface="Consolas" panose="020B0609020204030204" pitchFamily="49" charset="0"/>
              </a:rPr>
              <a:t>("please add money in your account") </a:t>
            </a:r>
          </a:p>
          <a:p>
            <a:r>
              <a:rPr lang="en-US" sz="800" b="1" dirty="0">
                <a:solidFill>
                  <a:srgbClr val="0070C0"/>
                </a:solidFill>
                <a:effectLst/>
                <a:latin typeface="Consolas" panose="020B0609020204030204" pitchFamily="49" charset="0"/>
              </a:rPr>
              <a:t>	else: </a:t>
            </a:r>
          </a:p>
          <a:p>
            <a:r>
              <a:rPr lang="en-US" sz="800" b="1" dirty="0">
                <a:solidFill>
                  <a:srgbClr val="0070C0"/>
                </a:solidFill>
                <a:effectLst/>
                <a:latin typeface="Consolas" panose="020B0609020204030204" pitchFamily="49" charset="0"/>
              </a:rPr>
              <a:t>		print("You are eligible to purchase DSA Self Paced course") </a:t>
            </a:r>
          </a:p>
          <a:p>
            <a:r>
              <a:rPr lang="en-US" sz="800" b="1" dirty="0">
                <a:solidFill>
                  <a:srgbClr val="0070C0"/>
                </a:solidFill>
                <a:effectLst/>
                <a:latin typeface="Consolas" panose="020B0609020204030204" pitchFamily="49" charset="0"/>
              </a:rPr>
              <a:t># if false then raise the value error </a:t>
            </a:r>
          </a:p>
          <a:p>
            <a:r>
              <a:rPr lang="en-US" sz="800" b="1" dirty="0">
                <a:solidFill>
                  <a:srgbClr val="0070C0"/>
                </a:solidFill>
                <a:effectLst/>
                <a:latin typeface="Consolas" panose="020B0609020204030204" pitchFamily="49" charset="0"/>
              </a:rPr>
              <a:t>except </a:t>
            </a:r>
            <a:r>
              <a:rPr lang="en-US" sz="800" b="1" dirty="0" err="1">
                <a:solidFill>
                  <a:srgbClr val="0070C0"/>
                </a:solidFill>
                <a:effectLst/>
                <a:latin typeface="Consolas" panose="020B0609020204030204" pitchFamily="49" charset="0"/>
              </a:rPr>
              <a:t>ValueError</a:t>
            </a:r>
            <a:r>
              <a:rPr lang="en-US" sz="800" b="1" dirty="0">
                <a:solidFill>
                  <a:srgbClr val="0070C0"/>
                </a:solidFill>
                <a:effectLst/>
                <a:latin typeface="Consolas" panose="020B0609020204030204" pitchFamily="49" charset="0"/>
              </a:rPr>
              <a:t> as e: </a:t>
            </a:r>
          </a:p>
          <a:p>
            <a:r>
              <a:rPr lang="en-US" sz="800" b="1" dirty="0">
                <a:solidFill>
                  <a:srgbClr val="0070C0"/>
                </a:solidFill>
                <a:effectLst/>
                <a:latin typeface="Consolas" panose="020B0609020204030204" pitchFamily="49" charset="0"/>
              </a:rPr>
              <a:t>		print(e)</a:t>
            </a:r>
            <a:endParaRPr lang="en-US" sz="800" dirty="0">
              <a:solidFill>
                <a:srgbClr val="0070C0"/>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A2A02814-4554-91A1-C51E-BF078B090C93}"/>
              </a:ext>
            </a:extLst>
          </p:cNvPr>
          <p:cNvPicPr>
            <a:picLocks noChangeAspect="1"/>
          </p:cNvPicPr>
          <p:nvPr/>
        </p:nvPicPr>
        <p:blipFill>
          <a:blip r:embed="rId4"/>
          <a:stretch>
            <a:fillRect/>
          </a:stretch>
        </p:blipFill>
        <p:spPr>
          <a:xfrm>
            <a:off x="7530099" y="1042850"/>
            <a:ext cx="4572000" cy="627819"/>
          </a:xfrm>
          <a:prstGeom prst="rect">
            <a:avLst/>
          </a:prstGeom>
        </p:spPr>
      </p:pic>
      <p:pic>
        <p:nvPicPr>
          <p:cNvPr id="9" name="Picture 8">
            <a:extLst>
              <a:ext uri="{FF2B5EF4-FFF2-40B4-BE49-F238E27FC236}">
                <a16:creationId xmlns:a16="http://schemas.microsoft.com/office/drawing/2014/main" id="{F9AA2550-87AC-0E9D-CA79-3FC4B41F8E2C}"/>
              </a:ext>
            </a:extLst>
          </p:cNvPr>
          <p:cNvPicPr>
            <a:picLocks noChangeAspect="1"/>
          </p:cNvPicPr>
          <p:nvPr/>
        </p:nvPicPr>
        <p:blipFill>
          <a:blip r:embed="rId5"/>
          <a:stretch>
            <a:fillRect/>
          </a:stretch>
        </p:blipFill>
        <p:spPr>
          <a:xfrm>
            <a:off x="7530099" y="2454803"/>
            <a:ext cx="4572000" cy="676115"/>
          </a:xfrm>
          <a:prstGeom prst="rect">
            <a:avLst/>
          </a:prstGeom>
        </p:spPr>
      </p:pic>
      <p:pic>
        <p:nvPicPr>
          <p:cNvPr id="13" name="Picture 12">
            <a:extLst>
              <a:ext uri="{FF2B5EF4-FFF2-40B4-BE49-F238E27FC236}">
                <a16:creationId xmlns:a16="http://schemas.microsoft.com/office/drawing/2014/main" id="{CBD7FDA8-1123-6B2B-CFBB-559653760374}"/>
              </a:ext>
            </a:extLst>
          </p:cNvPr>
          <p:cNvPicPr>
            <a:picLocks noChangeAspect="1"/>
          </p:cNvPicPr>
          <p:nvPr/>
        </p:nvPicPr>
        <p:blipFill>
          <a:blip r:embed="rId6"/>
          <a:stretch>
            <a:fillRect/>
          </a:stretch>
        </p:blipFill>
        <p:spPr>
          <a:xfrm>
            <a:off x="7530099" y="4200433"/>
            <a:ext cx="3657600" cy="760560"/>
          </a:xfrm>
          <a:prstGeom prst="rect">
            <a:avLst/>
          </a:prstGeom>
        </p:spPr>
      </p:pic>
      <p:pic>
        <p:nvPicPr>
          <p:cNvPr id="15" name="Picture 14">
            <a:extLst>
              <a:ext uri="{FF2B5EF4-FFF2-40B4-BE49-F238E27FC236}">
                <a16:creationId xmlns:a16="http://schemas.microsoft.com/office/drawing/2014/main" id="{C63BA8ED-3E2D-47F2-10FB-6B1ABC0E6A13}"/>
              </a:ext>
            </a:extLst>
          </p:cNvPr>
          <p:cNvPicPr>
            <a:picLocks noChangeAspect="1"/>
          </p:cNvPicPr>
          <p:nvPr/>
        </p:nvPicPr>
        <p:blipFill>
          <a:blip r:embed="rId7"/>
          <a:stretch>
            <a:fillRect/>
          </a:stretch>
        </p:blipFill>
        <p:spPr>
          <a:xfrm>
            <a:off x="7530099" y="5841304"/>
            <a:ext cx="3657600" cy="390889"/>
          </a:xfrm>
          <a:prstGeom prst="rect">
            <a:avLst/>
          </a:prstGeom>
        </p:spPr>
      </p:pic>
    </p:spTree>
    <p:extLst>
      <p:ext uri="{BB962C8B-B14F-4D97-AF65-F5344CB8AC3E}">
        <p14:creationId xmlns:p14="http://schemas.microsoft.com/office/powerpoint/2010/main" val="12064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Exception handling</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2" y="642740"/>
            <a:ext cx="6541800" cy="6324808"/>
          </a:xfrm>
          <a:prstGeom prst="rect">
            <a:avLst/>
          </a:prstGeom>
          <a:noFill/>
        </p:spPr>
        <p:txBody>
          <a:bodyPr wrap="square">
            <a:spAutoFit/>
          </a:bodyPr>
          <a:lstStyle/>
          <a:p>
            <a:r>
              <a:rPr lang="en-US" sz="900" dirty="0">
                <a:solidFill>
                  <a:srgbClr val="0070C0"/>
                </a:solidFill>
                <a:latin typeface="Nunito" panose="020F0502020204030204" pitchFamily="2" charset="0"/>
              </a:rPr>
              <a:t># Different types of exceptions in python:</a:t>
            </a:r>
          </a:p>
          <a:p>
            <a:r>
              <a:rPr lang="en-US" sz="900" dirty="0">
                <a:solidFill>
                  <a:srgbClr val="0070C0"/>
                </a:solidFill>
                <a:latin typeface="Nunito" panose="020F0502020204030204" pitchFamily="2" charset="0"/>
              </a:rPr>
              <a:t>#Some of the most common types of exceptions in Python:</a:t>
            </a:r>
          </a:p>
          <a:p>
            <a:r>
              <a:rPr lang="en-US" sz="900" dirty="0">
                <a:solidFill>
                  <a:srgbClr val="0070C0"/>
                </a:solidFill>
                <a:latin typeface="Nunito" panose="020F0502020204030204" pitchFamily="2" charset="0"/>
              </a:rPr>
              <a:t># </a:t>
            </a:r>
            <a:r>
              <a:rPr lang="en-US" sz="900" dirty="0" err="1">
                <a:solidFill>
                  <a:srgbClr val="0070C0"/>
                </a:solidFill>
                <a:latin typeface="Nunito" panose="020F0502020204030204" pitchFamily="2" charset="0"/>
              </a:rPr>
              <a:t>SyntaxError</a:t>
            </a:r>
            <a:r>
              <a:rPr lang="en-US" sz="900" dirty="0">
                <a:solidFill>
                  <a:srgbClr val="0070C0"/>
                </a:solidFill>
                <a:latin typeface="Nunito" panose="020F0502020204030204" pitchFamily="2" charset="0"/>
              </a:rPr>
              <a:t>: This exception is raised when the interpreter encounters a syntax error in the code, such as a misspelled keyword, a missing colon, or an unbalanced parenthesis.</a:t>
            </a:r>
          </a:p>
          <a:p>
            <a:r>
              <a:rPr lang="en-US" sz="900" dirty="0">
                <a:solidFill>
                  <a:srgbClr val="0070C0"/>
                </a:solidFill>
                <a:latin typeface="Nunito" panose="020F0502020204030204" pitchFamily="2" charset="0"/>
              </a:rPr>
              <a:t># </a:t>
            </a:r>
            <a:r>
              <a:rPr lang="en-US" sz="900" dirty="0" err="1">
                <a:solidFill>
                  <a:srgbClr val="0070C0"/>
                </a:solidFill>
                <a:latin typeface="Nunito" panose="020F0502020204030204" pitchFamily="2" charset="0"/>
              </a:rPr>
              <a:t>TypeError</a:t>
            </a:r>
            <a:r>
              <a:rPr lang="en-US" sz="900" dirty="0">
                <a:solidFill>
                  <a:srgbClr val="0070C0"/>
                </a:solidFill>
                <a:latin typeface="Nunito" panose="020F0502020204030204" pitchFamily="2" charset="0"/>
              </a:rPr>
              <a:t>: This exception is raised when an operation or function is applied to an object of the wrong type, such as adding a string to an integer.</a:t>
            </a:r>
          </a:p>
          <a:p>
            <a:r>
              <a:rPr lang="en-US" sz="900" dirty="0">
                <a:solidFill>
                  <a:srgbClr val="0070C0"/>
                </a:solidFill>
                <a:latin typeface="Nunito" panose="020F0502020204030204" pitchFamily="2" charset="0"/>
              </a:rPr>
              <a:t># </a:t>
            </a:r>
            <a:r>
              <a:rPr lang="en-US" sz="900" dirty="0" err="1">
                <a:solidFill>
                  <a:srgbClr val="0070C0"/>
                </a:solidFill>
                <a:latin typeface="Nunito" panose="020F0502020204030204" pitchFamily="2" charset="0"/>
              </a:rPr>
              <a:t>NameError</a:t>
            </a:r>
            <a:r>
              <a:rPr lang="en-US" sz="900" dirty="0">
                <a:solidFill>
                  <a:srgbClr val="0070C0"/>
                </a:solidFill>
                <a:latin typeface="Nunito" panose="020F0502020204030204" pitchFamily="2" charset="0"/>
              </a:rPr>
              <a:t>: This exception is raised when a variable or function name is not found in the current scope.</a:t>
            </a:r>
          </a:p>
          <a:p>
            <a:r>
              <a:rPr lang="en-US" sz="900" dirty="0">
                <a:solidFill>
                  <a:srgbClr val="0070C0"/>
                </a:solidFill>
                <a:latin typeface="Nunito" panose="020F0502020204030204" pitchFamily="2" charset="0"/>
              </a:rPr>
              <a:t># </a:t>
            </a:r>
            <a:r>
              <a:rPr lang="en-US" sz="900" dirty="0" err="1">
                <a:solidFill>
                  <a:srgbClr val="0070C0"/>
                </a:solidFill>
                <a:latin typeface="Nunito" panose="020F0502020204030204" pitchFamily="2" charset="0"/>
              </a:rPr>
              <a:t>IndexError</a:t>
            </a:r>
            <a:r>
              <a:rPr lang="en-US" sz="900" dirty="0">
                <a:solidFill>
                  <a:srgbClr val="0070C0"/>
                </a:solidFill>
                <a:latin typeface="Nunito" panose="020F0502020204030204" pitchFamily="2" charset="0"/>
              </a:rPr>
              <a:t>: This exception is raised when an index is out of range for a list, tuple, or other sequence types.</a:t>
            </a:r>
          </a:p>
          <a:p>
            <a:r>
              <a:rPr lang="en-US" sz="900" dirty="0">
                <a:solidFill>
                  <a:srgbClr val="0070C0"/>
                </a:solidFill>
                <a:latin typeface="Nunito" panose="020F0502020204030204" pitchFamily="2" charset="0"/>
              </a:rPr>
              <a:t># </a:t>
            </a:r>
            <a:r>
              <a:rPr lang="en-US" sz="900" dirty="0" err="1">
                <a:solidFill>
                  <a:srgbClr val="0070C0"/>
                </a:solidFill>
                <a:latin typeface="Nunito" panose="020F0502020204030204" pitchFamily="2" charset="0"/>
              </a:rPr>
              <a:t>KeyError</a:t>
            </a:r>
            <a:r>
              <a:rPr lang="en-US" sz="900" dirty="0">
                <a:solidFill>
                  <a:srgbClr val="0070C0"/>
                </a:solidFill>
                <a:latin typeface="Nunito" panose="020F0502020204030204" pitchFamily="2" charset="0"/>
              </a:rPr>
              <a:t>: This exception is raised when a key is not found in a dictionary.</a:t>
            </a:r>
          </a:p>
          <a:p>
            <a:r>
              <a:rPr lang="en-US" sz="900" dirty="0">
                <a:solidFill>
                  <a:srgbClr val="0070C0"/>
                </a:solidFill>
                <a:latin typeface="Nunito" panose="020F0502020204030204" pitchFamily="2" charset="0"/>
              </a:rPr>
              <a:t># </a:t>
            </a:r>
            <a:r>
              <a:rPr lang="en-US" sz="900" dirty="0" err="1">
                <a:solidFill>
                  <a:srgbClr val="0070C0"/>
                </a:solidFill>
                <a:latin typeface="Nunito" panose="020F0502020204030204" pitchFamily="2" charset="0"/>
              </a:rPr>
              <a:t>ValueError</a:t>
            </a:r>
            <a:r>
              <a:rPr lang="en-US" sz="900" dirty="0">
                <a:solidFill>
                  <a:srgbClr val="0070C0"/>
                </a:solidFill>
                <a:latin typeface="Nunito" panose="020F0502020204030204" pitchFamily="2" charset="0"/>
              </a:rPr>
              <a:t>: This exception is raised when a function or method is called with an invalid argument or input, such as trying to convert a string to an integer when the string does not represent a valid integer.</a:t>
            </a:r>
          </a:p>
          <a:p>
            <a:r>
              <a:rPr lang="en-US" sz="900" dirty="0">
                <a:solidFill>
                  <a:srgbClr val="0070C0"/>
                </a:solidFill>
                <a:latin typeface="Nunito" panose="020F0502020204030204" pitchFamily="2" charset="0"/>
              </a:rPr>
              <a:t># </a:t>
            </a:r>
            <a:r>
              <a:rPr lang="en-US" sz="900" dirty="0" err="1">
                <a:solidFill>
                  <a:srgbClr val="0070C0"/>
                </a:solidFill>
                <a:latin typeface="Nunito" panose="020F0502020204030204" pitchFamily="2" charset="0"/>
              </a:rPr>
              <a:t>AttributeError</a:t>
            </a:r>
            <a:r>
              <a:rPr lang="en-US" sz="900" dirty="0">
                <a:solidFill>
                  <a:srgbClr val="0070C0"/>
                </a:solidFill>
                <a:latin typeface="Nunito" panose="020F0502020204030204" pitchFamily="2" charset="0"/>
              </a:rPr>
              <a:t>: This exception is raised when an attribute or method is not found on an object, such as trying to access a non-existent attribute of a class instance.</a:t>
            </a:r>
          </a:p>
          <a:p>
            <a:r>
              <a:rPr lang="en-US" sz="900" dirty="0">
                <a:solidFill>
                  <a:srgbClr val="0070C0"/>
                </a:solidFill>
                <a:latin typeface="Nunito" panose="020F0502020204030204" pitchFamily="2" charset="0"/>
              </a:rPr>
              <a:t># </a:t>
            </a:r>
            <a:r>
              <a:rPr lang="en-US" sz="900" dirty="0" err="1">
                <a:solidFill>
                  <a:srgbClr val="0070C0"/>
                </a:solidFill>
                <a:latin typeface="Nunito" panose="020F0502020204030204" pitchFamily="2" charset="0"/>
              </a:rPr>
              <a:t>IOError</a:t>
            </a:r>
            <a:r>
              <a:rPr lang="en-US" sz="900" dirty="0">
                <a:solidFill>
                  <a:srgbClr val="0070C0"/>
                </a:solidFill>
                <a:latin typeface="Nunito" panose="020F0502020204030204" pitchFamily="2" charset="0"/>
              </a:rPr>
              <a:t>: This exception is raised when an I/O operation, such as reading or writing a file, fails due to an input/output error.</a:t>
            </a:r>
          </a:p>
          <a:p>
            <a:r>
              <a:rPr lang="en-US" sz="900" dirty="0">
                <a:solidFill>
                  <a:srgbClr val="0070C0"/>
                </a:solidFill>
                <a:latin typeface="Nunito" panose="020F0502020204030204" pitchFamily="2" charset="0"/>
              </a:rPr>
              <a:t># </a:t>
            </a:r>
            <a:r>
              <a:rPr lang="en-US" sz="900" dirty="0" err="1">
                <a:solidFill>
                  <a:srgbClr val="0070C0"/>
                </a:solidFill>
                <a:latin typeface="Nunito" panose="020F0502020204030204" pitchFamily="2" charset="0"/>
              </a:rPr>
              <a:t>ZeroDivisionError</a:t>
            </a:r>
            <a:r>
              <a:rPr lang="en-US" sz="900" dirty="0">
                <a:solidFill>
                  <a:srgbClr val="0070C0"/>
                </a:solidFill>
                <a:latin typeface="Nunito" panose="020F0502020204030204" pitchFamily="2" charset="0"/>
              </a:rPr>
              <a:t>: This exception is raised when an attempt is made to divide a number by zero.</a:t>
            </a:r>
          </a:p>
          <a:p>
            <a:r>
              <a:rPr lang="en-US" sz="900" dirty="0">
                <a:solidFill>
                  <a:srgbClr val="0070C0"/>
                </a:solidFill>
                <a:latin typeface="Nunito" panose="020F0502020204030204" pitchFamily="2" charset="0"/>
              </a:rPr>
              <a:t># </a:t>
            </a:r>
            <a:r>
              <a:rPr lang="en-US" sz="900" dirty="0" err="1">
                <a:solidFill>
                  <a:srgbClr val="0070C0"/>
                </a:solidFill>
                <a:latin typeface="Nunito" panose="020F0502020204030204" pitchFamily="2" charset="0"/>
              </a:rPr>
              <a:t>ImportError</a:t>
            </a:r>
            <a:r>
              <a:rPr lang="en-US" sz="900" dirty="0">
                <a:solidFill>
                  <a:srgbClr val="0070C0"/>
                </a:solidFill>
                <a:latin typeface="Nunito" panose="020F0502020204030204" pitchFamily="2" charset="0"/>
              </a:rPr>
              <a:t>: This exception is raised when an import statement fails to find or load a module.</a:t>
            </a:r>
          </a:p>
          <a:p>
            <a:endParaRPr lang="en-US" sz="900" dirty="0">
              <a:solidFill>
                <a:srgbClr val="0070C0"/>
              </a:solidFill>
              <a:latin typeface="Nunito" panose="020F0502020204030204" pitchFamily="2" charset="0"/>
            </a:endParaRPr>
          </a:p>
          <a:p>
            <a:r>
              <a:rPr lang="en-US" sz="900" dirty="0">
                <a:solidFill>
                  <a:srgbClr val="0070C0"/>
                </a:solidFill>
                <a:latin typeface="Nunito" panose="020F0502020204030204" pitchFamily="2" charset="0"/>
              </a:rPr>
              <a:t># </a:t>
            </a:r>
            <a:r>
              <a:rPr lang="en-US" sz="900" dirty="0">
                <a:solidFill>
                  <a:srgbClr val="C00000"/>
                </a:solidFill>
                <a:latin typeface="Nunito" panose="020F0502020204030204" pitchFamily="2" charset="0"/>
              </a:rPr>
              <a:t>Exceptions</a:t>
            </a:r>
            <a:r>
              <a:rPr lang="en-US" sz="900" dirty="0">
                <a:solidFill>
                  <a:srgbClr val="0070C0"/>
                </a:solidFill>
                <a:latin typeface="Nunito" panose="020F0502020204030204" pitchFamily="2" charset="0"/>
              </a:rPr>
              <a:t>: Exceptions are raised when the program is syntactically correct, but the code results in an error. This error does not stop the execution of the program, however, it changes the normal flow of the program.</a:t>
            </a:r>
          </a:p>
          <a:p>
            <a:r>
              <a:rPr lang="en-US" sz="900" dirty="0">
                <a:solidFill>
                  <a:srgbClr val="0070C0"/>
                </a:solidFill>
                <a:latin typeface="Nunito" panose="020F0502020204030204" pitchFamily="2" charset="0"/>
              </a:rPr>
              <a:t># Example: Here in this code a s we are dividing the ‘marks’ by zero so a error will occur known as ‘</a:t>
            </a:r>
            <a:r>
              <a:rPr lang="en-US" sz="900" dirty="0" err="1">
                <a:solidFill>
                  <a:srgbClr val="0070C0"/>
                </a:solidFill>
                <a:latin typeface="Nunito" panose="020F0502020204030204" pitchFamily="2" charset="0"/>
              </a:rPr>
              <a:t>ZeroDivisionError</a:t>
            </a:r>
            <a:r>
              <a:rPr lang="en-US" sz="900" dirty="0">
                <a:solidFill>
                  <a:srgbClr val="0070C0"/>
                </a:solidFill>
                <a:latin typeface="Nunito" panose="020F0502020204030204" pitchFamily="2" charset="0"/>
              </a:rPr>
              <a:t>’</a:t>
            </a:r>
          </a:p>
          <a:p>
            <a:r>
              <a:rPr lang="en-US" sz="900" dirty="0">
                <a:solidFill>
                  <a:srgbClr val="0070C0"/>
                </a:solidFill>
                <a:latin typeface="Nunito" panose="020F0502020204030204" pitchFamily="2" charset="0"/>
              </a:rPr>
              <a:t>marks = 10000</a:t>
            </a:r>
          </a:p>
          <a:p>
            <a:r>
              <a:rPr lang="en-US" sz="900" dirty="0">
                <a:solidFill>
                  <a:srgbClr val="0070C0"/>
                </a:solidFill>
                <a:latin typeface="Nunito" panose="020F0502020204030204" pitchFamily="2" charset="0"/>
              </a:rPr>
              <a:t>a = marks / 0</a:t>
            </a:r>
          </a:p>
          <a:p>
            <a:r>
              <a:rPr lang="en-US" sz="900" dirty="0">
                <a:solidFill>
                  <a:srgbClr val="0070C0"/>
                </a:solidFill>
                <a:latin typeface="Nunito" panose="020F0502020204030204" pitchFamily="2" charset="0"/>
              </a:rPr>
              <a:t>print(a)</a:t>
            </a:r>
          </a:p>
          <a:p>
            <a:r>
              <a:rPr lang="en-US" sz="900" dirty="0">
                <a:solidFill>
                  <a:srgbClr val="0070C0"/>
                </a:solidFill>
                <a:latin typeface="Nunito" panose="020F0502020204030204" pitchFamily="2" charset="0"/>
              </a:rPr>
              <a:t># </a:t>
            </a:r>
            <a:r>
              <a:rPr lang="en-US" sz="900" dirty="0" err="1">
                <a:solidFill>
                  <a:srgbClr val="C00000"/>
                </a:solidFill>
                <a:latin typeface="Nunito" panose="020F0502020204030204" pitchFamily="2" charset="0"/>
              </a:rPr>
              <a:t>TypeError</a:t>
            </a:r>
            <a:r>
              <a:rPr lang="en-US" sz="900" dirty="0">
                <a:solidFill>
                  <a:srgbClr val="0070C0"/>
                </a:solidFill>
                <a:latin typeface="Nunito" panose="020F0502020204030204" pitchFamily="2" charset="0"/>
              </a:rPr>
              <a:t>: This exception is raised when an operation or function is applied to an object of the wrong type. Here’s an example:</a:t>
            </a:r>
          </a:p>
          <a:p>
            <a:r>
              <a:rPr lang="en-US" sz="900" dirty="0">
                <a:solidFill>
                  <a:srgbClr val="0070C0"/>
                </a:solidFill>
                <a:latin typeface="Nunito" panose="020F0502020204030204" pitchFamily="2" charset="0"/>
              </a:rPr>
              <a:t># Here a ‘</a:t>
            </a:r>
            <a:r>
              <a:rPr lang="en-US" sz="900" dirty="0" err="1">
                <a:solidFill>
                  <a:srgbClr val="0070C0"/>
                </a:solidFill>
                <a:latin typeface="Nunito" panose="020F0502020204030204" pitchFamily="2" charset="0"/>
              </a:rPr>
              <a:t>TypeError</a:t>
            </a:r>
            <a:r>
              <a:rPr lang="en-US" sz="900" dirty="0">
                <a:solidFill>
                  <a:srgbClr val="0070C0"/>
                </a:solidFill>
                <a:latin typeface="Nunito" panose="020F0502020204030204" pitchFamily="2" charset="0"/>
              </a:rPr>
              <a:t>’ is raised as both the datatypes are different which are being added.</a:t>
            </a:r>
          </a:p>
          <a:p>
            <a:r>
              <a:rPr lang="en-US" sz="900" dirty="0">
                <a:solidFill>
                  <a:srgbClr val="0070C0"/>
                </a:solidFill>
                <a:latin typeface="Nunito" panose="020F0502020204030204" pitchFamily="2" charset="0"/>
              </a:rPr>
              <a:t>x = 5</a:t>
            </a:r>
          </a:p>
          <a:p>
            <a:r>
              <a:rPr lang="en-US" sz="900" dirty="0">
                <a:solidFill>
                  <a:srgbClr val="0070C0"/>
                </a:solidFill>
                <a:latin typeface="Nunito" panose="020F0502020204030204" pitchFamily="2" charset="0"/>
              </a:rPr>
              <a:t>y = "hello"</a:t>
            </a:r>
          </a:p>
          <a:p>
            <a:r>
              <a:rPr lang="en-US" sz="900" dirty="0">
                <a:solidFill>
                  <a:srgbClr val="0070C0"/>
                </a:solidFill>
                <a:latin typeface="Nunito" panose="020F0502020204030204" pitchFamily="2" charset="0"/>
              </a:rPr>
              <a:t>z = x + y</a:t>
            </a:r>
          </a:p>
          <a:p>
            <a:r>
              <a:rPr lang="en-US" sz="900" dirty="0">
                <a:solidFill>
                  <a:srgbClr val="0070C0"/>
                </a:solidFill>
                <a:latin typeface="Nunito" panose="020F0502020204030204" pitchFamily="2" charset="0"/>
              </a:rPr>
              <a:t># </a:t>
            </a:r>
            <a:r>
              <a:rPr lang="en-US" sz="900" dirty="0">
                <a:solidFill>
                  <a:srgbClr val="C00000"/>
                </a:solidFill>
                <a:latin typeface="Nunito" panose="020F0502020204030204" pitchFamily="2" charset="0"/>
              </a:rPr>
              <a:t>try catch block to resolve it: </a:t>
            </a:r>
            <a:r>
              <a:rPr lang="en-US" sz="900" dirty="0">
                <a:solidFill>
                  <a:srgbClr val="0070C0"/>
                </a:solidFill>
                <a:latin typeface="Nunito" panose="020F0502020204030204" pitchFamily="2" charset="0"/>
              </a:rPr>
              <a:t>The code attempts to add an integer (‘x') and a string (‘y') together, which is not a valid operation, and it will raise a ‘</a:t>
            </a:r>
            <a:r>
              <a:rPr lang="en-US" sz="900" dirty="0" err="1">
                <a:solidFill>
                  <a:srgbClr val="0070C0"/>
                </a:solidFill>
                <a:latin typeface="Nunito" panose="020F0502020204030204" pitchFamily="2" charset="0"/>
              </a:rPr>
              <a:t>TypeError</a:t>
            </a:r>
            <a:r>
              <a:rPr lang="en-US" sz="900" dirty="0">
                <a:solidFill>
                  <a:srgbClr val="0070C0"/>
                </a:solidFill>
                <a:latin typeface="Nunito" panose="020F0502020204030204" pitchFamily="2" charset="0"/>
              </a:rPr>
              <a:t>'. The code used a ‘try' and ‘except' block to catch this exception and print an error message.</a:t>
            </a:r>
          </a:p>
          <a:p>
            <a:r>
              <a:rPr lang="en-US" sz="900" dirty="0">
                <a:solidFill>
                  <a:srgbClr val="0070C0"/>
                </a:solidFill>
                <a:latin typeface="Nunito" panose="020F0502020204030204" pitchFamily="2" charset="0"/>
              </a:rPr>
              <a:t>x = 5</a:t>
            </a:r>
          </a:p>
          <a:p>
            <a:r>
              <a:rPr lang="en-US" sz="900" dirty="0">
                <a:solidFill>
                  <a:srgbClr val="0070C0"/>
                </a:solidFill>
                <a:latin typeface="Nunito" panose="020F0502020204030204" pitchFamily="2" charset="0"/>
              </a:rPr>
              <a:t>y = "hello"</a:t>
            </a:r>
          </a:p>
          <a:p>
            <a:r>
              <a:rPr lang="en-US" sz="900" dirty="0">
                <a:solidFill>
                  <a:srgbClr val="0070C0"/>
                </a:solidFill>
                <a:latin typeface="Nunito" panose="020F0502020204030204" pitchFamily="2" charset="0"/>
              </a:rPr>
              <a:t>try:</a:t>
            </a:r>
          </a:p>
          <a:p>
            <a:r>
              <a:rPr lang="en-US" sz="900" dirty="0">
                <a:solidFill>
                  <a:srgbClr val="0070C0"/>
                </a:solidFill>
                <a:latin typeface="Nunito" panose="020F0502020204030204" pitchFamily="2" charset="0"/>
              </a:rPr>
              <a:t>	z = x + y</a:t>
            </a:r>
          </a:p>
          <a:p>
            <a:r>
              <a:rPr lang="en-US" sz="900" dirty="0">
                <a:solidFill>
                  <a:srgbClr val="0070C0"/>
                </a:solidFill>
                <a:latin typeface="Nunito" panose="020F0502020204030204" pitchFamily="2" charset="0"/>
              </a:rPr>
              <a:t>except </a:t>
            </a:r>
            <a:r>
              <a:rPr lang="en-US" sz="900" dirty="0" err="1">
                <a:solidFill>
                  <a:srgbClr val="0070C0"/>
                </a:solidFill>
                <a:latin typeface="Nunito" panose="020F0502020204030204" pitchFamily="2" charset="0"/>
              </a:rPr>
              <a:t>TypeError</a:t>
            </a:r>
            <a:r>
              <a:rPr lang="en-US" sz="900" dirty="0">
                <a:solidFill>
                  <a:srgbClr val="0070C0"/>
                </a:solidFill>
                <a:latin typeface="Nunito" panose="020F0502020204030204" pitchFamily="2" charset="0"/>
              </a:rPr>
              <a:t>:</a:t>
            </a:r>
          </a:p>
          <a:p>
            <a:r>
              <a:rPr lang="en-US" sz="900" dirty="0">
                <a:solidFill>
                  <a:srgbClr val="0070C0"/>
                </a:solidFill>
                <a:latin typeface="Nunito" panose="020F0502020204030204" pitchFamily="2" charset="0"/>
              </a:rPr>
              <a:t>	print("Error: cannot add an int and a str")</a:t>
            </a:r>
          </a:p>
          <a:p>
            <a:r>
              <a:rPr lang="en-US" sz="900" dirty="0">
                <a:solidFill>
                  <a:srgbClr val="C00000"/>
                </a:solidFill>
                <a:latin typeface="Nunito" panose="020F0502020204030204" pitchFamily="2" charset="0"/>
              </a:rPr>
              <a:t># Raising Exception</a:t>
            </a:r>
          </a:p>
          <a:p>
            <a:r>
              <a:rPr lang="en-US" sz="900" dirty="0">
                <a:solidFill>
                  <a:srgbClr val="0070C0"/>
                </a:solidFill>
                <a:latin typeface="Nunito" panose="020F0502020204030204" pitchFamily="2" charset="0"/>
              </a:rPr>
              <a:t>#The raise statement allows the programmer to force a specific exception to occur. </a:t>
            </a:r>
          </a:p>
          <a:p>
            <a:r>
              <a:rPr lang="en-US" sz="900" dirty="0">
                <a:solidFill>
                  <a:srgbClr val="0070C0"/>
                </a:solidFill>
                <a:latin typeface="Nunito" panose="020F0502020204030204" pitchFamily="2" charset="0"/>
              </a:rPr>
              <a:t>try: </a:t>
            </a:r>
          </a:p>
          <a:p>
            <a:r>
              <a:rPr lang="en-US" sz="900" dirty="0">
                <a:solidFill>
                  <a:srgbClr val="0070C0"/>
                </a:solidFill>
                <a:latin typeface="Nunito" panose="020F0502020204030204" pitchFamily="2" charset="0"/>
              </a:rPr>
              <a:t>	raise </a:t>
            </a:r>
            <a:r>
              <a:rPr lang="en-US" sz="900" dirty="0" err="1">
                <a:solidFill>
                  <a:srgbClr val="0070C0"/>
                </a:solidFill>
                <a:latin typeface="Nunito" panose="020F0502020204030204" pitchFamily="2" charset="0"/>
              </a:rPr>
              <a:t>NameError</a:t>
            </a:r>
            <a:r>
              <a:rPr lang="en-US" sz="900" dirty="0">
                <a:solidFill>
                  <a:srgbClr val="0070C0"/>
                </a:solidFill>
                <a:latin typeface="Nunito" panose="020F0502020204030204" pitchFamily="2" charset="0"/>
              </a:rPr>
              <a:t>("Hi there")</a:t>
            </a:r>
          </a:p>
          <a:p>
            <a:r>
              <a:rPr lang="en-US" sz="900" dirty="0">
                <a:solidFill>
                  <a:srgbClr val="0070C0"/>
                </a:solidFill>
                <a:latin typeface="Nunito" panose="020F0502020204030204" pitchFamily="2" charset="0"/>
              </a:rPr>
              <a:t>except </a:t>
            </a:r>
            <a:r>
              <a:rPr lang="en-US" sz="900" dirty="0" err="1">
                <a:solidFill>
                  <a:srgbClr val="0070C0"/>
                </a:solidFill>
                <a:latin typeface="Nunito" panose="020F0502020204030204" pitchFamily="2" charset="0"/>
              </a:rPr>
              <a:t>NameError</a:t>
            </a:r>
            <a:r>
              <a:rPr lang="en-US" sz="900" dirty="0">
                <a:solidFill>
                  <a:srgbClr val="0070C0"/>
                </a:solidFill>
                <a:latin typeface="Nunito" panose="020F0502020204030204" pitchFamily="2" charset="0"/>
              </a:rPr>
              <a:t>:</a:t>
            </a:r>
          </a:p>
          <a:p>
            <a:r>
              <a:rPr lang="en-US" sz="900" dirty="0">
                <a:solidFill>
                  <a:srgbClr val="0070C0"/>
                </a:solidFill>
                <a:latin typeface="Nunito" panose="020F0502020204030204" pitchFamily="2" charset="0"/>
              </a:rPr>
              <a:t>	print ("An exception")</a:t>
            </a:r>
          </a:p>
          <a:p>
            <a:r>
              <a:rPr lang="en-US" sz="900" dirty="0">
                <a:solidFill>
                  <a:srgbClr val="0070C0"/>
                </a:solidFill>
                <a:latin typeface="Nunito" panose="020F0502020204030204" pitchFamily="2" charset="0"/>
              </a:rPr>
              <a:t>	raise</a:t>
            </a:r>
            <a:endParaRPr lang="en-US" sz="900" i="0" dirty="0">
              <a:solidFill>
                <a:srgbClr val="0070C0"/>
              </a:solidFill>
              <a:effectLst/>
              <a:latin typeface="Nunito" pitchFamily="2" charset="0"/>
            </a:endParaRPr>
          </a:p>
        </p:txBody>
      </p:sp>
      <p:pic>
        <p:nvPicPr>
          <p:cNvPr id="5" name="Picture 4">
            <a:extLst>
              <a:ext uri="{FF2B5EF4-FFF2-40B4-BE49-F238E27FC236}">
                <a16:creationId xmlns:a16="http://schemas.microsoft.com/office/drawing/2014/main" id="{3251DE7A-BDAA-EDC6-6304-22DA3894F900}"/>
              </a:ext>
            </a:extLst>
          </p:cNvPr>
          <p:cNvPicPr>
            <a:picLocks noChangeAspect="1"/>
          </p:cNvPicPr>
          <p:nvPr/>
        </p:nvPicPr>
        <p:blipFill>
          <a:blip r:embed="rId3"/>
          <a:stretch>
            <a:fillRect/>
          </a:stretch>
        </p:blipFill>
        <p:spPr>
          <a:xfrm>
            <a:off x="7108296" y="2868612"/>
            <a:ext cx="4572000" cy="836671"/>
          </a:xfrm>
          <a:prstGeom prst="rect">
            <a:avLst/>
          </a:prstGeom>
        </p:spPr>
      </p:pic>
      <p:pic>
        <p:nvPicPr>
          <p:cNvPr id="7" name="Picture 6">
            <a:extLst>
              <a:ext uri="{FF2B5EF4-FFF2-40B4-BE49-F238E27FC236}">
                <a16:creationId xmlns:a16="http://schemas.microsoft.com/office/drawing/2014/main" id="{532D0F31-F534-9593-5B6C-1F7ED4AC8C9C}"/>
              </a:ext>
            </a:extLst>
          </p:cNvPr>
          <p:cNvPicPr>
            <a:picLocks noChangeAspect="1"/>
          </p:cNvPicPr>
          <p:nvPr/>
        </p:nvPicPr>
        <p:blipFill>
          <a:blip r:embed="rId4"/>
          <a:stretch>
            <a:fillRect/>
          </a:stretch>
        </p:blipFill>
        <p:spPr>
          <a:xfrm>
            <a:off x="7108296" y="3805144"/>
            <a:ext cx="4572000" cy="817402"/>
          </a:xfrm>
          <a:prstGeom prst="rect">
            <a:avLst/>
          </a:prstGeom>
        </p:spPr>
      </p:pic>
      <p:pic>
        <p:nvPicPr>
          <p:cNvPr id="9" name="Picture 8">
            <a:extLst>
              <a:ext uri="{FF2B5EF4-FFF2-40B4-BE49-F238E27FC236}">
                <a16:creationId xmlns:a16="http://schemas.microsoft.com/office/drawing/2014/main" id="{66E8F75C-5141-D9CF-FB23-6E739F5CB684}"/>
              </a:ext>
            </a:extLst>
          </p:cNvPr>
          <p:cNvPicPr>
            <a:picLocks noChangeAspect="1"/>
          </p:cNvPicPr>
          <p:nvPr/>
        </p:nvPicPr>
        <p:blipFill>
          <a:blip r:embed="rId5"/>
          <a:stretch>
            <a:fillRect/>
          </a:stretch>
        </p:blipFill>
        <p:spPr>
          <a:xfrm>
            <a:off x="7108296" y="5353052"/>
            <a:ext cx="4572000" cy="567829"/>
          </a:xfrm>
          <a:prstGeom prst="rect">
            <a:avLst/>
          </a:prstGeom>
        </p:spPr>
      </p:pic>
      <p:pic>
        <p:nvPicPr>
          <p:cNvPr id="11" name="Picture 10">
            <a:extLst>
              <a:ext uri="{FF2B5EF4-FFF2-40B4-BE49-F238E27FC236}">
                <a16:creationId xmlns:a16="http://schemas.microsoft.com/office/drawing/2014/main" id="{137BBDB3-FEDF-D335-63AE-A02A66011C7D}"/>
              </a:ext>
            </a:extLst>
          </p:cNvPr>
          <p:cNvPicPr>
            <a:picLocks noChangeAspect="1"/>
          </p:cNvPicPr>
          <p:nvPr/>
        </p:nvPicPr>
        <p:blipFill>
          <a:blip r:embed="rId6"/>
          <a:stretch>
            <a:fillRect/>
          </a:stretch>
        </p:blipFill>
        <p:spPr>
          <a:xfrm>
            <a:off x="7108296" y="6053224"/>
            <a:ext cx="4572000" cy="781256"/>
          </a:xfrm>
          <a:prstGeom prst="rect">
            <a:avLst/>
          </a:prstGeom>
        </p:spPr>
      </p:pic>
    </p:spTree>
    <p:extLst>
      <p:ext uri="{BB962C8B-B14F-4D97-AF65-F5344CB8AC3E}">
        <p14:creationId xmlns:p14="http://schemas.microsoft.com/office/powerpoint/2010/main" val="5303905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Try except</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642740"/>
            <a:ext cx="8078055" cy="6370975"/>
          </a:xfrm>
          <a:prstGeom prst="rect">
            <a:avLst/>
          </a:prstGeom>
          <a:noFill/>
        </p:spPr>
        <p:txBody>
          <a:bodyPr wrap="square">
            <a:spAutoFit/>
          </a:bodyPr>
          <a:lstStyle/>
          <a:p>
            <a:r>
              <a:rPr lang="en-US" sz="800" b="1" dirty="0">
                <a:solidFill>
                  <a:srgbClr val="0070C0"/>
                </a:solidFill>
                <a:effectLst/>
                <a:latin typeface="Consolas" panose="020B0609020204030204" pitchFamily="49" charset="0"/>
              </a:rPr>
              <a:t># The try block lets you test a block of code for errors.</a:t>
            </a:r>
          </a:p>
          <a:p>
            <a:r>
              <a:rPr lang="en-US" sz="800" b="1" dirty="0">
                <a:solidFill>
                  <a:srgbClr val="0070C0"/>
                </a:solidFill>
                <a:effectLst/>
                <a:latin typeface="Consolas" panose="020B0609020204030204" pitchFamily="49" charset="0"/>
              </a:rPr>
              <a:t># The except block lets you handle the error.</a:t>
            </a:r>
          </a:p>
          <a:p>
            <a:r>
              <a:rPr lang="en-US" sz="800" b="1" dirty="0">
                <a:solidFill>
                  <a:srgbClr val="0070C0"/>
                </a:solidFill>
                <a:effectLst/>
                <a:latin typeface="Consolas" panose="020B0609020204030204" pitchFamily="49" charset="0"/>
              </a:rPr>
              <a:t># The else block lets you execute code when there is no error.</a:t>
            </a:r>
          </a:p>
          <a:p>
            <a:r>
              <a:rPr lang="en-US" sz="800" b="1" dirty="0">
                <a:solidFill>
                  <a:srgbClr val="0070C0"/>
                </a:solidFill>
                <a:effectLst/>
                <a:latin typeface="Consolas" panose="020B0609020204030204" pitchFamily="49" charset="0"/>
              </a:rPr>
              <a:t># The finally block lets you execute code, regardless of the result of the try- and except blocks.</a:t>
            </a:r>
          </a:p>
          <a:p>
            <a:r>
              <a:rPr lang="en-US" sz="800" b="1" dirty="0">
                <a:solidFill>
                  <a:srgbClr val="0070C0"/>
                </a:solidFill>
                <a:effectLst/>
                <a:latin typeface="Consolas" panose="020B0609020204030204" pitchFamily="49" charset="0"/>
              </a:rPr>
              <a:t># Exception Handling</a:t>
            </a:r>
          </a:p>
          <a:p>
            <a:r>
              <a:rPr lang="en-US" sz="800" b="1" dirty="0">
                <a:solidFill>
                  <a:srgbClr val="0070C0"/>
                </a:solidFill>
                <a:effectLst/>
                <a:latin typeface="Consolas" panose="020B0609020204030204" pitchFamily="49" charset="0"/>
              </a:rPr>
              <a:t># When an error occurs, or exception as we call it, Python will normally stop and generate an error message.</a:t>
            </a:r>
          </a:p>
          <a:p>
            <a:r>
              <a:rPr lang="en-US" sz="800" b="1" dirty="0">
                <a:solidFill>
                  <a:srgbClr val="0070C0"/>
                </a:solidFill>
                <a:effectLst/>
                <a:latin typeface="Consolas" panose="020B0609020204030204" pitchFamily="49" charset="0"/>
              </a:rPr>
              <a:t># These exceptions can be handled using the try statement:</a:t>
            </a:r>
          </a:p>
          <a:p>
            <a:r>
              <a:rPr lang="en-US" sz="800" b="1" dirty="0">
                <a:solidFill>
                  <a:srgbClr val="0070C0"/>
                </a:solidFill>
                <a:effectLst/>
                <a:latin typeface="Consolas" panose="020B0609020204030204" pitchFamily="49" charset="0"/>
              </a:rPr>
              <a:t># Example: The try block will generate an exception, because x is not defined:</a:t>
            </a:r>
          </a:p>
          <a:p>
            <a:r>
              <a:rPr lang="en-US" sz="800" b="1" dirty="0">
                <a:solidFill>
                  <a:srgbClr val="0070C0"/>
                </a:solidFill>
                <a:effectLst/>
                <a:latin typeface="Consolas" panose="020B0609020204030204" pitchFamily="49" charset="0"/>
              </a:rPr>
              <a:t>try:</a:t>
            </a:r>
          </a:p>
          <a:p>
            <a:r>
              <a:rPr lang="en-US" sz="800" b="1" dirty="0">
                <a:solidFill>
                  <a:srgbClr val="0070C0"/>
                </a:solidFill>
                <a:effectLst/>
                <a:latin typeface="Consolas" panose="020B0609020204030204" pitchFamily="49" charset="0"/>
              </a:rPr>
              <a:t>  print(x)</a:t>
            </a:r>
          </a:p>
          <a:p>
            <a:r>
              <a:rPr lang="en-US" sz="800" b="1" dirty="0">
                <a:solidFill>
                  <a:srgbClr val="0070C0"/>
                </a:solidFill>
                <a:effectLst/>
                <a:latin typeface="Consolas" panose="020B0609020204030204" pitchFamily="49" charset="0"/>
              </a:rPr>
              <a:t>except:</a:t>
            </a:r>
          </a:p>
          <a:p>
            <a:r>
              <a:rPr lang="en-US" sz="800" b="1" dirty="0">
                <a:solidFill>
                  <a:srgbClr val="0070C0"/>
                </a:solidFill>
                <a:effectLst/>
                <a:latin typeface="Consolas" panose="020B0609020204030204" pitchFamily="49" charset="0"/>
              </a:rPr>
              <a:t>  print("An exception occurred")</a:t>
            </a:r>
          </a:p>
          <a:p>
            <a:r>
              <a:rPr lang="en-US" sz="800" b="1" dirty="0">
                <a:solidFill>
                  <a:srgbClr val="0070C0"/>
                </a:solidFill>
                <a:effectLst/>
                <a:latin typeface="Consolas" panose="020B0609020204030204" pitchFamily="49" charset="0"/>
              </a:rPr>
              <a:t># Since the try block raises an error, the except block will be executed.</a:t>
            </a:r>
          </a:p>
          <a:p>
            <a:r>
              <a:rPr lang="en-US" sz="800" b="1" dirty="0">
                <a:solidFill>
                  <a:srgbClr val="0070C0"/>
                </a:solidFill>
                <a:effectLst/>
                <a:latin typeface="Consolas" panose="020B0609020204030204" pitchFamily="49" charset="0"/>
              </a:rPr>
              <a:t># Without the try block, the program will crash and raise an error:</a:t>
            </a:r>
          </a:p>
          <a:p>
            <a:r>
              <a:rPr lang="en-US" sz="800" b="1" dirty="0">
                <a:solidFill>
                  <a:srgbClr val="0070C0"/>
                </a:solidFill>
                <a:effectLst/>
                <a:latin typeface="Consolas" panose="020B0609020204030204" pitchFamily="49" charset="0"/>
              </a:rPr>
              <a:t># Example: This statement will raise an error, because x is not defined:</a:t>
            </a:r>
          </a:p>
          <a:p>
            <a:r>
              <a:rPr lang="en-US" sz="800" b="1" dirty="0">
                <a:solidFill>
                  <a:srgbClr val="0070C0"/>
                </a:solidFill>
                <a:effectLst/>
                <a:latin typeface="Consolas" panose="020B0609020204030204" pitchFamily="49" charset="0"/>
              </a:rPr>
              <a:t>print(x)</a:t>
            </a:r>
          </a:p>
          <a:p>
            <a:r>
              <a:rPr lang="en-US" sz="800" b="1" dirty="0">
                <a:solidFill>
                  <a:srgbClr val="0070C0"/>
                </a:solidFill>
                <a:effectLst/>
                <a:latin typeface="Consolas" panose="020B0609020204030204" pitchFamily="49" charset="0"/>
              </a:rPr>
              <a:t># Many Exceptions</a:t>
            </a:r>
          </a:p>
          <a:p>
            <a:r>
              <a:rPr lang="en-US" sz="800" b="1" dirty="0">
                <a:solidFill>
                  <a:srgbClr val="0070C0"/>
                </a:solidFill>
                <a:effectLst/>
                <a:latin typeface="Consolas" panose="020B0609020204030204" pitchFamily="49" charset="0"/>
              </a:rPr>
              <a:t># You can define as many exception blocks as you want, e.g. if you want to execute a special block of code for a special kind of error:</a:t>
            </a:r>
          </a:p>
          <a:p>
            <a:r>
              <a:rPr lang="en-US" sz="800" b="1" dirty="0">
                <a:solidFill>
                  <a:srgbClr val="0070C0"/>
                </a:solidFill>
                <a:effectLst/>
                <a:latin typeface="Consolas" panose="020B0609020204030204" pitchFamily="49" charset="0"/>
              </a:rPr>
              <a:t># Example: Print one message if the try block raises a </a:t>
            </a:r>
            <a:r>
              <a:rPr lang="en-US" sz="800" b="1" dirty="0" err="1">
                <a:solidFill>
                  <a:srgbClr val="0070C0"/>
                </a:solidFill>
                <a:effectLst/>
                <a:latin typeface="Consolas" panose="020B0609020204030204" pitchFamily="49" charset="0"/>
              </a:rPr>
              <a:t>NameError</a:t>
            </a:r>
            <a:r>
              <a:rPr lang="en-US" sz="800" b="1" dirty="0">
                <a:solidFill>
                  <a:srgbClr val="0070C0"/>
                </a:solidFill>
                <a:effectLst/>
                <a:latin typeface="Consolas" panose="020B0609020204030204" pitchFamily="49" charset="0"/>
              </a:rPr>
              <a:t> and another for other errors:</a:t>
            </a:r>
          </a:p>
          <a:p>
            <a:r>
              <a:rPr lang="en-US" sz="800" b="1" dirty="0">
                <a:solidFill>
                  <a:srgbClr val="0070C0"/>
                </a:solidFill>
                <a:effectLst/>
                <a:latin typeface="Consolas" panose="020B0609020204030204" pitchFamily="49" charset="0"/>
              </a:rPr>
              <a:t>try:</a:t>
            </a:r>
          </a:p>
          <a:p>
            <a:r>
              <a:rPr lang="en-US" sz="800" b="1" dirty="0">
                <a:solidFill>
                  <a:srgbClr val="0070C0"/>
                </a:solidFill>
                <a:effectLst/>
                <a:latin typeface="Consolas" panose="020B0609020204030204" pitchFamily="49" charset="0"/>
              </a:rPr>
              <a:t>  print(x)</a:t>
            </a:r>
          </a:p>
          <a:p>
            <a:r>
              <a:rPr lang="en-US" sz="800" b="1" dirty="0">
                <a:solidFill>
                  <a:srgbClr val="0070C0"/>
                </a:solidFill>
                <a:effectLst/>
                <a:latin typeface="Consolas" panose="020B0609020204030204" pitchFamily="49" charset="0"/>
              </a:rPr>
              <a:t>except </a:t>
            </a:r>
            <a:r>
              <a:rPr lang="en-US" sz="800" b="1" dirty="0" err="1">
                <a:solidFill>
                  <a:srgbClr val="0070C0"/>
                </a:solidFill>
                <a:effectLst/>
                <a:latin typeface="Consolas" panose="020B0609020204030204" pitchFamily="49" charset="0"/>
              </a:rPr>
              <a:t>NameError</a:t>
            </a:r>
            <a:r>
              <a:rPr lang="en-US" sz="800" b="1" dirty="0">
                <a:solidFill>
                  <a:srgbClr val="0070C0"/>
                </a:solidFill>
                <a:effectLst/>
                <a:latin typeface="Consolas" panose="020B0609020204030204" pitchFamily="49" charset="0"/>
              </a:rPr>
              <a:t>:</a:t>
            </a:r>
          </a:p>
          <a:p>
            <a:r>
              <a:rPr lang="en-US" sz="800" b="1" dirty="0">
                <a:solidFill>
                  <a:srgbClr val="0070C0"/>
                </a:solidFill>
                <a:effectLst/>
                <a:latin typeface="Consolas" panose="020B0609020204030204" pitchFamily="49" charset="0"/>
              </a:rPr>
              <a:t>  print("Variable x is not defined")</a:t>
            </a:r>
          </a:p>
          <a:p>
            <a:r>
              <a:rPr lang="en-US" sz="800" b="1" dirty="0">
                <a:solidFill>
                  <a:srgbClr val="0070C0"/>
                </a:solidFill>
                <a:effectLst/>
                <a:latin typeface="Consolas" panose="020B0609020204030204" pitchFamily="49" charset="0"/>
              </a:rPr>
              <a:t>except:</a:t>
            </a:r>
          </a:p>
          <a:p>
            <a:r>
              <a:rPr lang="en-US" sz="800" b="1" dirty="0">
                <a:solidFill>
                  <a:srgbClr val="0070C0"/>
                </a:solidFill>
                <a:effectLst/>
                <a:latin typeface="Consolas" panose="020B0609020204030204" pitchFamily="49" charset="0"/>
              </a:rPr>
              <a:t>  print("Something else went wrong")</a:t>
            </a:r>
          </a:p>
          <a:p>
            <a:r>
              <a:rPr lang="en-US" sz="800" b="1" dirty="0">
                <a:solidFill>
                  <a:srgbClr val="0070C0"/>
                </a:solidFill>
                <a:effectLst/>
                <a:latin typeface="Consolas" panose="020B0609020204030204" pitchFamily="49" charset="0"/>
              </a:rPr>
              <a:t># Else</a:t>
            </a:r>
          </a:p>
          <a:p>
            <a:r>
              <a:rPr lang="en-US" sz="800" b="1" dirty="0">
                <a:solidFill>
                  <a:srgbClr val="0070C0"/>
                </a:solidFill>
                <a:effectLst/>
                <a:latin typeface="Consolas" panose="020B0609020204030204" pitchFamily="49" charset="0"/>
              </a:rPr>
              <a:t># You can use the else keyword to define a block of code to be executed if no errors were raised:</a:t>
            </a:r>
          </a:p>
          <a:p>
            <a:r>
              <a:rPr lang="en-US" sz="800" b="1" dirty="0">
                <a:solidFill>
                  <a:srgbClr val="0070C0"/>
                </a:solidFill>
                <a:effectLst/>
                <a:latin typeface="Consolas" panose="020B0609020204030204" pitchFamily="49" charset="0"/>
              </a:rPr>
              <a:t># Example: In this example, the try block does not generate any error:</a:t>
            </a:r>
          </a:p>
          <a:p>
            <a:r>
              <a:rPr lang="en-US" sz="800" b="1" dirty="0">
                <a:solidFill>
                  <a:srgbClr val="0070C0"/>
                </a:solidFill>
                <a:effectLst/>
                <a:latin typeface="Consolas" panose="020B0609020204030204" pitchFamily="49" charset="0"/>
              </a:rPr>
              <a:t>try:</a:t>
            </a:r>
          </a:p>
          <a:p>
            <a:r>
              <a:rPr lang="en-US" sz="800" b="1" dirty="0">
                <a:solidFill>
                  <a:srgbClr val="0070C0"/>
                </a:solidFill>
                <a:effectLst/>
                <a:latin typeface="Consolas" panose="020B0609020204030204" pitchFamily="49" charset="0"/>
              </a:rPr>
              <a:t>  print("Hello")</a:t>
            </a:r>
          </a:p>
          <a:p>
            <a:r>
              <a:rPr lang="en-US" sz="800" b="1" dirty="0">
                <a:solidFill>
                  <a:srgbClr val="0070C0"/>
                </a:solidFill>
                <a:effectLst/>
                <a:latin typeface="Consolas" panose="020B0609020204030204" pitchFamily="49" charset="0"/>
              </a:rPr>
              <a:t>except:</a:t>
            </a:r>
          </a:p>
          <a:p>
            <a:r>
              <a:rPr lang="en-US" sz="800" b="1" dirty="0">
                <a:solidFill>
                  <a:srgbClr val="0070C0"/>
                </a:solidFill>
                <a:effectLst/>
                <a:latin typeface="Consolas" panose="020B0609020204030204" pitchFamily="49" charset="0"/>
              </a:rPr>
              <a:t>  print("Something went wrong")</a:t>
            </a:r>
          </a:p>
          <a:p>
            <a:r>
              <a:rPr lang="en-US" sz="800" b="1" dirty="0">
                <a:solidFill>
                  <a:srgbClr val="0070C0"/>
                </a:solidFill>
                <a:effectLst/>
                <a:latin typeface="Consolas" panose="020B0609020204030204" pitchFamily="49" charset="0"/>
              </a:rPr>
              <a:t>else:</a:t>
            </a:r>
          </a:p>
          <a:p>
            <a:r>
              <a:rPr lang="en-US" sz="800" b="1" dirty="0">
                <a:solidFill>
                  <a:srgbClr val="0070C0"/>
                </a:solidFill>
                <a:effectLst/>
                <a:latin typeface="Consolas" panose="020B0609020204030204" pitchFamily="49" charset="0"/>
              </a:rPr>
              <a:t>  print("Nothing went wrong")</a:t>
            </a:r>
          </a:p>
          <a:p>
            <a:r>
              <a:rPr lang="en-US" sz="800" b="1" dirty="0">
                <a:solidFill>
                  <a:srgbClr val="0070C0"/>
                </a:solidFill>
                <a:effectLst/>
                <a:latin typeface="Consolas" panose="020B0609020204030204" pitchFamily="49" charset="0"/>
              </a:rPr>
              <a:t># Finally</a:t>
            </a:r>
          </a:p>
          <a:p>
            <a:r>
              <a:rPr lang="en-US" sz="800" b="1" dirty="0">
                <a:solidFill>
                  <a:srgbClr val="0070C0"/>
                </a:solidFill>
                <a:effectLst/>
                <a:latin typeface="Consolas" panose="020B0609020204030204" pitchFamily="49" charset="0"/>
              </a:rPr>
              <a:t># The finally block, if specified, will be executed regardless if the try block raises an error or not.</a:t>
            </a:r>
          </a:p>
          <a:p>
            <a:r>
              <a:rPr lang="en-US" sz="800" b="1" dirty="0">
                <a:solidFill>
                  <a:srgbClr val="0070C0"/>
                </a:solidFill>
                <a:effectLst/>
                <a:latin typeface="Consolas" panose="020B0609020204030204" pitchFamily="49" charset="0"/>
              </a:rPr>
              <a:t># Example</a:t>
            </a:r>
          </a:p>
          <a:p>
            <a:r>
              <a:rPr lang="en-US" sz="800" b="1" dirty="0">
                <a:solidFill>
                  <a:srgbClr val="0070C0"/>
                </a:solidFill>
                <a:effectLst/>
                <a:latin typeface="Consolas" panose="020B0609020204030204" pitchFamily="49" charset="0"/>
              </a:rPr>
              <a:t>try:</a:t>
            </a:r>
          </a:p>
          <a:p>
            <a:r>
              <a:rPr lang="en-US" sz="800" b="1" dirty="0">
                <a:solidFill>
                  <a:srgbClr val="0070C0"/>
                </a:solidFill>
                <a:effectLst/>
                <a:latin typeface="Consolas" panose="020B0609020204030204" pitchFamily="49" charset="0"/>
              </a:rPr>
              <a:t>  print(x)</a:t>
            </a:r>
          </a:p>
          <a:p>
            <a:r>
              <a:rPr lang="en-US" sz="800" b="1" dirty="0">
                <a:solidFill>
                  <a:srgbClr val="0070C0"/>
                </a:solidFill>
                <a:effectLst/>
                <a:latin typeface="Consolas" panose="020B0609020204030204" pitchFamily="49" charset="0"/>
              </a:rPr>
              <a:t>except:</a:t>
            </a:r>
          </a:p>
          <a:p>
            <a:r>
              <a:rPr lang="en-US" sz="800" b="1" dirty="0">
                <a:solidFill>
                  <a:srgbClr val="0070C0"/>
                </a:solidFill>
                <a:effectLst/>
                <a:latin typeface="Consolas" panose="020B0609020204030204" pitchFamily="49" charset="0"/>
              </a:rPr>
              <a:t>  print("Something went wrong")</a:t>
            </a:r>
          </a:p>
          <a:p>
            <a:r>
              <a:rPr lang="en-US" sz="800" b="1" dirty="0">
                <a:solidFill>
                  <a:srgbClr val="0070C0"/>
                </a:solidFill>
                <a:effectLst/>
                <a:latin typeface="Consolas" panose="020B0609020204030204" pitchFamily="49" charset="0"/>
              </a:rPr>
              <a:t>finally:</a:t>
            </a:r>
          </a:p>
          <a:p>
            <a:r>
              <a:rPr lang="en-US" sz="800" b="1" dirty="0">
                <a:solidFill>
                  <a:srgbClr val="0070C0"/>
                </a:solidFill>
                <a:effectLst/>
                <a:latin typeface="Consolas" panose="020B0609020204030204" pitchFamily="49" charset="0"/>
              </a:rPr>
              <a:t>  print("The 'try except' is finished")</a:t>
            </a:r>
          </a:p>
          <a:p>
            <a:r>
              <a:rPr lang="en-US" sz="800" b="1" dirty="0">
                <a:solidFill>
                  <a:srgbClr val="0070C0"/>
                </a:solidFill>
                <a:effectLst/>
                <a:latin typeface="Consolas" panose="020B0609020204030204" pitchFamily="49" charset="0"/>
              </a:rPr>
              <a:t># Raise an exception</a:t>
            </a:r>
          </a:p>
          <a:p>
            <a:r>
              <a:rPr lang="en-US" sz="800" b="1" dirty="0">
                <a:solidFill>
                  <a:srgbClr val="0070C0"/>
                </a:solidFill>
                <a:effectLst/>
                <a:latin typeface="Consolas" panose="020B0609020204030204" pitchFamily="49" charset="0"/>
              </a:rPr>
              <a:t># As a Python developer you can choose to throw an exception if a condition occurs.</a:t>
            </a:r>
          </a:p>
          <a:p>
            <a:r>
              <a:rPr lang="en-US" sz="800" b="1" dirty="0">
                <a:solidFill>
                  <a:srgbClr val="0070C0"/>
                </a:solidFill>
                <a:effectLst/>
                <a:latin typeface="Consolas" panose="020B0609020204030204" pitchFamily="49" charset="0"/>
              </a:rPr>
              <a:t># To throw (or raise) an exception, use the raise keyword.</a:t>
            </a:r>
          </a:p>
          <a:p>
            <a:r>
              <a:rPr lang="en-US" sz="800" b="1" dirty="0">
                <a:solidFill>
                  <a:srgbClr val="0070C0"/>
                </a:solidFill>
                <a:effectLst/>
                <a:latin typeface="Consolas" panose="020B0609020204030204" pitchFamily="49" charset="0"/>
              </a:rPr>
              <a:t># Example: Raise an error and stop the program if x is lower than 0:</a:t>
            </a:r>
          </a:p>
          <a:p>
            <a:r>
              <a:rPr lang="en-US" sz="800" b="1" dirty="0">
                <a:solidFill>
                  <a:srgbClr val="0070C0"/>
                </a:solidFill>
                <a:effectLst/>
                <a:latin typeface="Consolas" panose="020B0609020204030204" pitchFamily="49" charset="0"/>
              </a:rPr>
              <a:t>x = -1</a:t>
            </a:r>
          </a:p>
          <a:p>
            <a:r>
              <a:rPr lang="en-US" sz="800" b="1" dirty="0">
                <a:solidFill>
                  <a:srgbClr val="0070C0"/>
                </a:solidFill>
                <a:effectLst/>
                <a:latin typeface="Consolas" panose="020B0609020204030204" pitchFamily="49" charset="0"/>
              </a:rPr>
              <a:t>if x &lt; 0:</a:t>
            </a:r>
          </a:p>
          <a:p>
            <a:r>
              <a:rPr lang="en-US" sz="800" b="1" dirty="0">
                <a:solidFill>
                  <a:srgbClr val="0070C0"/>
                </a:solidFill>
                <a:effectLst/>
                <a:latin typeface="Consolas" panose="020B0609020204030204" pitchFamily="49" charset="0"/>
              </a:rPr>
              <a:t>  raise Exception("Sorry, no numbers below zero")</a:t>
            </a:r>
            <a:endParaRPr lang="en-US" sz="800" dirty="0">
              <a:solidFill>
                <a:srgbClr val="0070C0"/>
              </a:solidFill>
              <a:effectLst/>
              <a:latin typeface="Consolas" panose="020B0609020204030204" pitchFamily="49" charset="0"/>
            </a:endParaRPr>
          </a:p>
        </p:txBody>
      </p:sp>
      <p:pic>
        <p:nvPicPr>
          <p:cNvPr id="3" name="Picture 2">
            <a:extLst>
              <a:ext uri="{FF2B5EF4-FFF2-40B4-BE49-F238E27FC236}">
                <a16:creationId xmlns:a16="http://schemas.microsoft.com/office/drawing/2014/main" id="{BA14A426-F89B-EC3E-1A54-B0C98FAEE2A9}"/>
              </a:ext>
            </a:extLst>
          </p:cNvPr>
          <p:cNvPicPr>
            <a:picLocks noChangeAspect="1"/>
          </p:cNvPicPr>
          <p:nvPr/>
        </p:nvPicPr>
        <p:blipFill>
          <a:blip r:embed="rId3"/>
          <a:stretch>
            <a:fillRect/>
          </a:stretch>
        </p:blipFill>
        <p:spPr>
          <a:xfrm>
            <a:off x="6096000" y="3163050"/>
            <a:ext cx="5943600" cy="1631065"/>
          </a:xfrm>
          <a:prstGeom prst="rect">
            <a:avLst/>
          </a:prstGeom>
        </p:spPr>
      </p:pic>
    </p:spTree>
    <p:extLst>
      <p:ext uri="{BB962C8B-B14F-4D97-AF65-F5344CB8AC3E}">
        <p14:creationId xmlns:p14="http://schemas.microsoft.com/office/powerpoint/2010/main" val="8574590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D1A1E4-BF5F-AF26-9910-C2860C996381}"/>
              </a:ext>
            </a:extLst>
          </p:cNvPr>
          <p:cNvSpPr txBox="1"/>
          <p:nvPr/>
        </p:nvSpPr>
        <p:spPr>
          <a:xfrm>
            <a:off x="2579571" y="2970123"/>
            <a:ext cx="7036067" cy="461665"/>
          </a:xfrm>
          <a:prstGeom prst="rect">
            <a:avLst/>
          </a:prstGeom>
          <a:solidFill>
            <a:schemeClr val="accent4">
              <a:lumMod val="20000"/>
              <a:lumOff val="80000"/>
            </a:schemeClr>
          </a:solidFill>
        </p:spPr>
        <p:txBody>
          <a:bodyPr wrap="square" rtlCol="0">
            <a:spAutoFit/>
          </a:bodyPr>
          <a:lstStyle/>
          <a:p>
            <a:pPr algn="ctr"/>
            <a:r>
              <a:rPr lang="en-US" sz="2400" dirty="0"/>
              <a:t>Python – File Handling</a:t>
            </a:r>
          </a:p>
        </p:txBody>
      </p:sp>
    </p:spTree>
    <p:extLst>
      <p:ext uri="{BB962C8B-B14F-4D97-AF65-F5344CB8AC3E}">
        <p14:creationId xmlns:p14="http://schemas.microsoft.com/office/powerpoint/2010/main" val="23568646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File handling</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2" y="642740"/>
            <a:ext cx="5550614" cy="5447645"/>
          </a:xfrm>
          <a:prstGeom prst="rect">
            <a:avLst/>
          </a:prstGeom>
          <a:noFill/>
        </p:spPr>
        <p:txBody>
          <a:bodyPr wrap="square">
            <a:spAutoFit/>
          </a:bodyPr>
          <a:lstStyle/>
          <a:p>
            <a:r>
              <a:rPr lang="en-US" sz="1200" dirty="0">
                <a:solidFill>
                  <a:srgbClr val="0070C0"/>
                </a:solidFill>
                <a:effectLst/>
                <a:latin typeface="Consolas" panose="020B0609020204030204" pitchFamily="49" charset="0"/>
              </a:rPr>
              <a:t># Python has several functions for creating, reading, updating, and deleting files.</a:t>
            </a:r>
          </a:p>
          <a:p>
            <a:r>
              <a:rPr lang="en-US" sz="1200" dirty="0">
                <a:solidFill>
                  <a:srgbClr val="0070C0"/>
                </a:solidFill>
                <a:effectLst/>
                <a:latin typeface="Consolas" panose="020B0609020204030204" pitchFamily="49" charset="0"/>
              </a:rPr>
              <a:t># File Handling</a:t>
            </a:r>
          </a:p>
          <a:p>
            <a:r>
              <a:rPr lang="en-US" sz="1200" dirty="0">
                <a:solidFill>
                  <a:srgbClr val="0070C0"/>
                </a:solidFill>
                <a:effectLst/>
                <a:latin typeface="Consolas" panose="020B0609020204030204" pitchFamily="49" charset="0"/>
              </a:rPr>
              <a:t># The key function for working with files in Python is the open() function.</a:t>
            </a:r>
          </a:p>
          <a:p>
            <a:r>
              <a:rPr lang="en-US" sz="1200" dirty="0">
                <a:solidFill>
                  <a:srgbClr val="0070C0"/>
                </a:solidFill>
                <a:effectLst/>
                <a:latin typeface="Consolas" panose="020B0609020204030204" pitchFamily="49" charset="0"/>
              </a:rPr>
              <a:t># The open() function takes two parameters; filename, and mode.</a:t>
            </a:r>
          </a:p>
          <a:p>
            <a:r>
              <a:rPr lang="en-US" sz="1200" dirty="0">
                <a:solidFill>
                  <a:srgbClr val="0070C0"/>
                </a:solidFill>
                <a:effectLst/>
                <a:latin typeface="Consolas" panose="020B0609020204030204" pitchFamily="49" charset="0"/>
              </a:rPr>
              <a:t># There are four different methods (modes) for opening a file:</a:t>
            </a:r>
          </a:p>
          <a:p>
            <a:r>
              <a:rPr lang="en-US" sz="1200" dirty="0">
                <a:solidFill>
                  <a:srgbClr val="0070C0"/>
                </a:solidFill>
                <a:effectLst/>
                <a:latin typeface="Consolas" panose="020B0609020204030204" pitchFamily="49" charset="0"/>
              </a:rPr>
              <a:t># "r" - Read - Default value. Opens a file for reading, error if the file does not exist</a:t>
            </a:r>
          </a:p>
          <a:p>
            <a:r>
              <a:rPr lang="en-US" sz="1200" dirty="0">
                <a:solidFill>
                  <a:srgbClr val="0070C0"/>
                </a:solidFill>
                <a:effectLst/>
                <a:latin typeface="Consolas" panose="020B0609020204030204" pitchFamily="49" charset="0"/>
              </a:rPr>
              <a:t># "a" - Append - Opens a file for appending, creates the file if it does not exist</a:t>
            </a:r>
          </a:p>
          <a:p>
            <a:r>
              <a:rPr lang="en-US" sz="1200" dirty="0">
                <a:solidFill>
                  <a:srgbClr val="0070C0"/>
                </a:solidFill>
                <a:effectLst/>
                <a:latin typeface="Consolas" panose="020B0609020204030204" pitchFamily="49" charset="0"/>
              </a:rPr>
              <a:t># "w" - Write - Opens a file for writing, creates the file if it does not exist</a:t>
            </a:r>
          </a:p>
          <a:p>
            <a:r>
              <a:rPr lang="en-US" sz="1200" dirty="0">
                <a:solidFill>
                  <a:srgbClr val="0070C0"/>
                </a:solidFill>
                <a:effectLst/>
                <a:latin typeface="Consolas" panose="020B0609020204030204" pitchFamily="49" charset="0"/>
              </a:rPr>
              <a:t># "x" - Create - Creates the specified file, returns an error if the file exists</a:t>
            </a:r>
          </a:p>
          <a:p>
            <a:r>
              <a:rPr lang="en-US" sz="1200" dirty="0">
                <a:solidFill>
                  <a:srgbClr val="0070C0"/>
                </a:solidFill>
                <a:effectLst/>
                <a:latin typeface="Consolas" panose="020B0609020204030204" pitchFamily="49" charset="0"/>
              </a:rPr>
              <a:t># In addition you can specify if the file should be handled as binary or text mode</a:t>
            </a:r>
          </a:p>
          <a:p>
            <a:r>
              <a:rPr lang="en-US" sz="1200" dirty="0">
                <a:solidFill>
                  <a:srgbClr val="0070C0"/>
                </a:solidFill>
                <a:effectLst/>
                <a:latin typeface="Consolas" panose="020B0609020204030204" pitchFamily="49" charset="0"/>
              </a:rPr>
              <a:t># "t" - Text - Default value. Text mode</a:t>
            </a:r>
          </a:p>
          <a:p>
            <a:r>
              <a:rPr lang="en-US" sz="1200" dirty="0">
                <a:solidFill>
                  <a:srgbClr val="0070C0"/>
                </a:solidFill>
                <a:effectLst/>
                <a:latin typeface="Consolas" panose="020B0609020204030204" pitchFamily="49" charset="0"/>
              </a:rPr>
              <a:t># "b" - Binary - Binary mode (e.g. images)</a:t>
            </a:r>
          </a:p>
          <a:p>
            <a:r>
              <a:rPr lang="en-US" sz="1200" dirty="0">
                <a:solidFill>
                  <a:srgbClr val="0070C0"/>
                </a:solidFill>
                <a:effectLst/>
                <a:latin typeface="Consolas" panose="020B0609020204030204" pitchFamily="49" charset="0"/>
              </a:rPr>
              <a:t># Syntax</a:t>
            </a:r>
          </a:p>
          <a:p>
            <a:r>
              <a:rPr lang="en-US" sz="1200" dirty="0">
                <a:solidFill>
                  <a:srgbClr val="C00000"/>
                </a:solidFill>
                <a:effectLst/>
                <a:latin typeface="Consolas" panose="020B0609020204030204" pitchFamily="49" charset="0"/>
              </a:rPr>
              <a:t># o open a file for reading it is enough to specify the name of the file:</a:t>
            </a:r>
          </a:p>
          <a:p>
            <a:r>
              <a:rPr lang="en-US" sz="1200" dirty="0">
                <a:solidFill>
                  <a:srgbClr val="0070C0"/>
                </a:solidFill>
                <a:effectLst/>
                <a:latin typeface="Consolas" panose="020B0609020204030204" pitchFamily="49" charset="0"/>
              </a:rPr>
              <a:t>f = open("demofile.txt")</a:t>
            </a:r>
          </a:p>
          <a:p>
            <a:r>
              <a:rPr lang="en-US" sz="1200" dirty="0">
                <a:solidFill>
                  <a:srgbClr val="C00000"/>
                </a:solidFill>
                <a:effectLst/>
                <a:latin typeface="Consolas" panose="020B0609020204030204" pitchFamily="49" charset="0"/>
              </a:rPr>
              <a:t># The code above is the same as:</a:t>
            </a:r>
          </a:p>
          <a:p>
            <a:r>
              <a:rPr lang="en-US" sz="1200" dirty="0">
                <a:solidFill>
                  <a:srgbClr val="0070C0"/>
                </a:solidFill>
                <a:effectLst/>
                <a:latin typeface="Consolas" panose="020B0609020204030204" pitchFamily="49" charset="0"/>
              </a:rPr>
              <a:t>f = open("demofile.txt", "rt")</a:t>
            </a:r>
          </a:p>
          <a:p>
            <a:r>
              <a:rPr lang="en-US" sz="1200" dirty="0">
                <a:solidFill>
                  <a:srgbClr val="0070C0"/>
                </a:solidFill>
                <a:effectLst/>
                <a:latin typeface="Consolas" panose="020B0609020204030204" pitchFamily="49" charset="0"/>
              </a:rPr>
              <a:t># Because "r" for read, and "t" for text are the default values, you do not need to specify them.</a:t>
            </a:r>
          </a:p>
          <a:p>
            <a:r>
              <a:rPr lang="en-US" sz="1200" dirty="0">
                <a:solidFill>
                  <a:srgbClr val="0070C0"/>
                </a:solidFill>
                <a:effectLst/>
                <a:latin typeface="Consolas" panose="020B0609020204030204" pitchFamily="49" charset="0"/>
              </a:rPr>
              <a:t># Note: Make sure the file exists, or else you will get an error.</a:t>
            </a:r>
          </a:p>
        </p:txBody>
      </p:sp>
      <p:pic>
        <p:nvPicPr>
          <p:cNvPr id="5" name="Picture 4">
            <a:extLst>
              <a:ext uri="{FF2B5EF4-FFF2-40B4-BE49-F238E27FC236}">
                <a16:creationId xmlns:a16="http://schemas.microsoft.com/office/drawing/2014/main" id="{241D06BF-9878-35AC-DB89-E56F32723BCB}"/>
              </a:ext>
            </a:extLst>
          </p:cNvPr>
          <p:cNvPicPr>
            <a:picLocks noChangeAspect="1"/>
          </p:cNvPicPr>
          <p:nvPr/>
        </p:nvPicPr>
        <p:blipFill>
          <a:blip r:embed="rId3"/>
          <a:stretch>
            <a:fillRect/>
          </a:stretch>
        </p:blipFill>
        <p:spPr>
          <a:xfrm>
            <a:off x="5794626" y="1313879"/>
            <a:ext cx="6400800" cy="1371880"/>
          </a:xfrm>
          <a:prstGeom prst="rect">
            <a:avLst/>
          </a:prstGeom>
        </p:spPr>
      </p:pic>
    </p:spTree>
    <p:extLst>
      <p:ext uri="{BB962C8B-B14F-4D97-AF65-F5344CB8AC3E}">
        <p14:creationId xmlns:p14="http://schemas.microsoft.com/office/powerpoint/2010/main" val="10398850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Read files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2" y="642740"/>
            <a:ext cx="6214540" cy="6124754"/>
          </a:xfrm>
          <a:prstGeom prst="rect">
            <a:avLst/>
          </a:prstGeom>
          <a:noFill/>
        </p:spPr>
        <p:txBody>
          <a:bodyPr wrap="square">
            <a:spAutoFit/>
          </a:bodyPr>
          <a:lstStyle/>
          <a:p>
            <a:r>
              <a:rPr lang="en-US" sz="800" dirty="0">
                <a:solidFill>
                  <a:srgbClr val="0070C0"/>
                </a:solidFill>
                <a:effectLst/>
                <a:latin typeface="Consolas" panose="020B0609020204030204" pitchFamily="49" charset="0"/>
              </a:rPr>
              <a:t># Open a File on the Server</a:t>
            </a:r>
          </a:p>
          <a:p>
            <a:r>
              <a:rPr lang="en-US" sz="800" dirty="0">
                <a:solidFill>
                  <a:srgbClr val="0070C0"/>
                </a:solidFill>
                <a:effectLst/>
                <a:latin typeface="Consolas" panose="020B0609020204030204" pitchFamily="49" charset="0"/>
              </a:rPr>
              <a:t># Assume we have the following file, located in the same folder as Python:</a:t>
            </a:r>
          </a:p>
          <a:p>
            <a:r>
              <a:rPr lang="en-US" sz="800" dirty="0">
                <a:solidFill>
                  <a:srgbClr val="0070C0"/>
                </a:solidFill>
                <a:effectLst/>
                <a:latin typeface="Consolas" panose="020B0609020204030204" pitchFamily="49" charset="0"/>
              </a:rPr>
              <a:t>demofile1.txt</a:t>
            </a:r>
          </a:p>
          <a:p>
            <a:r>
              <a:rPr lang="en-US" sz="800" dirty="0">
                <a:solidFill>
                  <a:srgbClr val="0070C0"/>
                </a:solidFill>
                <a:effectLst/>
                <a:latin typeface="Consolas" panose="020B0609020204030204" pitchFamily="49" charset="0"/>
              </a:rPr>
              <a:t>Hello! Welcome to demofile.txt</a:t>
            </a:r>
          </a:p>
          <a:p>
            <a:r>
              <a:rPr lang="en-US" sz="800" dirty="0">
                <a:solidFill>
                  <a:srgbClr val="0070C0"/>
                </a:solidFill>
                <a:effectLst/>
                <a:latin typeface="Consolas" panose="020B0609020204030204" pitchFamily="49" charset="0"/>
              </a:rPr>
              <a:t>This file is for testing purposes.</a:t>
            </a:r>
          </a:p>
          <a:p>
            <a:r>
              <a:rPr lang="en-US" sz="800" dirty="0">
                <a:solidFill>
                  <a:srgbClr val="0070C0"/>
                </a:solidFill>
                <a:effectLst/>
                <a:latin typeface="Consolas" panose="020B0609020204030204" pitchFamily="49" charset="0"/>
              </a:rPr>
              <a:t>Good Luck!</a:t>
            </a:r>
          </a:p>
          <a:p>
            <a:r>
              <a:rPr lang="en-US" sz="800" dirty="0">
                <a:solidFill>
                  <a:srgbClr val="0070C0"/>
                </a:solidFill>
                <a:effectLst/>
                <a:latin typeface="Consolas" panose="020B0609020204030204" pitchFamily="49" charset="0"/>
              </a:rPr>
              <a:t># To open the file, use the built-in open() function.</a:t>
            </a:r>
          </a:p>
          <a:p>
            <a:r>
              <a:rPr lang="en-US" sz="800" dirty="0">
                <a:solidFill>
                  <a:srgbClr val="0070C0"/>
                </a:solidFill>
                <a:effectLst/>
                <a:latin typeface="Consolas" panose="020B0609020204030204" pitchFamily="49" charset="0"/>
              </a:rPr>
              <a:t># The open() function returns a file object, which has a read() method for reading the content of the file:</a:t>
            </a:r>
          </a:p>
          <a:p>
            <a:r>
              <a:rPr lang="en-US" sz="800" dirty="0">
                <a:solidFill>
                  <a:srgbClr val="0070C0"/>
                </a:solidFill>
                <a:effectLst/>
                <a:latin typeface="Consolas" panose="020B0609020204030204" pitchFamily="49" charset="0"/>
              </a:rPr>
              <a:t>f = open("demofile1.txt", "r")</a:t>
            </a:r>
          </a:p>
          <a:p>
            <a:r>
              <a:rPr lang="en-US" sz="800" dirty="0">
                <a:solidFill>
                  <a:srgbClr val="0070C0"/>
                </a:solidFill>
                <a:effectLst/>
                <a:latin typeface="Consolas" panose="020B0609020204030204" pitchFamily="49" charset="0"/>
              </a:rPr>
              <a:t>print(</a:t>
            </a:r>
            <a:r>
              <a:rPr lang="en-US" sz="800" dirty="0" err="1">
                <a:solidFill>
                  <a:srgbClr val="0070C0"/>
                </a:solidFill>
                <a:effectLst/>
                <a:latin typeface="Consolas" panose="020B0609020204030204" pitchFamily="49" charset="0"/>
              </a:rPr>
              <a:t>f.read</a:t>
            </a:r>
            <a:r>
              <a:rPr lang="en-US" sz="800" dirty="0">
                <a:solidFill>
                  <a:srgbClr val="0070C0"/>
                </a:solidFill>
                <a:effectLst/>
                <a:latin typeface="Consolas" panose="020B0609020204030204" pitchFamily="49" charset="0"/>
              </a:rPr>
              <a:t>())</a:t>
            </a:r>
          </a:p>
          <a:p>
            <a:endParaRPr lang="en-US" sz="800" dirty="0">
              <a:solidFill>
                <a:srgbClr val="0070C0"/>
              </a:solidFill>
              <a:effectLst/>
              <a:latin typeface="Consolas" panose="020B0609020204030204" pitchFamily="49" charset="0"/>
            </a:endParaRPr>
          </a:p>
          <a:p>
            <a:r>
              <a:rPr lang="en-US" sz="800" dirty="0">
                <a:solidFill>
                  <a:srgbClr val="0070C0"/>
                </a:solidFill>
                <a:effectLst/>
                <a:latin typeface="Consolas" panose="020B0609020204030204" pitchFamily="49" charset="0"/>
              </a:rPr>
              <a:t># Read Only Parts of the File</a:t>
            </a:r>
          </a:p>
          <a:p>
            <a:r>
              <a:rPr lang="en-US" sz="800" dirty="0">
                <a:solidFill>
                  <a:srgbClr val="0070C0"/>
                </a:solidFill>
                <a:effectLst/>
                <a:latin typeface="Consolas" panose="020B0609020204030204" pitchFamily="49" charset="0"/>
              </a:rPr>
              <a:t># By default the read() method returns the whole text, but you can also specify how many characters you want to return: Example</a:t>
            </a:r>
          </a:p>
          <a:p>
            <a:r>
              <a:rPr lang="en-US" sz="800" dirty="0">
                <a:solidFill>
                  <a:srgbClr val="0070C0"/>
                </a:solidFill>
                <a:effectLst/>
                <a:latin typeface="Consolas" panose="020B0609020204030204" pitchFamily="49" charset="0"/>
              </a:rPr>
              <a:t># Return the 5 first characters of the file:</a:t>
            </a:r>
          </a:p>
          <a:p>
            <a:r>
              <a:rPr lang="en-US" sz="800" dirty="0">
                <a:solidFill>
                  <a:srgbClr val="0070C0"/>
                </a:solidFill>
                <a:effectLst/>
                <a:latin typeface="Consolas" panose="020B0609020204030204" pitchFamily="49" charset="0"/>
              </a:rPr>
              <a:t>f = open("demofile1.txt", "r")</a:t>
            </a:r>
          </a:p>
          <a:p>
            <a:r>
              <a:rPr lang="en-US" sz="800" dirty="0">
                <a:solidFill>
                  <a:srgbClr val="0070C0"/>
                </a:solidFill>
                <a:effectLst/>
                <a:latin typeface="Consolas" panose="020B0609020204030204" pitchFamily="49" charset="0"/>
              </a:rPr>
              <a:t>print(</a:t>
            </a:r>
            <a:r>
              <a:rPr lang="en-US" sz="800" dirty="0" err="1">
                <a:solidFill>
                  <a:srgbClr val="0070C0"/>
                </a:solidFill>
                <a:effectLst/>
                <a:latin typeface="Consolas" panose="020B0609020204030204" pitchFamily="49" charset="0"/>
              </a:rPr>
              <a:t>f.read</a:t>
            </a:r>
            <a:r>
              <a:rPr lang="en-US" sz="800" dirty="0">
                <a:solidFill>
                  <a:srgbClr val="0070C0"/>
                </a:solidFill>
                <a:effectLst/>
                <a:latin typeface="Consolas" panose="020B0609020204030204" pitchFamily="49" charset="0"/>
              </a:rPr>
              <a:t>(5))</a:t>
            </a:r>
          </a:p>
          <a:p>
            <a:endParaRPr lang="en-US" sz="800" dirty="0">
              <a:solidFill>
                <a:srgbClr val="0070C0"/>
              </a:solidFill>
              <a:effectLst/>
              <a:latin typeface="Consolas" panose="020B0609020204030204" pitchFamily="49" charset="0"/>
            </a:endParaRPr>
          </a:p>
          <a:p>
            <a:r>
              <a:rPr lang="en-US" sz="800" dirty="0">
                <a:solidFill>
                  <a:srgbClr val="0070C0"/>
                </a:solidFill>
                <a:effectLst/>
                <a:latin typeface="Consolas" panose="020B0609020204030204" pitchFamily="49" charset="0"/>
              </a:rPr>
              <a:t># Read Lines</a:t>
            </a:r>
          </a:p>
          <a:p>
            <a:r>
              <a:rPr lang="en-US" sz="800" dirty="0">
                <a:solidFill>
                  <a:srgbClr val="0070C0"/>
                </a:solidFill>
                <a:effectLst/>
                <a:latin typeface="Consolas" panose="020B0609020204030204" pitchFamily="49" charset="0"/>
              </a:rPr>
              <a:t># You can return one line by using the </a:t>
            </a:r>
            <a:r>
              <a:rPr lang="en-US" sz="800" dirty="0" err="1">
                <a:solidFill>
                  <a:srgbClr val="0070C0"/>
                </a:solidFill>
                <a:effectLst/>
                <a:latin typeface="Consolas" panose="020B0609020204030204" pitchFamily="49" charset="0"/>
              </a:rPr>
              <a:t>readline</a:t>
            </a:r>
            <a:r>
              <a:rPr lang="en-US" sz="800" dirty="0">
                <a:solidFill>
                  <a:srgbClr val="0070C0"/>
                </a:solidFill>
                <a:effectLst/>
                <a:latin typeface="Consolas" panose="020B0609020204030204" pitchFamily="49" charset="0"/>
              </a:rPr>
              <a:t>() </a:t>
            </a:r>
            <a:r>
              <a:rPr lang="en-US" sz="800" dirty="0" err="1">
                <a:solidFill>
                  <a:srgbClr val="0070C0"/>
                </a:solidFill>
                <a:effectLst/>
                <a:latin typeface="Consolas" panose="020B0609020204030204" pitchFamily="49" charset="0"/>
              </a:rPr>
              <a:t>method:Example</a:t>
            </a:r>
            <a:endParaRPr lang="en-US" sz="800" dirty="0">
              <a:solidFill>
                <a:srgbClr val="0070C0"/>
              </a:solidFill>
              <a:effectLst/>
              <a:latin typeface="Consolas" panose="020B0609020204030204" pitchFamily="49" charset="0"/>
            </a:endParaRPr>
          </a:p>
          <a:p>
            <a:r>
              <a:rPr lang="en-US" sz="800" dirty="0">
                <a:solidFill>
                  <a:srgbClr val="0070C0"/>
                </a:solidFill>
                <a:effectLst/>
                <a:latin typeface="Consolas" panose="020B0609020204030204" pitchFamily="49" charset="0"/>
              </a:rPr>
              <a:t># Read one line of the file:</a:t>
            </a:r>
          </a:p>
          <a:p>
            <a:r>
              <a:rPr lang="en-US" sz="800" dirty="0">
                <a:solidFill>
                  <a:srgbClr val="0070C0"/>
                </a:solidFill>
                <a:effectLst/>
                <a:latin typeface="Consolas" panose="020B0609020204030204" pitchFamily="49" charset="0"/>
              </a:rPr>
              <a:t>f = open("demofile1.txt", "r")</a:t>
            </a:r>
          </a:p>
          <a:p>
            <a:r>
              <a:rPr lang="en-US" sz="800" dirty="0">
                <a:solidFill>
                  <a:srgbClr val="0070C0"/>
                </a:solidFill>
                <a:effectLst/>
                <a:latin typeface="Consolas" panose="020B0609020204030204" pitchFamily="49" charset="0"/>
              </a:rPr>
              <a:t>print(</a:t>
            </a:r>
            <a:r>
              <a:rPr lang="en-US" sz="800" dirty="0" err="1">
                <a:solidFill>
                  <a:srgbClr val="0070C0"/>
                </a:solidFill>
                <a:effectLst/>
                <a:latin typeface="Consolas" panose="020B0609020204030204" pitchFamily="49" charset="0"/>
              </a:rPr>
              <a:t>f.readline</a:t>
            </a:r>
            <a:r>
              <a:rPr lang="en-US" sz="800" dirty="0">
                <a:solidFill>
                  <a:srgbClr val="0070C0"/>
                </a:solidFill>
                <a:effectLst/>
                <a:latin typeface="Consolas" panose="020B0609020204030204" pitchFamily="49" charset="0"/>
              </a:rPr>
              <a:t>())</a:t>
            </a:r>
          </a:p>
          <a:p>
            <a:endParaRPr lang="en-US" sz="800" dirty="0">
              <a:solidFill>
                <a:srgbClr val="0070C0"/>
              </a:solidFill>
              <a:effectLst/>
              <a:latin typeface="Consolas" panose="020B0609020204030204" pitchFamily="49" charset="0"/>
            </a:endParaRPr>
          </a:p>
          <a:p>
            <a:r>
              <a:rPr lang="en-US" sz="800" dirty="0">
                <a:solidFill>
                  <a:srgbClr val="0070C0"/>
                </a:solidFill>
                <a:effectLst/>
                <a:latin typeface="Consolas" panose="020B0609020204030204" pitchFamily="49" charset="0"/>
              </a:rPr>
              <a:t># By calling </a:t>
            </a:r>
            <a:r>
              <a:rPr lang="en-US" sz="800" dirty="0" err="1">
                <a:solidFill>
                  <a:srgbClr val="0070C0"/>
                </a:solidFill>
                <a:effectLst/>
                <a:latin typeface="Consolas" panose="020B0609020204030204" pitchFamily="49" charset="0"/>
              </a:rPr>
              <a:t>readline</a:t>
            </a:r>
            <a:r>
              <a:rPr lang="en-US" sz="800" dirty="0">
                <a:solidFill>
                  <a:srgbClr val="0070C0"/>
                </a:solidFill>
                <a:effectLst/>
                <a:latin typeface="Consolas" panose="020B0609020204030204" pitchFamily="49" charset="0"/>
              </a:rPr>
              <a:t>() two times, you can read the two first </a:t>
            </a:r>
            <a:r>
              <a:rPr lang="en-US" sz="800" dirty="0" err="1">
                <a:solidFill>
                  <a:srgbClr val="0070C0"/>
                </a:solidFill>
                <a:effectLst/>
                <a:latin typeface="Consolas" panose="020B0609020204030204" pitchFamily="49" charset="0"/>
              </a:rPr>
              <a:t>lines:Example</a:t>
            </a:r>
            <a:endParaRPr lang="en-US" sz="800" dirty="0">
              <a:solidFill>
                <a:srgbClr val="0070C0"/>
              </a:solidFill>
              <a:effectLst/>
              <a:latin typeface="Consolas" panose="020B0609020204030204" pitchFamily="49" charset="0"/>
            </a:endParaRPr>
          </a:p>
          <a:p>
            <a:r>
              <a:rPr lang="en-US" sz="800" dirty="0">
                <a:solidFill>
                  <a:srgbClr val="0070C0"/>
                </a:solidFill>
                <a:effectLst/>
                <a:latin typeface="Consolas" panose="020B0609020204030204" pitchFamily="49" charset="0"/>
              </a:rPr>
              <a:t># Read two lines of the file:</a:t>
            </a:r>
          </a:p>
          <a:p>
            <a:r>
              <a:rPr lang="en-US" sz="800" dirty="0">
                <a:solidFill>
                  <a:srgbClr val="0070C0"/>
                </a:solidFill>
                <a:effectLst/>
                <a:latin typeface="Consolas" panose="020B0609020204030204" pitchFamily="49" charset="0"/>
              </a:rPr>
              <a:t>f = open("demofile1.txt", "r")</a:t>
            </a:r>
          </a:p>
          <a:p>
            <a:r>
              <a:rPr lang="en-US" sz="800" dirty="0">
                <a:solidFill>
                  <a:srgbClr val="0070C0"/>
                </a:solidFill>
                <a:effectLst/>
                <a:latin typeface="Consolas" panose="020B0609020204030204" pitchFamily="49" charset="0"/>
              </a:rPr>
              <a:t>print(</a:t>
            </a:r>
            <a:r>
              <a:rPr lang="en-US" sz="800" dirty="0" err="1">
                <a:solidFill>
                  <a:srgbClr val="0070C0"/>
                </a:solidFill>
                <a:effectLst/>
                <a:latin typeface="Consolas" panose="020B0609020204030204" pitchFamily="49" charset="0"/>
              </a:rPr>
              <a:t>f.readline</a:t>
            </a:r>
            <a:r>
              <a:rPr lang="en-US" sz="800" dirty="0">
                <a:solidFill>
                  <a:srgbClr val="0070C0"/>
                </a:solidFill>
                <a:effectLst/>
                <a:latin typeface="Consolas" panose="020B0609020204030204" pitchFamily="49" charset="0"/>
              </a:rPr>
              <a:t>())</a:t>
            </a:r>
          </a:p>
          <a:p>
            <a:r>
              <a:rPr lang="en-US" sz="800" dirty="0">
                <a:solidFill>
                  <a:srgbClr val="0070C0"/>
                </a:solidFill>
                <a:effectLst/>
                <a:latin typeface="Consolas" panose="020B0609020204030204" pitchFamily="49" charset="0"/>
              </a:rPr>
              <a:t>print(</a:t>
            </a:r>
            <a:r>
              <a:rPr lang="en-US" sz="800" dirty="0" err="1">
                <a:solidFill>
                  <a:srgbClr val="0070C0"/>
                </a:solidFill>
                <a:effectLst/>
                <a:latin typeface="Consolas" panose="020B0609020204030204" pitchFamily="49" charset="0"/>
              </a:rPr>
              <a:t>f.readline</a:t>
            </a:r>
            <a:r>
              <a:rPr lang="en-US" sz="800" dirty="0">
                <a:solidFill>
                  <a:srgbClr val="0070C0"/>
                </a:solidFill>
                <a:effectLst/>
                <a:latin typeface="Consolas" panose="020B0609020204030204" pitchFamily="49" charset="0"/>
              </a:rPr>
              <a:t>())</a:t>
            </a:r>
          </a:p>
          <a:p>
            <a:endParaRPr lang="en-US" sz="800" dirty="0">
              <a:solidFill>
                <a:srgbClr val="0070C0"/>
              </a:solidFill>
              <a:effectLst/>
              <a:latin typeface="Consolas" panose="020B0609020204030204" pitchFamily="49" charset="0"/>
            </a:endParaRPr>
          </a:p>
          <a:p>
            <a:r>
              <a:rPr lang="en-US" sz="800" dirty="0">
                <a:solidFill>
                  <a:srgbClr val="0070C0"/>
                </a:solidFill>
                <a:effectLst/>
                <a:latin typeface="Consolas" panose="020B0609020204030204" pitchFamily="49" charset="0"/>
              </a:rPr>
              <a:t># By looping through the lines of the file, you can read the whole file, line by </a:t>
            </a:r>
            <a:r>
              <a:rPr lang="en-US" sz="800" dirty="0" err="1">
                <a:solidFill>
                  <a:srgbClr val="0070C0"/>
                </a:solidFill>
                <a:effectLst/>
                <a:latin typeface="Consolas" panose="020B0609020204030204" pitchFamily="49" charset="0"/>
              </a:rPr>
              <a:t>line:Example</a:t>
            </a:r>
            <a:endParaRPr lang="en-US" sz="800" dirty="0">
              <a:solidFill>
                <a:srgbClr val="0070C0"/>
              </a:solidFill>
              <a:effectLst/>
              <a:latin typeface="Consolas" panose="020B0609020204030204" pitchFamily="49" charset="0"/>
            </a:endParaRPr>
          </a:p>
          <a:p>
            <a:r>
              <a:rPr lang="en-US" sz="800" dirty="0">
                <a:solidFill>
                  <a:srgbClr val="0070C0"/>
                </a:solidFill>
                <a:effectLst/>
                <a:latin typeface="Consolas" panose="020B0609020204030204" pitchFamily="49" charset="0"/>
              </a:rPr>
              <a:t># Loop through the file line by line:</a:t>
            </a:r>
          </a:p>
          <a:p>
            <a:r>
              <a:rPr lang="en-US" sz="800" dirty="0">
                <a:solidFill>
                  <a:srgbClr val="0070C0"/>
                </a:solidFill>
                <a:effectLst/>
                <a:latin typeface="Consolas" panose="020B0609020204030204" pitchFamily="49" charset="0"/>
              </a:rPr>
              <a:t>f = open("demofile1.txt", "r")</a:t>
            </a:r>
          </a:p>
          <a:p>
            <a:r>
              <a:rPr lang="en-US" sz="800" dirty="0">
                <a:solidFill>
                  <a:srgbClr val="0070C0"/>
                </a:solidFill>
                <a:effectLst/>
                <a:latin typeface="Consolas" panose="020B0609020204030204" pitchFamily="49" charset="0"/>
              </a:rPr>
              <a:t>for x in f:</a:t>
            </a:r>
          </a:p>
          <a:p>
            <a:r>
              <a:rPr lang="en-US" sz="800" dirty="0">
                <a:solidFill>
                  <a:srgbClr val="0070C0"/>
                </a:solidFill>
                <a:effectLst/>
                <a:latin typeface="Consolas" panose="020B0609020204030204" pitchFamily="49" charset="0"/>
              </a:rPr>
              <a:t>  print(x)</a:t>
            </a:r>
          </a:p>
          <a:p>
            <a:endParaRPr lang="en-US" sz="800" dirty="0">
              <a:solidFill>
                <a:srgbClr val="0070C0"/>
              </a:solidFill>
              <a:effectLst/>
              <a:latin typeface="Consolas" panose="020B0609020204030204" pitchFamily="49" charset="0"/>
            </a:endParaRPr>
          </a:p>
          <a:p>
            <a:r>
              <a:rPr lang="en-US" sz="800" dirty="0">
                <a:solidFill>
                  <a:srgbClr val="0070C0"/>
                </a:solidFill>
                <a:effectLst/>
                <a:latin typeface="Consolas" panose="020B0609020204030204" pitchFamily="49" charset="0"/>
              </a:rPr>
              <a:t># Close Files</a:t>
            </a:r>
          </a:p>
          <a:p>
            <a:r>
              <a:rPr lang="en-US" sz="800" dirty="0">
                <a:solidFill>
                  <a:srgbClr val="0070C0"/>
                </a:solidFill>
                <a:effectLst/>
                <a:latin typeface="Consolas" panose="020B0609020204030204" pitchFamily="49" charset="0"/>
              </a:rPr>
              <a:t># It is a good practice to always close the file when you are done with </a:t>
            </a:r>
            <a:r>
              <a:rPr lang="en-US" sz="800" dirty="0" err="1">
                <a:solidFill>
                  <a:srgbClr val="0070C0"/>
                </a:solidFill>
                <a:effectLst/>
                <a:latin typeface="Consolas" panose="020B0609020204030204" pitchFamily="49" charset="0"/>
              </a:rPr>
              <a:t>it.Example</a:t>
            </a:r>
            <a:endParaRPr lang="en-US" sz="800" dirty="0">
              <a:solidFill>
                <a:srgbClr val="0070C0"/>
              </a:solidFill>
              <a:effectLst/>
              <a:latin typeface="Consolas" panose="020B0609020204030204" pitchFamily="49" charset="0"/>
            </a:endParaRPr>
          </a:p>
          <a:p>
            <a:r>
              <a:rPr lang="en-US" sz="800" dirty="0">
                <a:solidFill>
                  <a:srgbClr val="0070C0"/>
                </a:solidFill>
                <a:effectLst/>
                <a:latin typeface="Consolas" panose="020B0609020204030204" pitchFamily="49" charset="0"/>
              </a:rPr>
              <a:t># Close the file when you are finish with it:</a:t>
            </a:r>
          </a:p>
          <a:p>
            <a:r>
              <a:rPr lang="en-US" sz="800" dirty="0">
                <a:solidFill>
                  <a:srgbClr val="0070C0"/>
                </a:solidFill>
                <a:effectLst/>
                <a:latin typeface="Consolas" panose="020B0609020204030204" pitchFamily="49" charset="0"/>
              </a:rPr>
              <a:t>f = open("demofile1.txt", "r")</a:t>
            </a:r>
          </a:p>
          <a:p>
            <a:r>
              <a:rPr lang="en-US" sz="800" dirty="0">
                <a:solidFill>
                  <a:srgbClr val="0070C0"/>
                </a:solidFill>
                <a:effectLst/>
                <a:latin typeface="Consolas" panose="020B0609020204030204" pitchFamily="49" charset="0"/>
              </a:rPr>
              <a:t>print(</a:t>
            </a:r>
            <a:r>
              <a:rPr lang="en-US" sz="800" dirty="0" err="1">
                <a:solidFill>
                  <a:srgbClr val="0070C0"/>
                </a:solidFill>
                <a:effectLst/>
                <a:latin typeface="Consolas" panose="020B0609020204030204" pitchFamily="49" charset="0"/>
              </a:rPr>
              <a:t>f.readline</a:t>
            </a:r>
            <a:r>
              <a:rPr lang="en-US" sz="800" dirty="0">
                <a:solidFill>
                  <a:srgbClr val="0070C0"/>
                </a:solidFill>
                <a:effectLst/>
                <a:latin typeface="Consolas" panose="020B0609020204030204" pitchFamily="49" charset="0"/>
              </a:rPr>
              <a:t>())</a:t>
            </a:r>
          </a:p>
          <a:p>
            <a:r>
              <a:rPr lang="en-US" sz="800" dirty="0" err="1">
                <a:solidFill>
                  <a:srgbClr val="0070C0"/>
                </a:solidFill>
                <a:effectLst/>
                <a:latin typeface="Consolas" panose="020B0609020204030204" pitchFamily="49" charset="0"/>
              </a:rPr>
              <a:t>f.close</a:t>
            </a:r>
            <a:r>
              <a:rPr lang="en-US" sz="800" dirty="0">
                <a:solidFill>
                  <a:srgbClr val="0070C0"/>
                </a:solidFill>
                <a:effectLst/>
                <a:latin typeface="Consolas" panose="020B0609020204030204" pitchFamily="49" charset="0"/>
              </a:rPr>
              <a:t>()</a:t>
            </a:r>
          </a:p>
          <a:p>
            <a:r>
              <a:rPr lang="en-US" sz="800" dirty="0">
                <a:solidFill>
                  <a:srgbClr val="0070C0"/>
                </a:solidFill>
                <a:effectLst/>
                <a:latin typeface="Consolas" panose="020B0609020204030204" pitchFamily="49" charset="0"/>
              </a:rPr>
              <a:t># Note: You should always close your files, in some cases, due to buffering, changes made to a file may not show until you close the file.</a:t>
            </a:r>
          </a:p>
          <a:p>
            <a:endParaRPr lang="en-US" sz="800" dirty="0">
              <a:solidFill>
                <a:srgbClr val="0070C0"/>
              </a:solidFill>
              <a:effectLst/>
              <a:latin typeface="Consolas" panose="020B0609020204030204" pitchFamily="49" charset="0"/>
            </a:endParaRPr>
          </a:p>
          <a:p>
            <a:r>
              <a:rPr lang="en-US" sz="800" dirty="0">
                <a:solidFill>
                  <a:srgbClr val="0070C0"/>
                </a:solidFill>
                <a:effectLst/>
                <a:latin typeface="Consolas" panose="020B0609020204030204" pitchFamily="49" charset="0"/>
              </a:rPr>
              <a:t># If the file is located in a different location, you will have to specify the file path, like this:</a:t>
            </a:r>
          </a:p>
          <a:p>
            <a:r>
              <a:rPr lang="en-US" sz="800" dirty="0">
                <a:solidFill>
                  <a:srgbClr val="0070C0"/>
                </a:solidFill>
                <a:effectLst/>
                <a:latin typeface="Consolas" panose="020B0609020204030204" pitchFamily="49" charset="0"/>
              </a:rPr>
              <a:t># Open a file on a different location:</a:t>
            </a:r>
          </a:p>
          <a:p>
            <a:r>
              <a:rPr lang="en-US" sz="800" dirty="0">
                <a:solidFill>
                  <a:srgbClr val="0070C0"/>
                </a:solidFill>
                <a:effectLst/>
                <a:latin typeface="Consolas" panose="020B0609020204030204" pitchFamily="49" charset="0"/>
              </a:rPr>
              <a:t>f = open("D:\\myfiles\welcome.txt", "r")</a:t>
            </a:r>
          </a:p>
          <a:p>
            <a:r>
              <a:rPr lang="en-US" sz="800" dirty="0">
                <a:solidFill>
                  <a:srgbClr val="0070C0"/>
                </a:solidFill>
                <a:effectLst/>
                <a:latin typeface="Consolas" panose="020B0609020204030204" pitchFamily="49" charset="0"/>
              </a:rPr>
              <a:t>print(</a:t>
            </a:r>
            <a:r>
              <a:rPr lang="en-US" sz="800" dirty="0" err="1">
                <a:solidFill>
                  <a:srgbClr val="0070C0"/>
                </a:solidFill>
                <a:effectLst/>
                <a:latin typeface="Consolas" panose="020B0609020204030204" pitchFamily="49" charset="0"/>
              </a:rPr>
              <a:t>f.read</a:t>
            </a:r>
            <a:r>
              <a:rPr lang="en-US" sz="800" dirty="0">
                <a:solidFill>
                  <a:srgbClr val="0070C0"/>
                </a:solidFill>
                <a:effectLst/>
                <a:latin typeface="Consolas" panose="020B0609020204030204" pitchFamily="49" charset="0"/>
              </a:rPr>
              <a:t>())</a:t>
            </a:r>
          </a:p>
        </p:txBody>
      </p:sp>
      <p:pic>
        <p:nvPicPr>
          <p:cNvPr id="3" name="Picture 2">
            <a:extLst>
              <a:ext uri="{FF2B5EF4-FFF2-40B4-BE49-F238E27FC236}">
                <a16:creationId xmlns:a16="http://schemas.microsoft.com/office/drawing/2014/main" id="{F21EE0FF-8966-B4E9-DE4D-141C349D4AD7}"/>
              </a:ext>
            </a:extLst>
          </p:cNvPr>
          <p:cNvPicPr>
            <a:picLocks noChangeAspect="1"/>
          </p:cNvPicPr>
          <p:nvPr/>
        </p:nvPicPr>
        <p:blipFill>
          <a:blip r:embed="rId3"/>
          <a:stretch>
            <a:fillRect/>
          </a:stretch>
        </p:blipFill>
        <p:spPr>
          <a:xfrm>
            <a:off x="6552986" y="781239"/>
            <a:ext cx="5486400" cy="1889286"/>
          </a:xfrm>
          <a:prstGeom prst="rect">
            <a:avLst/>
          </a:prstGeom>
        </p:spPr>
      </p:pic>
      <p:pic>
        <p:nvPicPr>
          <p:cNvPr id="6" name="Picture 5">
            <a:extLst>
              <a:ext uri="{FF2B5EF4-FFF2-40B4-BE49-F238E27FC236}">
                <a16:creationId xmlns:a16="http://schemas.microsoft.com/office/drawing/2014/main" id="{5907D8EA-4DB8-188E-627D-85F06ECDAB37}"/>
              </a:ext>
            </a:extLst>
          </p:cNvPr>
          <p:cNvPicPr>
            <a:picLocks noChangeAspect="1"/>
          </p:cNvPicPr>
          <p:nvPr/>
        </p:nvPicPr>
        <p:blipFill>
          <a:blip r:embed="rId4"/>
          <a:stretch>
            <a:fillRect/>
          </a:stretch>
        </p:blipFill>
        <p:spPr>
          <a:xfrm>
            <a:off x="6552986" y="2798750"/>
            <a:ext cx="3657600" cy="2308784"/>
          </a:xfrm>
          <a:prstGeom prst="rect">
            <a:avLst/>
          </a:prstGeom>
        </p:spPr>
      </p:pic>
    </p:spTree>
    <p:extLst>
      <p:ext uri="{BB962C8B-B14F-4D97-AF65-F5344CB8AC3E}">
        <p14:creationId xmlns:p14="http://schemas.microsoft.com/office/powerpoint/2010/main" val="30988746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Write create files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2" y="642740"/>
            <a:ext cx="6214540" cy="5847755"/>
          </a:xfrm>
          <a:prstGeom prst="rect">
            <a:avLst/>
          </a:prstGeom>
          <a:noFill/>
        </p:spPr>
        <p:txBody>
          <a:bodyPr wrap="square">
            <a:spAutoFit/>
          </a:bodyPr>
          <a:lstStyle/>
          <a:p>
            <a:r>
              <a:rPr lang="en-US" sz="1100" b="1" dirty="0">
                <a:solidFill>
                  <a:schemeClr val="accent2">
                    <a:lumMod val="50000"/>
                  </a:schemeClr>
                </a:solidFill>
                <a:effectLst/>
              </a:rPr>
              <a:t># Python File Write</a:t>
            </a:r>
          </a:p>
          <a:p>
            <a:r>
              <a:rPr lang="en-US" sz="1100" dirty="0">
                <a:solidFill>
                  <a:srgbClr val="0070C0"/>
                </a:solidFill>
                <a:effectLst/>
              </a:rPr>
              <a:t># Write to an Existing File</a:t>
            </a:r>
          </a:p>
          <a:p>
            <a:r>
              <a:rPr lang="en-US" sz="1100" dirty="0">
                <a:solidFill>
                  <a:srgbClr val="0070C0"/>
                </a:solidFill>
                <a:effectLst/>
              </a:rPr>
              <a:t>#To write to an existing file, you must add a parameter to the open() function:</a:t>
            </a:r>
          </a:p>
          <a:p>
            <a:r>
              <a:rPr lang="en-US" sz="1100" dirty="0">
                <a:solidFill>
                  <a:srgbClr val="0070C0"/>
                </a:solidFill>
                <a:effectLst/>
              </a:rPr>
              <a:t># "a" - Append - will append to the end of the file</a:t>
            </a:r>
          </a:p>
          <a:p>
            <a:r>
              <a:rPr lang="en-US" sz="1100" dirty="0">
                <a:solidFill>
                  <a:srgbClr val="0070C0"/>
                </a:solidFill>
                <a:effectLst/>
              </a:rPr>
              <a:t># "w" - Write - will overwrite any existing content</a:t>
            </a:r>
          </a:p>
          <a:p>
            <a:endParaRPr lang="en-US" sz="1100" dirty="0">
              <a:solidFill>
                <a:srgbClr val="0070C0"/>
              </a:solidFill>
              <a:effectLst/>
            </a:endParaRPr>
          </a:p>
          <a:p>
            <a:r>
              <a:rPr lang="en-US" sz="1100" dirty="0">
                <a:solidFill>
                  <a:srgbClr val="0070C0"/>
                </a:solidFill>
                <a:effectLst/>
              </a:rPr>
              <a:t># Example: Open the file "demofile2.txt" and append content to the file:</a:t>
            </a:r>
          </a:p>
          <a:p>
            <a:r>
              <a:rPr lang="en-US" sz="1100" dirty="0">
                <a:solidFill>
                  <a:srgbClr val="0070C0"/>
                </a:solidFill>
                <a:effectLst/>
              </a:rPr>
              <a:t>f = open("demofile2.txt", "a")</a:t>
            </a:r>
          </a:p>
          <a:p>
            <a:r>
              <a:rPr lang="en-US" sz="1100" dirty="0" err="1">
                <a:solidFill>
                  <a:srgbClr val="0070C0"/>
                </a:solidFill>
                <a:effectLst/>
              </a:rPr>
              <a:t>f.write</a:t>
            </a:r>
            <a:r>
              <a:rPr lang="en-US" sz="1100" dirty="0">
                <a:solidFill>
                  <a:srgbClr val="0070C0"/>
                </a:solidFill>
                <a:effectLst/>
              </a:rPr>
              <a:t>("Now the file has more content!")</a:t>
            </a:r>
          </a:p>
          <a:p>
            <a:r>
              <a:rPr lang="en-US" sz="1100" dirty="0" err="1">
                <a:solidFill>
                  <a:srgbClr val="0070C0"/>
                </a:solidFill>
                <a:effectLst/>
              </a:rPr>
              <a:t>f.close</a:t>
            </a:r>
            <a:r>
              <a:rPr lang="en-US" sz="1100" dirty="0">
                <a:solidFill>
                  <a:srgbClr val="0070C0"/>
                </a:solidFill>
                <a:effectLst/>
              </a:rPr>
              <a:t>()</a:t>
            </a:r>
          </a:p>
          <a:p>
            <a:r>
              <a:rPr lang="en-US" sz="1100" dirty="0">
                <a:solidFill>
                  <a:srgbClr val="0070C0"/>
                </a:solidFill>
                <a:effectLst/>
              </a:rPr>
              <a:t>#open and read the file after the appending:</a:t>
            </a:r>
          </a:p>
          <a:p>
            <a:r>
              <a:rPr lang="en-US" sz="1100" dirty="0">
                <a:solidFill>
                  <a:srgbClr val="0070C0"/>
                </a:solidFill>
                <a:effectLst/>
              </a:rPr>
              <a:t>f = open("demofile2.txt", "r")</a:t>
            </a:r>
          </a:p>
          <a:p>
            <a:r>
              <a:rPr lang="en-US" sz="1100" dirty="0">
                <a:solidFill>
                  <a:srgbClr val="0070C0"/>
                </a:solidFill>
                <a:effectLst/>
              </a:rPr>
              <a:t>print(</a:t>
            </a:r>
            <a:r>
              <a:rPr lang="en-US" sz="1100" dirty="0" err="1">
                <a:solidFill>
                  <a:srgbClr val="0070C0"/>
                </a:solidFill>
                <a:effectLst/>
              </a:rPr>
              <a:t>f.read</a:t>
            </a:r>
            <a:r>
              <a:rPr lang="en-US" sz="1100" dirty="0">
                <a:solidFill>
                  <a:srgbClr val="0070C0"/>
                </a:solidFill>
                <a:effectLst/>
              </a:rPr>
              <a:t>())</a:t>
            </a:r>
          </a:p>
          <a:p>
            <a:endParaRPr lang="en-US" sz="1100" dirty="0">
              <a:solidFill>
                <a:srgbClr val="0070C0"/>
              </a:solidFill>
              <a:effectLst/>
            </a:endParaRPr>
          </a:p>
          <a:p>
            <a:r>
              <a:rPr lang="en-US" sz="1100" dirty="0">
                <a:solidFill>
                  <a:srgbClr val="0070C0"/>
                </a:solidFill>
                <a:effectLst/>
              </a:rPr>
              <a:t># Example: Open the file "demofile3.txt" and overwrite the content:</a:t>
            </a:r>
          </a:p>
          <a:p>
            <a:r>
              <a:rPr lang="en-US" sz="1100" dirty="0">
                <a:solidFill>
                  <a:srgbClr val="0070C0"/>
                </a:solidFill>
                <a:effectLst/>
              </a:rPr>
              <a:t>f = open("demofile3.txt", "w")</a:t>
            </a:r>
          </a:p>
          <a:p>
            <a:r>
              <a:rPr lang="en-US" sz="1100" dirty="0" err="1">
                <a:solidFill>
                  <a:srgbClr val="0070C0"/>
                </a:solidFill>
                <a:effectLst/>
              </a:rPr>
              <a:t>f.write</a:t>
            </a:r>
            <a:r>
              <a:rPr lang="en-US" sz="1100" dirty="0">
                <a:solidFill>
                  <a:srgbClr val="0070C0"/>
                </a:solidFill>
                <a:effectLst/>
              </a:rPr>
              <a:t>("Woops! I have deleted the content!")</a:t>
            </a:r>
          </a:p>
          <a:p>
            <a:r>
              <a:rPr lang="en-US" sz="1100" dirty="0" err="1">
                <a:solidFill>
                  <a:srgbClr val="0070C0"/>
                </a:solidFill>
                <a:effectLst/>
              </a:rPr>
              <a:t>f.close</a:t>
            </a:r>
            <a:r>
              <a:rPr lang="en-US" sz="1100" dirty="0">
                <a:solidFill>
                  <a:srgbClr val="0070C0"/>
                </a:solidFill>
                <a:effectLst/>
              </a:rPr>
              <a:t>()</a:t>
            </a:r>
          </a:p>
          <a:p>
            <a:r>
              <a:rPr lang="en-US" sz="1100" dirty="0">
                <a:solidFill>
                  <a:srgbClr val="0070C0"/>
                </a:solidFill>
                <a:effectLst/>
              </a:rPr>
              <a:t>#open and read the file after the overwriting:</a:t>
            </a:r>
          </a:p>
          <a:p>
            <a:r>
              <a:rPr lang="en-US" sz="1100" dirty="0">
                <a:solidFill>
                  <a:srgbClr val="0070C0"/>
                </a:solidFill>
                <a:effectLst/>
              </a:rPr>
              <a:t>f = open("demofile3.txt", "r")</a:t>
            </a:r>
          </a:p>
          <a:p>
            <a:r>
              <a:rPr lang="en-US" sz="1100" dirty="0">
                <a:solidFill>
                  <a:srgbClr val="0070C0"/>
                </a:solidFill>
                <a:effectLst/>
              </a:rPr>
              <a:t>print(</a:t>
            </a:r>
            <a:r>
              <a:rPr lang="en-US" sz="1100" dirty="0" err="1">
                <a:solidFill>
                  <a:srgbClr val="0070C0"/>
                </a:solidFill>
                <a:effectLst/>
              </a:rPr>
              <a:t>f.read</a:t>
            </a:r>
            <a:r>
              <a:rPr lang="en-US" sz="1100" dirty="0">
                <a:solidFill>
                  <a:srgbClr val="0070C0"/>
                </a:solidFill>
                <a:effectLst/>
              </a:rPr>
              <a:t>())</a:t>
            </a:r>
          </a:p>
          <a:p>
            <a:r>
              <a:rPr lang="en-US" sz="1100" dirty="0">
                <a:solidFill>
                  <a:srgbClr val="0070C0"/>
                </a:solidFill>
                <a:effectLst/>
              </a:rPr>
              <a:t># Note: the "w" method will overwrite the entire file.</a:t>
            </a:r>
          </a:p>
          <a:p>
            <a:endParaRPr lang="en-US" sz="1100" dirty="0">
              <a:solidFill>
                <a:srgbClr val="0070C0"/>
              </a:solidFill>
              <a:effectLst/>
            </a:endParaRPr>
          </a:p>
          <a:p>
            <a:r>
              <a:rPr lang="en-US" sz="1100" b="1" dirty="0">
                <a:solidFill>
                  <a:schemeClr val="accent2">
                    <a:lumMod val="50000"/>
                  </a:schemeClr>
                </a:solidFill>
                <a:effectLst/>
              </a:rPr>
              <a:t># Create a New File</a:t>
            </a:r>
          </a:p>
          <a:p>
            <a:r>
              <a:rPr lang="en-US" sz="1100" dirty="0">
                <a:solidFill>
                  <a:srgbClr val="0070C0"/>
                </a:solidFill>
                <a:effectLst/>
              </a:rPr>
              <a:t># To create a new file in Python, use the open() method, with one of the following parameters:</a:t>
            </a:r>
          </a:p>
          <a:p>
            <a:r>
              <a:rPr lang="en-US" sz="1100" dirty="0">
                <a:solidFill>
                  <a:srgbClr val="0070C0"/>
                </a:solidFill>
                <a:effectLst/>
              </a:rPr>
              <a:t># "x" - Create - will create a file, returns an error if the file exist</a:t>
            </a:r>
          </a:p>
          <a:p>
            <a:r>
              <a:rPr lang="en-US" sz="1100" dirty="0">
                <a:solidFill>
                  <a:srgbClr val="0070C0"/>
                </a:solidFill>
                <a:effectLst/>
              </a:rPr>
              <a:t># "a" - Append - will create a file if the specified file does not exist</a:t>
            </a:r>
          </a:p>
          <a:p>
            <a:r>
              <a:rPr lang="en-US" sz="1100" dirty="0">
                <a:solidFill>
                  <a:srgbClr val="0070C0"/>
                </a:solidFill>
                <a:effectLst/>
              </a:rPr>
              <a:t># "w" - Write - will create a file if the specified file does not exist</a:t>
            </a:r>
          </a:p>
          <a:p>
            <a:r>
              <a:rPr lang="en-US" sz="1100" dirty="0">
                <a:solidFill>
                  <a:srgbClr val="0070C0"/>
                </a:solidFill>
                <a:effectLst/>
              </a:rPr>
              <a:t># Example: Create a file called "myfile.txt":</a:t>
            </a:r>
          </a:p>
          <a:p>
            <a:r>
              <a:rPr lang="en-US" sz="1100" dirty="0">
                <a:solidFill>
                  <a:srgbClr val="0070C0"/>
                </a:solidFill>
                <a:effectLst/>
              </a:rPr>
              <a:t>f = open("myfile.txt", "x")</a:t>
            </a:r>
          </a:p>
          <a:p>
            <a:r>
              <a:rPr lang="en-US" sz="1100" dirty="0">
                <a:solidFill>
                  <a:srgbClr val="0070C0"/>
                </a:solidFill>
                <a:effectLst/>
              </a:rPr>
              <a:t># Result: a new empty file is created!</a:t>
            </a:r>
          </a:p>
          <a:p>
            <a:endParaRPr lang="en-US" sz="1100" dirty="0">
              <a:solidFill>
                <a:srgbClr val="0070C0"/>
              </a:solidFill>
              <a:effectLst/>
            </a:endParaRPr>
          </a:p>
          <a:p>
            <a:r>
              <a:rPr lang="en-US" sz="1100" dirty="0">
                <a:solidFill>
                  <a:srgbClr val="0070C0"/>
                </a:solidFill>
                <a:effectLst/>
              </a:rPr>
              <a:t># Example: Create a new file if it does not exist:</a:t>
            </a:r>
          </a:p>
          <a:p>
            <a:r>
              <a:rPr lang="en-US" sz="1100" dirty="0">
                <a:solidFill>
                  <a:srgbClr val="0070C0"/>
                </a:solidFill>
                <a:effectLst/>
              </a:rPr>
              <a:t>f = open("myfile.txt", "w")</a:t>
            </a:r>
          </a:p>
        </p:txBody>
      </p:sp>
      <p:pic>
        <p:nvPicPr>
          <p:cNvPr id="5" name="Picture 4">
            <a:extLst>
              <a:ext uri="{FF2B5EF4-FFF2-40B4-BE49-F238E27FC236}">
                <a16:creationId xmlns:a16="http://schemas.microsoft.com/office/drawing/2014/main" id="{4A7747D7-963B-4415-6718-F1A3AB954763}"/>
              </a:ext>
            </a:extLst>
          </p:cNvPr>
          <p:cNvPicPr>
            <a:picLocks noChangeAspect="1"/>
          </p:cNvPicPr>
          <p:nvPr/>
        </p:nvPicPr>
        <p:blipFill>
          <a:blip r:embed="rId3"/>
          <a:stretch>
            <a:fillRect/>
          </a:stretch>
        </p:blipFill>
        <p:spPr>
          <a:xfrm>
            <a:off x="5903495" y="3062287"/>
            <a:ext cx="4724400" cy="733425"/>
          </a:xfrm>
          <a:prstGeom prst="rect">
            <a:avLst/>
          </a:prstGeom>
        </p:spPr>
      </p:pic>
      <p:pic>
        <p:nvPicPr>
          <p:cNvPr id="8" name="Picture 7">
            <a:extLst>
              <a:ext uri="{FF2B5EF4-FFF2-40B4-BE49-F238E27FC236}">
                <a16:creationId xmlns:a16="http://schemas.microsoft.com/office/drawing/2014/main" id="{4B987E2A-6E3A-2273-6598-D3CD109F7A76}"/>
              </a:ext>
            </a:extLst>
          </p:cNvPr>
          <p:cNvPicPr>
            <a:picLocks noChangeAspect="1"/>
          </p:cNvPicPr>
          <p:nvPr/>
        </p:nvPicPr>
        <p:blipFill>
          <a:blip r:embed="rId4"/>
          <a:stretch>
            <a:fillRect/>
          </a:stretch>
        </p:blipFill>
        <p:spPr>
          <a:xfrm>
            <a:off x="5903495" y="740393"/>
            <a:ext cx="5486400" cy="2178885"/>
          </a:xfrm>
          <a:prstGeom prst="rect">
            <a:avLst/>
          </a:prstGeom>
        </p:spPr>
      </p:pic>
    </p:spTree>
    <p:extLst>
      <p:ext uri="{BB962C8B-B14F-4D97-AF65-F5344CB8AC3E}">
        <p14:creationId xmlns:p14="http://schemas.microsoft.com/office/powerpoint/2010/main" val="20104048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Delete files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2" y="642740"/>
            <a:ext cx="4693748" cy="4524315"/>
          </a:xfrm>
          <a:prstGeom prst="rect">
            <a:avLst/>
          </a:prstGeom>
          <a:noFill/>
        </p:spPr>
        <p:txBody>
          <a:bodyPr wrap="square">
            <a:spAutoFit/>
          </a:bodyPr>
          <a:lstStyle>
            <a:defPPr>
              <a:defRPr lang="en-US"/>
            </a:defPPr>
            <a:lvl1pPr>
              <a:defRPr sz="800">
                <a:solidFill>
                  <a:srgbClr val="0070C0"/>
                </a:solidFill>
                <a:effectLst/>
                <a:latin typeface="Consolas" panose="020B0609020204030204" pitchFamily="49" charset="0"/>
              </a:defRPr>
            </a:lvl1pPr>
          </a:lstStyle>
          <a:p>
            <a:r>
              <a:rPr lang="en-US" sz="1200" dirty="0"/>
              <a:t># Delete a File</a:t>
            </a:r>
          </a:p>
          <a:p>
            <a:r>
              <a:rPr lang="en-US" sz="1200" dirty="0"/>
              <a:t># To delete a file, you must import the OS module, and run its </a:t>
            </a:r>
            <a:r>
              <a:rPr lang="en-US" sz="1200" dirty="0" err="1"/>
              <a:t>os.remove</a:t>
            </a:r>
            <a:r>
              <a:rPr lang="en-US" sz="1200" dirty="0"/>
              <a:t>() function:</a:t>
            </a:r>
          </a:p>
          <a:p>
            <a:r>
              <a:rPr lang="en-US" sz="1200" dirty="0"/>
              <a:t># Example: Remove the file "demofile.txt":</a:t>
            </a:r>
          </a:p>
          <a:p>
            <a:r>
              <a:rPr lang="en-US" sz="1200" dirty="0"/>
              <a:t>import </a:t>
            </a:r>
            <a:r>
              <a:rPr lang="en-US" sz="1200" dirty="0" err="1"/>
              <a:t>os</a:t>
            </a:r>
            <a:endParaRPr lang="en-US" sz="1200" dirty="0"/>
          </a:p>
          <a:p>
            <a:r>
              <a:rPr lang="en-US" sz="1200" dirty="0" err="1"/>
              <a:t>os.remove</a:t>
            </a:r>
            <a:r>
              <a:rPr lang="en-US" sz="1200" dirty="0"/>
              <a:t>("demofile.txt")</a:t>
            </a:r>
          </a:p>
          <a:p>
            <a:endParaRPr lang="en-US" sz="1200" dirty="0"/>
          </a:p>
          <a:p>
            <a:r>
              <a:rPr lang="en-US" sz="1200" dirty="0"/>
              <a:t># Check if File exist:</a:t>
            </a:r>
          </a:p>
          <a:p>
            <a:r>
              <a:rPr lang="en-US" sz="1200" dirty="0"/>
              <a:t># To avoid getting an error, you might want to check if the file exists before you try to delete it:</a:t>
            </a:r>
          </a:p>
          <a:p>
            <a:r>
              <a:rPr lang="en-US" sz="1200" dirty="0"/>
              <a:t># Example: Check if file exists, then delete it:</a:t>
            </a:r>
          </a:p>
          <a:p>
            <a:r>
              <a:rPr lang="en-US" sz="1200" dirty="0"/>
              <a:t>import </a:t>
            </a:r>
            <a:r>
              <a:rPr lang="en-US" sz="1200" dirty="0" err="1"/>
              <a:t>os</a:t>
            </a:r>
            <a:endParaRPr lang="en-US" sz="1200" dirty="0"/>
          </a:p>
          <a:p>
            <a:r>
              <a:rPr lang="en-US" sz="1200" dirty="0"/>
              <a:t>if </a:t>
            </a:r>
            <a:r>
              <a:rPr lang="en-US" sz="1200" dirty="0" err="1"/>
              <a:t>os.path.exists</a:t>
            </a:r>
            <a:r>
              <a:rPr lang="en-US" sz="1200" dirty="0"/>
              <a:t>("demofile.txt"):</a:t>
            </a:r>
          </a:p>
          <a:p>
            <a:r>
              <a:rPr lang="en-US" sz="1200" dirty="0"/>
              <a:t>  </a:t>
            </a:r>
            <a:r>
              <a:rPr lang="en-US" sz="1200" dirty="0" err="1"/>
              <a:t>os.remove</a:t>
            </a:r>
            <a:r>
              <a:rPr lang="en-US" sz="1200" dirty="0"/>
              <a:t>("demofile.txt")</a:t>
            </a:r>
          </a:p>
          <a:p>
            <a:r>
              <a:rPr lang="en-US" sz="1200" dirty="0"/>
              <a:t>else:</a:t>
            </a:r>
          </a:p>
          <a:p>
            <a:r>
              <a:rPr lang="en-US" sz="1200" dirty="0"/>
              <a:t>  print("The file does not exist")</a:t>
            </a:r>
          </a:p>
          <a:p>
            <a:endParaRPr lang="en-US" sz="1200" dirty="0"/>
          </a:p>
          <a:p>
            <a:r>
              <a:rPr lang="en-US" sz="1200" dirty="0"/>
              <a:t># Delete Folder</a:t>
            </a:r>
          </a:p>
          <a:p>
            <a:r>
              <a:rPr lang="en-US" sz="1200" dirty="0"/>
              <a:t># To delete an entire folder, use the </a:t>
            </a:r>
            <a:r>
              <a:rPr lang="en-US" sz="1200" dirty="0" err="1"/>
              <a:t>os.rmdir</a:t>
            </a:r>
            <a:r>
              <a:rPr lang="en-US" sz="1200" dirty="0"/>
              <a:t>() method:</a:t>
            </a:r>
          </a:p>
          <a:p>
            <a:r>
              <a:rPr lang="en-US" sz="1200" dirty="0"/>
              <a:t># Example: Remove the folder "</a:t>
            </a:r>
            <a:r>
              <a:rPr lang="en-US" sz="1200" dirty="0" err="1"/>
              <a:t>myfolder</a:t>
            </a:r>
            <a:r>
              <a:rPr lang="en-US" sz="1200" dirty="0"/>
              <a:t>":</a:t>
            </a:r>
          </a:p>
          <a:p>
            <a:r>
              <a:rPr lang="en-US" sz="1200" dirty="0"/>
              <a:t>import </a:t>
            </a:r>
            <a:r>
              <a:rPr lang="en-US" sz="1200" dirty="0" err="1"/>
              <a:t>os</a:t>
            </a:r>
            <a:endParaRPr lang="en-US" sz="1200" dirty="0"/>
          </a:p>
          <a:p>
            <a:r>
              <a:rPr lang="en-US" sz="1200" dirty="0" err="1"/>
              <a:t>os.rmdir</a:t>
            </a:r>
            <a:r>
              <a:rPr lang="en-US" sz="1200" dirty="0"/>
              <a:t>("</a:t>
            </a:r>
            <a:r>
              <a:rPr lang="en-US" sz="1200" dirty="0" err="1"/>
              <a:t>myfolder</a:t>
            </a:r>
            <a:r>
              <a:rPr lang="en-US" sz="1200" dirty="0"/>
              <a:t>")</a:t>
            </a:r>
          </a:p>
          <a:p>
            <a:r>
              <a:rPr lang="en-US" sz="1200" dirty="0"/>
              <a:t># Note: You can only remove empty folders.</a:t>
            </a:r>
          </a:p>
        </p:txBody>
      </p:sp>
      <p:pic>
        <p:nvPicPr>
          <p:cNvPr id="3" name="Picture 2">
            <a:extLst>
              <a:ext uri="{FF2B5EF4-FFF2-40B4-BE49-F238E27FC236}">
                <a16:creationId xmlns:a16="http://schemas.microsoft.com/office/drawing/2014/main" id="{C8049CBB-DF4E-C19B-BBCF-1D00401B964B}"/>
              </a:ext>
            </a:extLst>
          </p:cNvPr>
          <p:cNvPicPr>
            <a:picLocks noChangeAspect="1"/>
          </p:cNvPicPr>
          <p:nvPr/>
        </p:nvPicPr>
        <p:blipFill>
          <a:blip r:embed="rId3"/>
          <a:stretch>
            <a:fillRect/>
          </a:stretch>
        </p:blipFill>
        <p:spPr>
          <a:xfrm>
            <a:off x="6096000" y="908238"/>
            <a:ext cx="5486400" cy="1532353"/>
          </a:xfrm>
          <a:prstGeom prst="rect">
            <a:avLst/>
          </a:prstGeom>
        </p:spPr>
      </p:pic>
      <p:pic>
        <p:nvPicPr>
          <p:cNvPr id="7" name="Picture 6">
            <a:extLst>
              <a:ext uri="{FF2B5EF4-FFF2-40B4-BE49-F238E27FC236}">
                <a16:creationId xmlns:a16="http://schemas.microsoft.com/office/drawing/2014/main" id="{F74AF51C-90A0-E33A-8791-A92FC1AD8602}"/>
              </a:ext>
            </a:extLst>
          </p:cNvPr>
          <p:cNvPicPr>
            <a:picLocks noChangeAspect="1"/>
          </p:cNvPicPr>
          <p:nvPr/>
        </p:nvPicPr>
        <p:blipFill>
          <a:blip r:embed="rId4"/>
          <a:stretch>
            <a:fillRect/>
          </a:stretch>
        </p:blipFill>
        <p:spPr>
          <a:xfrm>
            <a:off x="6096000" y="2800350"/>
            <a:ext cx="4772025" cy="628650"/>
          </a:xfrm>
          <a:prstGeom prst="rect">
            <a:avLst/>
          </a:prstGeom>
        </p:spPr>
      </p:pic>
    </p:spTree>
    <p:extLst>
      <p:ext uri="{BB962C8B-B14F-4D97-AF65-F5344CB8AC3E}">
        <p14:creationId xmlns:p14="http://schemas.microsoft.com/office/powerpoint/2010/main" val="3182139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Getting Started with Python in VS Code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0" y="745737"/>
            <a:ext cx="6944189" cy="4339650"/>
          </a:xfrm>
          <a:prstGeom prst="rect">
            <a:avLst/>
          </a:prstGeom>
          <a:noFill/>
        </p:spPr>
        <p:txBody>
          <a:bodyPr wrap="square">
            <a:spAutoFit/>
          </a:bodyPr>
          <a:lstStyle/>
          <a:p>
            <a:r>
              <a:rPr lang="en-US" sz="1200" b="1" dirty="0"/>
              <a:t>Create a Python source code file</a:t>
            </a:r>
          </a:p>
          <a:p>
            <a:pPr marL="171450" indent="-171450">
              <a:buFont typeface="Arial" panose="020B0604020202020204" pitchFamily="34" charset="0"/>
              <a:buChar char="•"/>
            </a:pPr>
            <a:r>
              <a:rPr lang="en-US" sz="1200" dirty="0"/>
              <a:t>From the File Explorer toolbar: select the </a:t>
            </a:r>
            <a:r>
              <a:rPr lang="en-US" sz="1200" b="1" dirty="0"/>
              <a:t>New File </a:t>
            </a:r>
            <a:r>
              <a:rPr lang="en-US" sz="1200" dirty="0"/>
              <a:t>button on the hello folder</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Name the file hello.py, and VS Code will automatically open it in the editor:</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By using the .</a:t>
            </a:r>
            <a:r>
              <a:rPr lang="en-US" sz="1200" dirty="0" err="1"/>
              <a:t>py</a:t>
            </a:r>
            <a:r>
              <a:rPr lang="en-US" sz="1200" dirty="0"/>
              <a:t> file extension, you tell VS Code to interpret this file as a Python program, so that it evaluates the contents with the Python extension and the selected interpreter.</a:t>
            </a:r>
          </a:p>
          <a:p>
            <a:pPr marL="171450" indent="-171450">
              <a:buFont typeface="Arial" panose="020B0604020202020204" pitchFamily="34" charset="0"/>
              <a:buChar char="•"/>
            </a:pPr>
            <a:r>
              <a:rPr lang="en-US" sz="1200" dirty="0"/>
              <a:t>Now that you have a code file in your Workspace, enter the following source code in hello.py:</a:t>
            </a:r>
          </a:p>
          <a:p>
            <a:pPr marL="628650" lvl="1" indent="-171450">
              <a:buFont typeface="Arial" panose="020B0604020202020204" pitchFamily="34" charset="0"/>
              <a:buChar char="•"/>
            </a:pPr>
            <a:r>
              <a:rPr lang="en-US" sz="1200" b="1" dirty="0">
                <a:solidFill>
                  <a:srgbClr val="0070C0"/>
                </a:solidFill>
              </a:rPr>
              <a:t>msg = "Roll a dice"</a:t>
            </a:r>
          </a:p>
          <a:p>
            <a:pPr marL="628650" lvl="1" indent="-171450">
              <a:buFont typeface="Arial" panose="020B0604020202020204" pitchFamily="34" charset="0"/>
              <a:buChar char="•"/>
            </a:pPr>
            <a:r>
              <a:rPr lang="en-US" sz="1200" b="1" dirty="0">
                <a:solidFill>
                  <a:srgbClr val="0070C0"/>
                </a:solidFill>
              </a:rPr>
              <a:t>print(msg)</a:t>
            </a:r>
          </a:p>
          <a:p>
            <a:pPr marL="171450" indent="-171450">
              <a:buFont typeface="Arial" panose="020B0604020202020204" pitchFamily="34" charset="0"/>
              <a:buChar char="•"/>
            </a:pPr>
            <a:r>
              <a:rPr lang="en-US" sz="1200" dirty="0"/>
              <a:t>When you start typing print, notice how IntelliSense presents auto-completion options.</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pic>
        <p:nvPicPr>
          <p:cNvPr id="3074" name="Picture 2" descr="File Explorer New File">
            <a:extLst>
              <a:ext uri="{FF2B5EF4-FFF2-40B4-BE49-F238E27FC236}">
                <a16:creationId xmlns:a16="http://schemas.microsoft.com/office/drawing/2014/main" id="{09BC39F8-18FA-CC79-D81F-B70869A0678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4067" y="745737"/>
            <a:ext cx="3657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File Explorer hello.py">
            <a:extLst>
              <a:ext uri="{FF2B5EF4-FFF2-40B4-BE49-F238E27FC236}">
                <a16:creationId xmlns:a16="http://schemas.microsoft.com/office/drawing/2014/main" id="{4ACC8344-D78F-D344-5B7E-93F6024F3EC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067" y="2330241"/>
            <a:ext cx="3657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IntelliSense appearing for Python code">
            <a:extLst>
              <a:ext uri="{FF2B5EF4-FFF2-40B4-BE49-F238E27FC236}">
                <a16:creationId xmlns:a16="http://schemas.microsoft.com/office/drawing/2014/main" id="{55B6ACB2-2652-BBD3-D6AC-07BAD2028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4067" y="4208992"/>
            <a:ext cx="3657600" cy="1350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9067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Unit Testing</a:t>
            </a:r>
          </a:p>
        </p:txBody>
      </p:sp>
      <p:sp>
        <p:nvSpPr>
          <p:cNvPr id="3" name="TextBox 2">
            <a:extLst>
              <a:ext uri="{FF2B5EF4-FFF2-40B4-BE49-F238E27FC236}">
                <a16:creationId xmlns:a16="http://schemas.microsoft.com/office/drawing/2014/main" id="{B1D103A9-940B-A056-979D-40FAA7F014D3}"/>
              </a:ext>
            </a:extLst>
          </p:cNvPr>
          <p:cNvSpPr txBox="1"/>
          <p:nvPr/>
        </p:nvSpPr>
        <p:spPr>
          <a:xfrm>
            <a:off x="244011" y="6561431"/>
            <a:ext cx="6097712" cy="215444"/>
          </a:xfrm>
          <a:prstGeom prst="rect">
            <a:avLst/>
          </a:prstGeom>
          <a:noFill/>
        </p:spPr>
        <p:txBody>
          <a:bodyPr wrap="square">
            <a:spAutoFit/>
          </a:bodyPr>
          <a:lstStyle/>
          <a:p>
            <a:r>
              <a:rPr lang="en-US" sz="800" dirty="0"/>
              <a:t>Ref: https://www.geeksforgeeks.org/unit-testing-python-unittest/</a:t>
            </a:r>
          </a:p>
        </p:txBody>
      </p:sp>
      <p:sp>
        <p:nvSpPr>
          <p:cNvPr id="5" name="TextBox 4">
            <a:extLst>
              <a:ext uri="{FF2B5EF4-FFF2-40B4-BE49-F238E27FC236}">
                <a16:creationId xmlns:a16="http://schemas.microsoft.com/office/drawing/2014/main" id="{98CA6971-782C-C181-A4E1-CB74B4F508D6}"/>
              </a:ext>
            </a:extLst>
          </p:cNvPr>
          <p:cNvSpPr txBox="1"/>
          <p:nvPr/>
        </p:nvSpPr>
        <p:spPr>
          <a:xfrm>
            <a:off x="244011" y="653014"/>
            <a:ext cx="7446574" cy="5940088"/>
          </a:xfrm>
          <a:prstGeom prst="rect">
            <a:avLst/>
          </a:prstGeom>
          <a:noFill/>
        </p:spPr>
        <p:txBody>
          <a:bodyPr wrap="square">
            <a:spAutoFit/>
          </a:bodyPr>
          <a:lstStyle>
            <a:defPPr>
              <a:defRPr lang="en-US"/>
            </a:defPPr>
            <a:lvl1pPr>
              <a:defRPr sz="1200">
                <a:solidFill>
                  <a:srgbClr val="0070C0"/>
                </a:solidFill>
                <a:effectLst/>
                <a:latin typeface="Consolas" panose="020B0609020204030204" pitchFamily="49" charset="0"/>
              </a:defRPr>
            </a:lvl1pPr>
          </a:lstStyle>
          <a:p>
            <a:r>
              <a:rPr lang="en-US" sz="1000" dirty="0"/>
              <a:t># What is Unit Testing?</a:t>
            </a:r>
          </a:p>
          <a:p>
            <a:r>
              <a:rPr lang="en-US" sz="1000" dirty="0"/>
              <a:t># Unit Testing is the first level of software testing where the smallest testable parts of a software are tested. This is used to validate that each unit of the software performs as designed.</a:t>
            </a:r>
          </a:p>
          <a:p>
            <a:r>
              <a:rPr lang="en-US" sz="1000" dirty="0"/>
              <a:t># The </a:t>
            </a:r>
            <a:r>
              <a:rPr lang="en-US" sz="1000" dirty="0" err="1"/>
              <a:t>unittest</a:t>
            </a:r>
            <a:r>
              <a:rPr lang="en-US" sz="1000" dirty="0"/>
              <a:t> test framework is python’s </a:t>
            </a:r>
            <a:r>
              <a:rPr lang="en-US" sz="1000" dirty="0" err="1"/>
              <a:t>xUnit</a:t>
            </a:r>
            <a:r>
              <a:rPr lang="en-US" sz="1000" dirty="0"/>
              <a:t> style framework.</a:t>
            </a:r>
          </a:p>
          <a:p>
            <a:r>
              <a:rPr lang="en-US" sz="1000" dirty="0"/>
              <a:t># Method:</a:t>
            </a:r>
          </a:p>
          <a:p>
            <a:r>
              <a:rPr lang="en-US" sz="1000" dirty="0"/>
              <a:t># White Box Testing method is used for Unit testing.</a:t>
            </a:r>
          </a:p>
          <a:p>
            <a:r>
              <a:rPr lang="en-US" sz="1000" dirty="0"/>
              <a:t># OOP concepts supported by </a:t>
            </a:r>
            <a:r>
              <a:rPr lang="en-US" sz="1000" dirty="0" err="1"/>
              <a:t>unittest</a:t>
            </a:r>
            <a:r>
              <a:rPr lang="en-US" sz="1000" dirty="0"/>
              <a:t> framework:</a:t>
            </a:r>
          </a:p>
          <a:p>
            <a:r>
              <a:rPr lang="en-US" sz="1000" dirty="0"/>
              <a:t># test fixture: A test fixture is used as a baseline for running tests to ensure that there is a fixed environment in which tests are run so that results are repeatable. # Examples: creating temporary databases; starting a server process.</a:t>
            </a:r>
          </a:p>
          <a:p>
            <a:r>
              <a:rPr lang="en-US" sz="1000" dirty="0"/>
              <a:t># test case: A test case is a set of conditions which is used to determine whether a system under test works correctly.</a:t>
            </a:r>
          </a:p>
          <a:p>
            <a:r>
              <a:rPr lang="en-US" sz="1000" dirty="0"/>
              <a:t># test suite: Test suite is a collection of testcases that are used to test a software program to show that it has some specified set of </a:t>
            </a:r>
            <a:r>
              <a:rPr lang="en-US" sz="1000" dirty="0" err="1"/>
              <a:t>behaviours</a:t>
            </a:r>
            <a:r>
              <a:rPr lang="en-US" sz="1000" dirty="0"/>
              <a:t> by executing the aggregated tests together.</a:t>
            </a:r>
          </a:p>
          <a:p>
            <a:r>
              <a:rPr lang="en-US" sz="1000" dirty="0"/>
              <a:t># test runner: A test runner is a component which set up the execution of tests and provides the outcome to the user.</a:t>
            </a:r>
          </a:p>
          <a:p>
            <a:r>
              <a:rPr lang="en-US" sz="1000" dirty="0"/>
              <a:t># Basic Test Structure : </a:t>
            </a:r>
            <a:r>
              <a:rPr lang="en-US" sz="1000" dirty="0" err="1"/>
              <a:t>unittest</a:t>
            </a:r>
            <a:r>
              <a:rPr lang="en-US" sz="1000" dirty="0"/>
              <a:t> defines tests by the following two ways : Manage test “fixtures” using code; test itself.</a:t>
            </a:r>
          </a:p>
          <a:p>
            <a:r>
              <a:rPr lang="en-US" sz="1000" dirty="0"/>
              <a:t>import </a:t>
            </a:r>
            <a:r>
              <a:rPr lang="en-US" sz="1000" dirty="0" err="1"/>
              <a:t>unittest</a:t>
            </a:r>
            <a:r>
              <a:rPr lang="en-US" sz="1000" dirty="0"/>
              <a:t> </a:t>
            </a:r>
          </a:p>
          <a:p>
            <a:r>
              <a:rPr lang="en-US" sz="1000" dirty="0"/>
              <a:t>class </a:t>
            </a:r>
            <a:r>
              <a:rPr lang="en-US" sz="1000" dirty="0" err="1"/>
              <a:t>SimpleTest</a:t>
            </a:r>
            <a:r>
              <a:rPr lang="en-US" sz="1000" dirty="0"/>
              <a:t>(</a:t>
            </a:r>
            <a:r>
              <a:rPr lang="en-US" sz="1000" dirty="0" err="1"/>
              <a:t>unittest.TestCase</a:t>
            </a:r>
            <a:r>
              <a:rPr lang="en-US" sz="1000" dirty="0"/>
              <a:t>): </a:t>
            </a:r>
          </a:p>
          <a:p>
            <a:r>
              <a:rPr lang="en-US" sz="1000" dirty="0"/>
              <a:t>	# Returns True or False. </a:t>
            </a:r>
          </a:p>
          <a:p>
            <a:r>
              <a:rPr lang="en-US" sz="1000" dirty="0"/>
              <a:t>	def test(self):		 </a:t>
            </a:r>
          </a:p>
          <a:p>
            <a:r>
              <a:rPr lang="en-US" sz="1000" dirty="0"/>
              <a:t>		</a:t>
            </a:r>
            <a:r>
              <a:rPr lang="en-US" sz="1000" dirty="0" err="1"/>
              <a:t>self.assertTrue</a:t>
            </a:r>
            <a:r>
              <a:rPr lang="en-US" sz="1000" dirty="0"/>
              <a:t>(True) </a:t>
            </a:r>
          </a:p>
          <a:p>
            <a:r>
              <a:rPr lang="en-US" sz="1000" dirty="0"/>
              <a:t>if __name__ == '__main__': </a:t>
            </a:r>
          </a:p>
          <a:p>
            <a:r>
              <a:rPr lang="en-US" sz="1000" dirty="0"/>
              <a:t>	</a:t>
            </a:r>
            <a:r>
              <a:rPr lang="en-US" sz="1000" dirty="0" err="1"/>
              <a:t>unittest.main</a:t>
            </a:r>
            <a:r>
              <a:rPr lang="en-US" sz="1000" dirty="0"/>
              <a:t>() </a:t>
            </a:r>
          </a:p>
          <a:p>
            <a:r>
              <a:rPr lang="en-US" sz="1000" dirty="0"/>
              <a:t># This is the basic test code using </a:t>
            </a:r>
            <a:r>
              <a:rPr lang="en-US" sz="1000" dirty="0" err="1"/>
              <a:t>unittest</a:t>
            </a:r>
            <a:r>
              <a:rPr lang="en-US" sz="1000" dirty="0"/>
              <a:t> framework, which is having a single test. This test() method will fail if TRUE is ever FALSE.</a:t>
            </a:r>
          </a:p>
          <a:p>
            <a:r>
              <a:rPr lang="en-US" sz="1000" dirty="0"/>
              <a:t># Running Tests</a:t>
            </a:r>
          </a:p>
          <a:p>
            <a:r>
              <a:rPr lang="en-US" sz="1000" dirty="0"/>
              <a:t>if __name__ == '__main__':</a:t>
            </a:r>
          </a:p>
          <a:p>
            <a:r>
              <a:rPr lang="en-US" sz="1000" dirty="0"/>
              <a:t>    </a:t>
            </a:r>
            <a:r>
              <a:rPr lang="en-US" sz="1000" dirty="0" err="1"/>
              <a:t>unittest.main</a:t>
            </a:r>
            <a:r>
              <a:rPr lang="en-US" sz="1000" dirty="0"/>
              <a:t>()</a:t>
            </a:r>
          </a:p>
          <a:p>
            <a:r>
              <a:rPr lang="en-US" sz="1000" dirty="0"/>
              <a:t># The last block helps to run the test by running the file through the command line.</a:t>
            </a:r>
          </a:p>
          <a:p>
            <a:r>
              <a:rPr lang="en-US" sz="1000" dirty="0"/>
              <a:t># Here, in the output the “.” on the first line of output means that a test passed.</a:t>
            </a:r>
          </a:p>
          <a:p>
            <a:r>
              <a:rPr lang="en-US" sz="1000" dirty="0"/>
              <a:t># “-v” option is added in the command line while running the tests to obtain more detailed test results.</a:t>
            </a:r>
          </a:p>
          <a:p>
            <a:r>
              <a:rPr lang="en-US" sz="1000" dirty="0"/>
              <a:t># Outcomes Possible : There are three types of possible test outcomes :</a:t>
            </a:r>
          </a:p>
          <a:p>
            <a:r>
              <a:rPr lang="en-US" sz="1000" dirty="0"/>
              <a:t># OK – This means that all the tests are passed.</a:t>
            </a:r>
          </a:p>
          <a:p>
            <a:r>
              <a:rPr lang="en-US" sz="1000" dirty="0"/>
              <a:t># FAIL – This means that the test did not pass and an </a:t>
            </a:r>
            <a:r>
              <a:rPr lang="en-US" sz="1000" dirty="0" err="1"/>
              <a:t>AssertionError</a:t>
            </a:r>
            <a:r>
              <a:rPr lang="en-US" sz="1000" dirty="0"/>
              <a:t> exception is raised.</a:t>
            </a:r>
          </a:p>
          <a:p>
            <a:r>
              <a:rPr lang="en-US" sz="1000" dirty="0"/>
              <a:t># ERROR – This means that the test raises an exception other than </a:t>
            </a:r>
            <a:r>
              <a:rPr lang="en-US" sz="1000" dirty="0" err="1"/>
              <a:t>AssertionError</a:t>
            </a:r>
            <a:r>
              <a:rPr lang="en-US" sz="1000" dirty="0"/>
              <a:t>.</a:t>
            </a:r>
          </a:p>
        </p:txBody>
      </p:sp>
      <p:pic>
        <p:nvPicPr>
          <p:cNvPr id="6" name="Picture 5">
            <a:extLst>
              <a:ext uri="{FF2B5EF4-FFF2-40B4-BE49-F238E27FC236}">
                <a16:creationId xmlns:a16="http://schemas.microsoft.com/office/drawing/2014/main" id="{2C1517A4-20AB-49B6-D02D-5E8F3A64329F}"/>
              </a:ext>
            </a:extLst>
          </p:cNvPr>
          <p:cNvPicPr>
            <a:picLocks noChangeAspect="1"/>
          </p:cNvPicPr>
          <p:nvPr/>
        </p:nvPicPr>
        <p:blipFill>
          <a:blip r:embed="rId2"/>
          <a:stretch>
            <a:fillRect/>
          </a:stretch>
        </p:blipFill>
        <p:spPr>
          <a:xfrm>
            <a:off x="7918934" y="750340"/>
            <a:ext cx="3657600" cy="1904588"/>
          </a:xfrm>
          <a:prstGeom prst="rect">
            <a:avLst/>
          </a:prstGeom>
        </p:spPr>
      </p:pic>
      <p:pic>
        <p:nvPicPr>
          <p:cNvPr id="9" name="Picture 8">
            <a:extLst>
              <a:ext uri="{FF2B5EF4-FFF2-40B4-BE49-F238E27FC236}">
                <a16:creationId xmlns:a16="http://schemas.microsoft.com/office/drawing/2014/main" id="{A478C629-30BF-C1DC-75EC-E833D0438339}"/>
              </a:ext>
            </a:extLst>
          </p:cNvPr>
          <p:cNvPicPr>
            <a:picLocks noChangeAspect="1"/>
          </p:cNvPicPr>
          <p:nvPr/>
        </p:nvPicPr>
        <p:blipFill>
          <a:blip r:embed="rId3"/>
          <a:stretch>
            <a:fillRect/>
          </a:stretch>
        </p:blipFill>
        <p:spPr>
          <a:xfrm>
            <a:off x="7918934" y="2922667"/>
            <a:ext cx="3657600" cy="700391"/>
          </a:xfrm>
          <a:prstGeom prst="rect">
            <a:avLst/>
          </a:prstGeom>
        </p:spPr>
      </p:pic>
    </p:spTree>
    <p:extLst>
      <p:ext uri="{BB962C8B-B14F-4D97-AF65-F5344CB8AC3E}">
        <p14:creationId xmlns:p14="http://schemas.microsoft.com/office/powerpoint/2010/main" val="37983856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Unit Testing</a:t>
            </a:r>
          </a:p>
        </p:txBody>
      </p:sp>
      <p:sp>
        <p:nvSpPr>
          <p:cNvPr id="3" name="TextBox 2">
            <a:extLst>
              <a:ext uri="{FF2B5EF4-FFF2-40B4-BE49-F238E27FC236}">
                <a16:creationId xmlns:a16="http://schemas.microsoft.com/office/drawing/2014/main" id="{B1D103A9-940B-A056-979D-40FAA7F014D3}"/>
              </a:ext>
            </a:extLst>
          </p:cNvPr>
          <p:cNvSpPr txBox="1"/>
          <p:nvPr/>
        </p:nvSpPr>
        <p:spPr>
          <a:xfrm>
            <a:off x="244011" y="6561431"/>
            <a:ext cx="6097712" cy="215444"/>
          </a:xfrm>
          <a:prstGeom prst="rect">
            <a:avLst/>
          </a:prstGeom>
          <a:noFill/>
        </p:spPr>
        <p:txBody>
          <a:bodyPr wrap="square">
            <a:spAutoFit/>
          </a:bodyPr>
          <a:lstStyle/>
          <a:p>
            <a:r>
              <a:rPr lang="en-US" sz="800" dirty="0"/>
              <a:t>Ref: https://www.geeksforgeeks.org/unit-testing-python-unittest/</a:t>
            </a:r>
          </a:p>
        </p:txBody>
      </p:sp>
      <p:sp>
        <p:nvSpPr>
          <p:cNvPr id="5" name="TextBox 4">
            <a:extLst>
              <a:ext uri="{FF2B5EF4-FFF2-40B4-BE49-F238E27FC236}">
                <a16:creationId xmlns:a16="http://schemas.microsoft.com/office/drawing/2014/main" id="{98CA6971-782C-C181-A4E1-CB74B4F508D6}"/>
              </a:ext>
            </a:extLst>
          </p:cNvPr>
          <p:cNvSpPr txBox="1"/>
          <p:nvPr/>
        </p:nvSpPr>
        <p:spPr>
          <a:xfrm>
            <a:off x="244011" y="653014"/>
            <a:ext cx="7475450" cy="4708981"/>
          </a:xfrm>
          <a:prstGeom prst="rect">
            <a:avLst/>
          </a:prstGeom>
          <a:noFill/>
        </p:spPr>
        <p:txBody>
          <a:bodyPr wrap="square">
            <a:spAutoFit/>
          </a:bodyPr>
          <a:lstStyle>
            <a:defPPr>
              <a:defRPr lang="en-US"/>
            </a:defPPr>
            <a:lvl1pPr>
              <a:defRPr sz="1200">
                <a:solidFill>
                  <a:srgbClr val="0070C0"/>
                </a:solidFill>
                <a:effectLst/>
                <a:latin typeface="Consolas" panose="020B0609020204030204" pitchFamily="49" charset="0"/>
              </a:defRPr>
            </a:lvl1pPr>
          </a:lstStyle>
          <a:p>
            <a:r>
              <a:rPr lang="en-US" sz="1000" dirty="0"/>
              <a:t># Python code to demonstrate working of </a:t>
            </a:r>
            <a:r>
              <a:rPr lang="en-US" sz="1000" dirty="0" err="1"/>
              <a:t>unittest</a:t>
            </a:r>
            <a:r>
              <a:rPr lang="en-US" sz="1000" dirty="0"/>
              <a:t> </a:t>
            </a:r>
          </a:p>
          <a:p>
            <a:r>
              <a:rPr lang="en-US" sz="1000" dirty="0"/>
              <a:t>import </a:t>
            </a:r>
            <a:r>
              <a:rPr lang="en-US" sz="1000" dirty="0" err="1"/>
              <a:t>unittest</a:t>
            </a:r>
            <a:r>
              <a:rPr lang="en-US" sz="1000" dirty="0"/>
              <a:t> </a:t>
            </a:r>
          </a:p>
          <a:p>
            <a:r>
              <a:rPr lang="en-US" sz="1000" dirty="0"/>
              <a:t>class </a:t>
            </a:r>
            <a:r>
              <a:rPr lang="en-US" sz="1000" dirty="0" err="1"/>
              <a:t>TestStringMethods</a:t>
            </a:r>
            <a:r>
              <a:rPr lang="en-US" sz="1000" dirty="0"/>
              <a:t>(</a:t>
            </a:r>
            <a:r>
              <a:rPr lang="en-US" sz="1000" dirty="0" err="1"/>
              <a:t>unittest.TestCase</a:t>
            </a:r>
            <a:r>
              <a:rPr lang="en-US" sz="1000" dirty="0"/>
              <a:t>): </a:t>
            </a:r>
          </a:p>
          <a:p>
            <a:r>
              <a:rPr lang="en-US" sz="1000" dirty="0"/>
              <a:t>	def </a:t>
            </a:r>
            <a:r>
              <a:rPr lang="en-US" sz="1000" dirty="0" err="1"/>
              <a:t>setUp</a:t>
            </a:r>
            <a:r>
              <a:rPr lang="en-US" sz="1000" dirty="0"/>
              <a:t>(self): </a:t>
            </a:r>
          </a:p>
          <a:p>
            <a:r>
              <a:rPr lang="en-US" sz="1000" dirty="0"/>
              <a:t>		pass</a:t>
            </a:r>
          </a:p>
          <a:p>
            <a:r>
              <a:rPr lang="en-US" sz="1000" dirty="0"/>
              <a:t>	# Returns True if the string contains 4 a. </a:t>
            </a:r>
          </a:p>
          <a:p>
            <a:r>
              <a:rPr lang="en-US" sz="1000" dirty="0"/>
              <a:t>	def </a:t>
            </a:r>
            <a:r>
              <a:rPr lang="en-US" sz="1000" dirty="0" err="1"/>
              <a:t>test_strings_a</a:t>
            </a:r>
            <a:r>
              <a:rPr lang="en-US" sz="1000" dirty="0"/>
              <a:t>(self): </a:t>
            </a:r>
          </a:p>
          <a:p>
            <a:r>
              <a:rPr lang="en-US" sz="1000" dirty="0"/>
              <a:t>		</a:t>
            </a:r>
            <a:r>
              <a:rPr lang="en-US" sz="1000" dirty="0" err="1"/>
              <a:t>self.assertEqual</a:t>
            </a:r>
            <a:r>
              <a:rPr lang="en-US" sz="1000" dirty="0"/>
              <a:t>( 'a'*4, '</a:t>
            </a:r>
            <a:r>
              <a:rPr lang="en-US" sz="1000" dirty="0" err="1"/>
              <a:t>aaaa</a:t>
            </a:r>
            <a:r>
              <a:rPr lang="en-US" sz="1000" dirty="0"/>
              <a:t>') </a:t>
            </a:r>
          </a:p>
          <a:p>
            <a:r>
              <a:rPr lang="en-US" sz="1000" dirty="0"/>
              <a:t>	# Returns True if the string is in upper case. </a:t>
            </a:r>
          </a:p>
          <a:p>
            <a:r>
              <a:rPr lang="en-US" sz="1000" dirty="0"/>
              <a:t>	def </a:t>
            </a:r>
            <a:r>
              <a:rPr lang="en-US" sz="1000" dirty="0" err="1"/>
              <a:t>test_upper</a:t>
            </a:r>
            <a:r>
              <a:rPr lang="en-US" sz="1000" dirty="0"/>
              <a:t>(self):		 </a:t>
            </a:r>
          </a:p>
          <a:p>
            <a:r>
              <a:rPr lang="en-US" sz="1000" dirty="0"/>
              <a:t>		</a:t>
            </a:r>
            <a:r>
              <a:rPr lang="en-US" sz="1000" dirty="0" err="1"/>
              <a:t>self.assertEqual</a:t>
            </a:r>
            <a:r>
              <a:rPr lang="en-US" sz="1000" dirty="0"/>
              <a:t>('</a:t>
            </a:r>
            <a:r>
              <a:rPr lang="en-US" sz="1000" dirty="0" err="1"/>
              <a:t>foo'.upper</a:t>
            </a:r>
            <a:r>
              <a:rPr lang="en-US" sz="1000" dirty="0"/>
              <a:t>(), 'FOO') </a:t>
            </a:r>
          </a:p>
          <a:p>
            <a:r>
              <a:rPr lang="en-US" sz="1000" dirty="0"/>
              <a:t>	# Returns TRUE if the string is in uppercase </a:t>
            </a:r>
          </a:p>
          <a:p>
            <a:r>
              <a:rPr lang="en-US" sz="1000" dirty="0"/>
              <a:t>	# else returns False. </a:t>
            </a:r>
          </a:p>
          <a:p>
            <a:r>
              <a:rPr lang="en-US" sz="1000" dirty="0"/>
              <a:t>	def </a:t>
            </a:r>
            <a:r>
              <a:rPr lang="en-US" sz="1000" dirty="0" err="1"/>
              <a:t>test_isupper</a:t>
            </a:r>
            <a:r>
              <a:rPr lang="en-US" sz="1000" dirty="0"/>
              <a:t>(self):		 </a:t>
            </a:r>
          </a:p>
          <a:p>
            <a:r>
              <a:rPr lang="en-US" sz="1000" dirty="0"/>
              <a:t>		</a:t>
            </a:r>
            <a:r>
              <a:rPr lang="en-US" sz="1000" dirty="0" err="1"/>
              <a:t>self.assertTrue</a:t>
            </a:r>
            <a:r>
              <a:rPr lang="en-US" sz="1000" dirty="0"/>
              <a:t>('FOO'.</a:t>
            </a:r>
            <a:r>
              <a:rPr lang="en-US" sz="1000" dirty="0" err="1"/>
              <a:t>isupper</a:t>
            </a:r>
            <a:r>
              <a:rPr lang="en-US" sz="1000" dirty="0"/>
              <a:t>()) </a:t>
            </a:r>
          </a:p>
          <a:p>
            <a:r>
              <a:rPr lang="en-US" sz="1000" dirty="0"/>
              <a:t>		</a:t>
            </a:r>
            <a:r>
              <a:rPr lang="en-US" sz="1000" dirty="0" err="1"/>
              <a:t>self.assertFalse</a:t>
            </a:r>
            <a:r>
              <a:rPr lang="en-US" sz="1000" dirty="0"/>
              <a:t>('Foo'.</a:t>
            </a:r>
            <a:r>
              <a:rPr lang="en-US" sz="1000" dirty="0" err="1"/>
              <a:t>isupper</a:t>
            </a:r>
            <a:r>
              <a:rPr lang="en-US" sz="1000" dirty="0"/>
              <a:t>()) </a:t>
            </a:r>
          </a:p>
          <a:p>
            <a:r>
              <a:rPr lang="en-US" sz="1000" dirty="0"/>
              <a:t>	# Returns true if the string is stripped and </a:t>
            </a:r>
          </a:p>
          <a:p>
            <a:r>
              <a:rPr lang="en-US" sz="1000" dirty="0"/>
              <a:t>	# matches the given output. </a:t>
            </a:r>
          </a:p>
          <a:p>
            <a:r>
              <a:rPr lang="en-US" sz="1000" dirty="0"/>
              <a:t>	def </a:t>
            </a:r>
            <a:r>
              <a:rPr lang="en-US" sz="1000" dirty="0" err="1"/>
              <a:t>test_strip</a:t>
            </a:r>
            <a:r>
              <a:rPr lang="en-US" sz="1000" dirty="0"/>
              <a:t>(self):		 </a:t>
            </a:r>
          </a:p>
          <a:p>
            <a:r>
              <a:rPr lang="en-US" sz="1000" dirty="0"/>
              <a:t>		s = '</a:t>
            </a:r>
            <a:r>
              <a:rPr lang="en-US" sz="1000" dirty="0" err="1"/>
              <a:t>geeksforgeeks</a:t>
            </a:r>
            <a:r>
              <a:rPr lang="en-US" sz="1000" dirty="0"/>
              <a:t>'</a:t>
            </a:r>
          </a:p>
          <a:p>
            <a:r>
              <a:rPr lang="en-US" sz="1000" dirty="0"/>
              <a:t>		</a:t>
            </a:r>
            <a:r>
              <a:rPr lang="en-US" sz="1000" dirty="0" err="1"/>
              <a:t>self.assertEqual</a:t>
            </a:r>
            <a:r>
              <a:rPr lang="en-US" sz="1000" dirty="0"/>
              <a:t>(</a:t>
            </a:r>
            <a:r>
              <a:rPr lang="en-US" sz="1000" dirty="0" err="1"/>
              <a:t>s.strip</a:t>
            </a:r>
            <a:r>
              <a:rPr lang="en-US" sz="1000" dirty="0"/>
              <a:t>('geek'), '</a:t>
            </a:r>
            <a:r>
              <a:rPr lang="en-US" sz="1000" dirty="0" err="1"/>
              <a:t>sforgeeks</a:t>
            </a:r>
            <a:r>
              <a:rPr lang="en-US" sz="1000" dirty="0"/>
              <a:t>') </a:t>
            </a:r>
          </a:p>
          <a:p>
            <a:r>
              <a:rPr lang="en-US" sz="1000" dirty="0"/>
              <a:t>	# Returns true if the string splits and matches </a:t>
            </a:r>
          </a:p>
          <a:p>
            <a:r>
              <a:rPr lang="en-US" sz="1000" dirty="0"/>
              <a:t>	# the given output. </a:t>
            </a:r>
          </a:p>
          <a:p>
            <a:r>
              <a:rPr lang="en-US" sz="1000" dirty="0"/>
              <a:t>	def </a:t>
            </a:r>
            <a:r>
              <a:rPr lang="en-US" sz="1000" dirty="0" err="1"/>
              <a:t>test_split</a:t>
            </a:r>
            <a:r>
              <a:rPr lang="en-US" sz="1000" dirty="0"/>
              <a:t>(self):		 </a:t>
            </a:r>
          </a:p>
          <a:p>
            <a:r>
              <a:rPr lang="en-US" sz="1000" dirty="0"/>
              <a:t>		s = 'hello world'</a:t>
            </a:r>
          </a:p>
          <a:p>
            <a:r>
              <a:rPr lang="en-US" sz="1000" dirty="0"/>
              <a:t>		</a:t>
            </a:r>
            <a:r>
              <a:rPr lang="en-US" sz="1000" dirty="0" err="1"/>
              <a:t>self.assertEqual</a:t>
            </a:r>
            <a:r>
              <a:rPr lang="en-US" sz="1000" dirty="0"/>
              <a:t>(</a:t>
            </a:r>
            <a:r>
              <a:rPr lang="en-US" sz="1000" dirty="0" err="1"/>
              <a:t>s.split</a:t>
            </a:r>
            <a:r>
              <a:rPr lang="en-US" sz="1000" dirty="0"/>
              <a:t>(), ['hello', 'world']) </a:t>
            </a:r>
          </a:p>
          <a:p>
            <a:r>
              <a:rPr lang="en-US" sz="1000" dirty="0"/>
              <a:t>		with </a:t>
            </a:r>
            <a:r>
              <a:rPr lang="en-US" sz="1000" dirty="0" err="1"/>
              <a:t>self.assertRaises</a:t>
            </a:r>
            <a:r>
              <a:rPr lang="en-US" sz="1000" dirty="0"/>
              <a:t>(</a:t>
            </a:r>
            <a:r>
              <a:rPr lang="en-US" sz="1000" dirty="0" err="1"/>
              <a:t>TypeError</a:t>
            </a:r>
            <a:r>
              <a:rPr lang="en-US" sz="1000" dirty="0"/>
              <a:t>): </a:t>
            </a:r>
          </a:p>
          <a:p>
            <a:r>
              <a:rPr lang="en-US" sz="1000" dirty="0"/>
              <a:t>			</a:t>
            </a:r>
            <a:r>
              <a:rPr lang="en-US" sz="1000" dirty="0" err="1"/>
              <a:t>s.split</a:t>
            </a:r>
            <a:r>
              <a:rPr lang="en-US" sz="1000" dirty="0"/>
              <a:t>(2) </a:t>
            </a:r>
          </a:p>
          <a:p>
            <a:r>
              <a:rPr lang="en-US" sz="1000" dirty="0"/>
              <a:t>if __name__ == '__main__': </a:t>
            </a:r>
          </a:p>
          <a:p>
            <a:r>
              <a:rPr lang="en-US" sz="1000" dirty="0"/>
              <a:t>	</a:t>
            </a:r>
            <a:r>
              <a:rPr lang="en-US" sz="1000" dirty="0" err="1"/>
              <a:t>unittest.main</a:t>
            </a:r>
            <a:r>
              <a:rPr lang="en-US" sz="1000" dirty="0"/>
              <a:t>() </a:t>
            </a:r>
          </a:p>
        </p:txBody>
      </p:sp>
      <p:sp>
        <p:nvSpPr>
          <p:cNvPr id="2" name="TextBox 1">
            <a:extLst>
              <a:ext uri="{FF2B5EF4-FFF2-40B4-BE49-F238E27FC236}">
                <a16:creationId xmlns:a16="http://schemas.microsoft.com/office/drawing/2014/main" id="{09E90EC9-2500-DFBA-1FF7-5E219BD0DE85}"/>
              </a:ext>
            </a:extLst>
          </p:cNvPr>
          <p:cNvSpPr txBox="1"/>
          <p:nvPr/>
        </p:nvSpPr>
        <p:spPr>
          <a:xfrm>
            <a:off x="5950187" y="649899"/>
            <a:ext cx="6158394" cy="6247864"/>
          </a:xfrm>
          <a:prstGeom prst="rect">
            <a:avLst/>
          </a:prstGeom>
          <a:noFill/>
        </p:spPr>
        <p:txBody>
          <a:bodyPr wrap="square">
            <a:spAutoFit/>
          </a:bodyPr>
          <a:lstStyle>
            <a:defPPr>
              <a:defRPr lang="en-US"/>
            </a:defPPr>
            <a:lvl1pPr>
              <a:defRPr sz="1200">
                <a:solidFill>
                  <a:srgbClr val="0070C0"/>
                </a:solidFill>
                <a:effectLst/>
                <a:latin typeface="Consolas" panose="020B0609020204030204" pitchFamily="49" charset="0"/>
              </a:defRPr>
            </a:lvl1pPr>
          </a:lstStyle>
          <a:p>
            <a:r>
              <a:rPr lang="en-US" sz="1000" dirty="0"/>
              <a:t># The above code is a short script to test 5 string methods. </a:t>
            </a:r>
            <a:r>
              <a:rPr lang="en-US" sz="1000" dirty="0" err="1"/>
              <a:t>unittest.TestCase</a:t>
            </a:r>
            <a:r>
              <a:rPr lang="en-US" sz="1000" dirty="0"/>
              <a:t> is used to create test cases by subclassing it. The last block of the code at the bottom allows us to run all the tests just by running the file.</a:t>
            </a:r>
          </a:p>
          <a:p>
            <a:r>
              <a:rPr lang="en-US" sz="1000" dirty="0"/>
              <a:t># Basic terms used in the code :</a:t>
            </a:r>
          </a:p>
          <a:p>
            <a:r>
              <a:rPr lang="en-US" sz="1000" dirty="0"/>
              <a:t># </a:t>
            </a:r>
            <a:r>
              <a:rPr lang="en-US" sz="1000" dirty="0" err="1"/>
              <a:t>assertEqual</a:t>
            </a:r>
            <a:r>
              <a:rPr lang="en-US" sz="1000" dirty="0"/>
              <a:t>() – This statement is used to check if the result obtained is equal to the expected result.</a:t>
            </a:r>
          </a:p>
          <a:p>
            <a:r>
              <a:rPr lang="en-US" sz="1000" dirty="0"/>
              <a:t># </a:t>
            </a:r>
            <a:r>
              <a:rPr lang="en-US" sz="1000" dirty="0" err="1"/>
              <a:t>assertTrue</a:t>
            </a:r>
            <a:r>
              <a:rPr lang="en-US" sz="1000" dirty="0"/>
              <a:t>() / </a:t>
            </a:r>
            <a:r>
              <a:rPr lang="en-US" sz="1000" dirty="0" err="1"/>
              <a:t>assertFalse</a:t>
            </a:r>
            <a:r>
              <a:rPr lang="en-US" sz="1000" dirty="0"/>
              <a:t>() – This statement is used to verify if a given statement is true or false.</a:t>
            </a:r>
          </a:p>
          <a:p>
            <a:r>
              <a:rPr lang="en-US" sz="1000" dirty="0"/>
              <a:t># </a:t>
            </a:r>
            <a:r>
              <a:rPr lang="en-US" sz="1000" dirty="0" err="1"/>
              <a:t>assertRaises</a:t>
            </a:r>
            <a:r>
              <a:rPr lang="en-US" sz="1000" dirty="0"/>
              <a:t>() – This statement is used to raise a specific exception.</a:t>
            </a:r>
          </a:p>
          <a:p>
            <a:endParaRPr lang="en-US" sz="1000" dirty="0"/>
          </a:p>
          <a:p>
            <a:r>
              <a:rPr lang="en-US" sz="1000" dirty="0"/>
              <a:t># The above code is a short script to test 5 string methods. </a:t>
            </a:r>
            <a:r>
              <a:rPr lang="en-US" sz="1000" dirty="0" err="1"/>
              <a:t>unittest.TestCase</a:t>
            </a:r>
            <a:r>
              <a:rPr lang="en-US" sz="1000" dirty="0"/>
              <a:t> is used to create test cases by subclassing it. The last block of the code at the bottom allows us to run all the tests just by running the file.</a:t>
            </a:r>
          </a:p>
          <a:p>
            <a:r>
              <a:rPr lang="en-US" sz="1000" dirty="0"/>
              <a:t># Basic terms used in the code :</a:t>
            </a:r>
          </a:p>
          <a:p>
            <a:r>
              <a:rPr lang="en-US" sz="1000" dirty="0"/>
              <a:t># </a:t>
            </a:r>
            <a:r>
              <a:rPr lang="en-US" sz="1000" dirty="0" err="1"/>
              <a:t>assertEqual</a:t>
            </a:r>
            <a:r>
              <a:rPr lang="en-US" sz="1000" dirty="0"/>
              <a:t>() – This statement is used to check if the result obtained is equal to the expected result.</a:t>
            </a:r>
          </a:p>
          <a:p>
            <a:r>
              <a:rPr lang="en-US" sz="1000" dirty="0"/>
              <a:t># </a:t>
            </a:r>
            <a:r>
              <a:rPr lang="en-US" sz="1000" dirty="0" err="1"/>
              <a:t>assertTrue</a:t>
            </a:r>
            <a:r>
              <a:rPr lang="en-US" sz="1000" dirty="0"/>
              <a:t>() / </a:t>
            </a:r>
            <a:r>
              <a:rPr lang="en-US" sz="1000" dirty="0" err="1"/>
              <a:t>assertFalse</a:t>
            </a:r>
            <a:r>
              <a:rPr lang="en-US" sz="1000" dirty="0"/>
              <a:t>() – This statement is used to verify if a given statement is true or false.</a:t>
            </a:r>
          </a:p>
          <a:p>
            <a:r>
              <a:rPr lang="en-US" sz="1000" dirty="0"/>
              <a:t># </a:t>
            </a:r>
            <a:r>
              <a:rPr lang="en-US" sz="1000" dirty="0" err="1"/>
              <a:t>assertRaises</a:t>
            </a:r>
            <a:r>
              <a:rPr lang="en-US" sz="1000" dirty="0"/>
              <a:t>() – This statement is used to raise a specific exception.</a:t>
            </a:r>
          </a:p>
          <a:p>
            <a:endParaRPr lang="en-US" sz="1000" dirty="0"/>
          </a:p>
          <a:p>
            <a:r>
              <a:rPr lang="en-US" sz="1000" b="1" dirty="0">
                <a:solidFill>
                  <a:schemeClr val="accent2">
                    <a:lumMod val="50000"/>
                  </a:schemeClr>
                </a:solidFill>
              </a:rPr>
              <a:t># Description of tests :</a:t>
            </a:r>
          </a:p>
          <a:p>
            <a:r>
              <a:rPr lang="en-US" sz="1000" dirty="0"/>
              <a:t># </a:t>
            </a:r>
            <a:r>
              <a:rPr lang="en-US" sz="1000" dirty="0" err="1"/>
              <a:t>test_strings_a</a:t>
            </a:r>
            <a:r>
              <a:rPr lang="en-US" sz="1000" dirty="0"/>
              <a:t>: This test is used to test the property of string in which a character say ‘a’ multiplied by a number say ‘x’ gives the output as x times ‘a’. The </a:t>
            </a:r>
            <a:r>
              <a:rPr lang="en-US" sz="1000" dirty="0" err="1"/>
              <a:t>assertEqual</a:t>
            </a:r>
            <a:r>
              <a:rPr lang="en-US" sz="1000" dirty="0"/>
              <a:t>() statement returns true in this case if the result matches the given output.</a:t>
            </a:r>
          </a:p>
          <a:p>
            <a:r>
              <a:rPr lang="en-US" sz="1000" dirty="0"/>
              <a:t># </a:t>
            </a:r>
            <a:r>
              <a:rPr lang="en-US" sz="1000" dirty="0" err="1"/>
              <a:t>test_upper</a:t>
            </a:r>
            <a:r>
              <a:rPr lang="en-US" sz="1000" dirty="0"/>
              <a:t>: This test is used to check if the given string is converted to uppercase or not. The </a:t>
            </a:r>
            <a:r>
              <a:rPr lang="en-US" sz="1000" dirty="0" err="1"/>
              <a:t>assertEqual</a:t>
            </a:r>
            <a:r>
              <a:rPr lang="en-US" sz="1000" dirty="0"/>
              <a:t>() statement returns true if the string returned is in uppercase.</a:t>
            </a:r>
          </a:p>
          <a:p>
            <a:r>
              <a:rPr lang="en-US" sz="1000" dirty="0"/>
              <a:t># </a:t>
            </a:r>
            <a:r>
              <a:rPr lang="en-US" sz="1000" dirty="0" err="1"/>
              <a:t>test_isupper</a:t>
            </a:r>
            <a:r>
              <a:rPr lang="en-US" sz="1000" dirty="0"/>
              <a:t>: This test is used to test the property of string which returns TRUE if the string is in uppercase else returns False. The </a:t>
            </a:r>
            <a:r>
              <a:rPr lang="en-US" sz="1000" dirty="0" err="1"/>
              <a:t>assertTrue</a:t>
            </a:r>
            <a:r>
              <a:rPr lang="en-US" sz="1000" dirty="0"/>
              <a:t>() / </a:t>
            </a:r>
            <a:r>
              <a:rPr lang="en-US" sz="1000" dirty="0" err="1"/>
              <a:t>assertFalse</a:t>
            </a:r>
            <a:r>
              <a:rPr lang="en-US" sz="1000" dirty="0"/>
              <a:t>() statement is used for this verification.</a:t>
            </a:r>
          </a:p>
          <a:p>
            <a:r>
              <a:rPr lang="en-US" sz="1000" dirty="0"/>
              <a:t># </a:t>
            </a:r>
            <a:r>
              <a:rPr lang="en-US" sz="1000" dirty="0" err="1"/>
              <a:t>test_strip</a:t>
            </a:r>
            <a:r>
              <a:rPr lang="en-US" sz="1000" dirty="0"/>
              <a:t>: This test is used to check if all chars passed in the function have been stripped from the string. The </a:t>
            </a:r>
            <a:r>
              <a:rPr lang="en-US" sz="1000" dirty="0" err="1"/>
              <a:t>assertEqual</a:t>
            </a:r>
            <a:r>
              <a:rPr lang="en-US" sz="1000" dirty="0"/>
              <a:t>() statement returns true if the string is stripped and matches the given output.</a:t>
            </a:r>
          </a:p>
          <a:p>
            <a:r>
              <a:rPr lang="en-US" sz="1000" dirty="0"/>
              <a:t># </a:t>
            </a:r>
            <a:r>
              <a:rPr lang="en-US" sz="1000" dirty="0" err="1"/>
              <a:t>test_split</a:t>
            </a:r>
            <a:r>
              <a:rPr lang="en-US" sz="1000" dirty="0"/>
              <a:t>: This test is used to check the split function of the string which splits the string through the argument passed in the function and returns the result as list. The </a:t>
            </a:r>
            <a:r>
              <a:rPr lang="en-US" sz="1000" dirty="0" err="1"/>
              <a:t>assertEqual</a:t>
            </a:r>
            <a:r>
              <a:rPr lang="en-US" sz="1000" dirty="0"/>
              <a:t>() statement returns true in this case if the result matches the given output.</a:t>
            </a:r>
          </a:p>
          <a:p>
            <a:endParaRPr lang="en-US" sz="1000" dirty="0"/>
          </a:p>
          <a:p>
            <a:r>
              <a:rPr lang="en-US" sz="1000" dirty="0"/>
              <a:t># </a:t>
            </a:r>
            <a:r>
              <a:rPr lang="en-US" sz="1000" dirty="0" err="1"/>
              <a:t>unittest.main</a:t>
            </a:r>
            <a:r>
              <a:rPr lang="en-US" sz="1000" dirty="0"/>
              <a:t>() provides a command-line interface to the test script.</a:t>
            </a:r>
          </a:p>
        </p:txBody>
      </p:sp>
      <p:pic>
        <p:nvPicPr>
          <p:cNvPr id="8" name="Picture 7">
            <a:extLst>
              <a:ext uri="{FF2B5EF4-FFF2-40B4-BE49-F238E27FC236}">
                <a16:creationId xmlns:a16="http://schemas.microsoft.com/office/drawing/2014/main" id="{4E35F0CB-E2D1-0C18-6FAC-FF0D7B1D83EA}"/>
              </a:ext>
            </a:extLst>
          </p:cNvPr>
          <p:cNvPicPr>
            <a:picLocks noChangeAspect="1"/>
          </p:cNvPicPr>
          <p:nvPr/>
        </p:nvPicPr>
        <p:blipFill>
          <a:blip r:embed="rId2"/>
          <a:stretch>
            <a:fillRect/>
          </a:stretch>
        </p:blipFill>
        <p:spPr>
          <a:xfrm>
            <a:off x="244011" y="5518962"/>
            <a:ext cx="2743200" cy="885502"/>
          </a:xfrm>
          <a:prstGeom prst="rect">
            <a:avLst/>
          </a:prstGeom>
        </p:spPr>
      </p:pic>
    </p:spTree>
    <p:extLst>
      <p:ext uri="{BB962C8B-B14F-4D97-AF65-F5344CB8AC3E}">
        <p14:creationId xmlns:p14="http://schemas.microsoft.com/office/powerpoint/2010/main" val="26988065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1620748" y="3028890"/>
            <a:ext cx="8589196" cy="400110"/>
          </a:xfrm>
          <a:prstGeom prst="rect">
            <a:avLst/>
          </a:prstGeom>
          <a:solidFill>
            <a:schemeClr val="accent4">
              <a:lumMod val="40000"/>
              <a:lumOff val="60000"/>
            </a:schemeClr>
          </a:solidFill>
        </p:spPr>
        <p:txBody>
          <a:bodyPr wrap="square" rtlCol="0">
            <a:spAutoFit/>
          </a:bodyPr>
          <a:lstStyle/>
          <a:p>
            <a:pPr algn="ctr"/>
            <a:r>
              <a:rPr lang="en-US" sz="2000" dirty="0"/>
              <a:t>Git Fundamentals</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spTree>
    <p:extLst>
      <p:ext uri="{BB962C8B-B14F-4D97-AF65-F5344CB8AC3E}">
        <p14:creationId xmlns:p14="http://schemas.microsoft.com/office/powerpoint/2010/main" val="25773143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VS Code Integration with Git</a:t>
            </a:r>
          </a:p>
        </p:txBody>
      </p:sp>
      <p:pic>
        <p:nvPicPr>
          <p:cNvPr id="3" name="Picture 2">
            <a:extLst>
              <a:ext uri="{FF2B5EF4-FFF2-40B4-BE49-F238E27FC236}">
                <a16:creationId xmlns:a16="http://schemas.microsoft.com/office/drawing/2014/main" id="{51104357-5367-8C12-6416-82A2374439A8}"/>
              </a:ext>
            </a:extLst>
          </p:cNvPr>
          <p:cNvPicPr>
            <a:picLocks noChangeAspect="1"/>
          </p:cNvPicPr>
          <p:nvPr/>
        </p:nvPicPr>
        <p:blipFill>
          <a:blip r:embed="rId2"/>
          <a:stretch>
            <a:fillRect/>
          </a:stretch>
        </p:blipFill>
        <p:spPr>
          <a:xfrm>
            <a:off x="0" y="1006226"/>
            <a:ext cx="3200400" cy="4006800"/>
          </a:xfrm>
          <a:prstGeom prst="rect">
            <a:avLst/>
          </a:prstGeom>
        </p:spPr>
      </p:pic>
      <p:pic>
        <p:nvPicPr>
          <p:cNvPr id="6" name="Picture 5">
            <a:extLst>
              <a:ext uri="{FF2B5EF4-FFF2-40B4-BE49-F238E27FC236}">
                <a16:creationId xmlns:a16="http://schemas.microsoft.com/office/drawing/2014/main" id="{76DDA0F9-61BD-4EE3-6E79-2AE9F898AF51}"/>
              </a:ext>
            </a:extLst>
          </p:cNvPr>
          <p:cNvPicPr>
            <a:picLocks noChangeAspect="1"/>
          </p:cNvPicPr>
          <p:nvPr/>
        </p:nvPicPr>
        <p:blipFill>
          <a:blip r:embed="rId3"/>
          <a:stretch>
            <a:fillRect/>
          </a:stretch>
        </p:blipFill>
        <p:spPr>
          <a:xfrm>
            <a:off x="3650108" y="1788314"/>
            <a:ext cx="4572000" cy="2442623"/>
          </a:xfrm>
          <a:prstGeom prst="rect">
            <a:avLst/>
          </a:prstGeom>
        </p:spPr>
      </p:pic>
      <p:pic>
        <p:nvPicPr>
          <p:cNvPr id="8" name="Picture 7">
            <a:extLst>
              <a:ext uri="{FF2B5EF4-FFF2-40B4-BE49-F238E27FC236}">
                <a16:creationId xmlns:a16="http://schemas.microsoft.com/office/drawing/2014/main" id="{4BE46AA6-AE2D-ADD3-0286-CABBEDFABAFB}"/>
              </a:ext>
            </a:extLst>
          </p:cNvPr>
          <p:cNvPicPr>
            <a:picLocks noChangeAspect="1"/>
          </p:cNvPicPr>
          <p:nvPr/>
        </p:nvPicPr>
        <p:blipFill>
          <a:blip r:embed="rId4"/>
          <a:stretch>
            <a:fillRect/>
          </a:stretch>
        </p:blipFill>
        <p:spPr>
          <a:xfrm>
            <a:off x="8603537" y="1006226"/>
            <a:ext cx="3200400" cy="4704862"/>
          </a:xfrm>
          <a:prstGeom prst="rect">
            <a:avLst/>
          </a:prstGeom>
        </p:spPr>
      </p:pic>
      <p:sp>
        <p:nvSpPr>
          <p:cNvPr id="9" name="Arrow: Right 8">
            <a:extLst>
              <a:ext uri="{FF2B5EF4-FFF2-40B4-BE49-F238E27FC236}">
                <a16:creationId xmlns:a16="http://schemas.microsoft.com/office/drawing/2014/main" id="{38EF940F-0395-E194-C4BC-A2BFDD7B1D92}"/>
              </a:ext>
            </a:extLst>
          </p:cNvPr>
          <p:cNvSpPr/>
          <p:nvPr/>
        </p:nvSpPr>
        <p:spPr>
          <a:xfrm>
            <a:off x="3231222" y="2804845"/>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F7260B2B-0E22-197D-AEEC-1F2E84557F4C}"/>
              </a:ext>
            </a:extLst>
          </p:cNvPr>
          <p:cNvSpPr/>
          <p:nvPr/>
        </p:nvSpPr>
        <p:spPr>
          <a:xfrm>
            <a:off x="8214617" y="2804845"/>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C2CC150-96AB-0277-CD47-E1FCABB1BA56}"/>
              </a:ext>
            </a:extLst>
          </p:cNvPr>
          <p:cNvSpPr txBox="1"/>
          <p:nvPr/>
        </p:nvSpPr>
        <p:spPr>
          <a:xfrm>
            <a:off x="3935002" y="1006226"/>
            <a:ext cx="3965825" cy="276999"/>
          </a:xfrm>
          <a:prstGeom prst="rect">
            <a:avLst/>
          </a:prstGeom>
          <a:noFill/>
        </p:spPr>
        <p:txBody>
          <a:bodyPr wrap="square" rtlCol="0">
            <a:spAutoFit/>
          </a:bodyPr>
          <a:lstStyle/>
          <a:p>
            <a:pPr algn="ctr"/>
            <a:r>
              <a:rPr lang="en-US" sz="1200" b="1" dirty="0"/>
              <a:t>Download and Install Git for Windows</a:t>
            </a:r>
          </a:p>
        </p:txBody>
      </p:sp>
    </p:spTree>
    <p:extLst>
      <p:ext uri="{BB962C8B-B14F-4D97-AF65-F5344CB8AC3E}">
        <p14:creationId xmlns:p14="http://schemas.microsoft.com/office/powerpoint/2010/main" val="14523897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VS Code Integration with Git</a:t>
            </a:r>
          </a:p>
        </p:txBody>
      </p:sp>
      <p:pic>
        <p:nvPicPr>
          <p:cNvPr id="5" name="Picture 4">
            <a:extLst>
              <a:ext uri="{FF2B5EF4-FFF2-40B4-BE49-F238E27FC236}">
                <a16:creationId xmlns:a16="http://schemas.microsoft.com/office/drawing/2014/main" id="{1C7582DF-CFC7-5923-19EA-C57DBCE13CB1}"/>
              </a:ext>
            </a:extLst>
          </p:cNvPr>
          <p:cNvPicPr>
            <a:picLocks noChangeAspect="1"/>
          </p:cNvPicPr>
          <p:nvPr/>
        </p:nvPicPr>
        <p:blipFill>
          <a:blip r:embed="rId2"/>
          <a:stretch>
            <a:fillRect/>
          </a:stretch>
        </p:blipFill>
        <p:spPr>
          <a:xfrm>
            <a:off x="244011" y="653014"/>
            <a:ext cx="3200400" cy="3168587"/>
          </a:xfrm>
          <a:prstGeom prst="rect">
            <a:avLst/>
          </a:prstGeom>
        </p:spPr>
      </p:pic>
      <p:pic>
        <p:nvPicPr>
          <p:cNvPr id="12" name="Picture 11">
            <a:extLst>
              <a:ext uri="{FF2B5EF4-FFF2-40B4-BE49-F238E27FC236}">
                <a16:creationId xmlns:a16="http://schemas.microsoft.com/office/drawing/2014/main" id="{1D3735C5-F5FB-95F7-BDBA-F2839952D6B1}"/>
              </a:ext>
            </a:extLst>
          </p:cNvPr>
          <p:cNvPicPr>
            <a:picLocks noChangeAspect="1"/>
          </p:cNvPicPr>
          <p:nvPr/>
        </p:nvPicPr>
        <p:blipFill>
          <a:blip r:embed="rId3"/>
          <a:stretch>
            <a:fillRect/>
          </a:stretch>
        </p:blipFill>
        <p:spPr>
          <a:xfrm>
            <a:off x="3682857" y="1155561"/>
            <a:ext cx="3657600" cy="1277957"/>
          </a:xfrm>
          <a:prstGeom prst="rect">
            <a:avLst/>
          </a:prstGeom>
        </p:spPr>
      </p:pic>
      <p:pic>
        <p:nvPicPr>
          <p:cNvPr id="14" name="Picture 13">
            <a:extLst>
              <a:ext uri="{FF2B5EF4-FFF2-40B4-BE49-F238E27FC236}">
                <a16:creationId xmlns:a16="http://schemas.microsoft.com/office/drawing/2014/main" id="{6A50C313-E783-195C-12EA-88A16F26B849}"/>
              </a:ext>
            </a:extLst>
          </p:cNvPr>
          <p:cNvPicPr>
            <a:picLocks noChangeAspect="1"/>
          </p:cNvPicPr>
          <p:nvPr/>
        </p:nvPicPr>
        <p:blipFill>
          <a:blip r:embed="rId4"/>
          <a:stretch>
            <a:fillRect/>
          </a:stretch>
        </p:blipFill>
        <p:spPr>
          <a:xfrm>
            <a:off x="7578903" y="727035"/>
            <a:ext cx="4572000" cy="1856431"/>
          </a:xfrm>
          <a:prstGeom prst="rect">
            <a:avLst/>
          </a:prstGeom>
        </p:spPr>
      </p:pic>
      <p:grpSp>
        <p:nvGrpSpPr>
          <p:cNvPr id="19" name="Group 18">
            <a:extLst>
              <a:ext uri="{FF2B5EF4-FFF2-40B4-BE49-F238E27FC236}">
                <a16:creationId xmlns:a16="http://schemas.microsoft.com/office/drawing/2014/main" id="{6552E4E9-F701-397B-8E95-91BE37BA4E67}"/>
              </a:ext>
            </a:extLst>
          </p:cNvPr>
          <p:cNvGrpSpPr/>
          <p:nvPr/>
        </p:nvGrpSpPr>
        <p:grpSpPr>
          <a:xfrm>
            <a:off x="244011" y="4033346"/>
            <a:ext cx="4572000" cy="2571750"/>
            <a:chOff x="244011" y="4033346"/>
            <a:chExt cx="4572000" cy="2571750"/>
          </a:xfrm>
        </p:grpSpPr>
        <p:pic>
          <p:nvPicPr>
            <p:cNvPr id="16" name="Picture 15">
              <a:extLst>
                <a:ext uri="{FF2B5EF4-FFF2-40B4-BE49-F238E27FC236}">
                  <a16:creationId xmlns:a16="http://schemas.microsoft.com/office/drawing/2014/main" id="{EFF65D3B-A43C-AB37-A09F-955E6CDA7D73}"/>
                </a:ext>
              </a:extLst>
            </p:cNvPr>
            <p:cNvPicPr>
              <a:picLocks noChangeAspect="1"/>
            </p:cNvPicPr>
            <p:nvPr/>
          </p:nvPicPr>
          <p:blipFill>
            <a:blip r:embed="rId5"/>
            <a:stretch>
              <a:fillRect/>
            </a:stretch>
          </p:blipFill>
          <p:spPr>
            <a:xfrm>
              <a:off x="244011" y="4033346"/>
              <a:ext cx="4572000" cy="2571750"/>
            </a:xfrm>
            <a:prstGeom prst="rect">
              <a:avLst/>
            </a:prstGeom>
          </p:spPr>
        </p:pic>
        <p:sp>
          <p:nvSpPr>
            <p:cNvPr id="17" name="Oval 16">
              <a:extLst>
                <a:ext uri="{FF2B5EF4-FFF2-40B4-BE49-F238E27FC236}">
                  <a16:creationId xmlns:a16="http://schemas.microsoft.com/office/drawing/2014/main" id="{88E1BB45-0E7F-BDE6-75AA-0AB44782FD06}"/>
                </a:ext>
              </a:extLst>
            </p:cNvPr>
            <p:cNvSpPr/>
            <p:nvPr/>
          </p:nvSpPr>
          <p:spPr>
            <a:xfrm>
              <a:off x="927100" y="4337050"/>
              <a:ext cx="137160" cy="137160"/>
            </a:xfrm>
            <a:prstGeom prst="ellipse">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F9BC593-93CA-59BE-EDF8-277DA7275E05}"/>
                </a:ext>
              </a:extLst>
            </p:cNvPr>
            <p:cNvSpPr/>
            <p:nvPr/>
          </p:nvSpPr>
          <p:spPr>
            <a:xfrm>
              <a:off x="2587625" y="5169361"/>
              <a:ext cx="274320" cy="274320"/>
            </a:xfrm>
            <a:prstGeom prst="ellipse">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E2C44409-9764-80E8-B4A8-262513BC3F98}"/>
              </a:ext>
            </a:extLst>
          </p:cNvPr>
          <p:cNvPicPr>
            <a:picLocks noChangeAspect="1"/>
          </p:cNvPicPr>
          <p:nvPr/>
        </p:nvPicPr>
        <p:blipFill>
          <a:blip r:embed="rId6"/>
          <a:stretch>
            <a:fillRect/>
          </a:stretch>
        </p:blipFill>
        <p:spPr>
          <a:xfrm>
            <a:off x="5233359" y="3943577"/>
            <a:ext cx="3657600" cy="2725888"/>
          </a:xfrm>
          <a:prstGeom prst="rect">
            <a:avLst/>
          </a:prstGeom>
        </p:spPr>
      </p:pic>
      <p:sp>
        <p:nvSpPr>
          <p:cNvPr id="8" name="TextBox 7">
            <a:extLst>
              <a:ext uri="{FF2B5EF4-FFF2-40B4-BE49-F238E27FC236}">
                <a16:creationId xmlns:a16="http://schemas.microsoft.com/office/drawing/2014/main" id="{E6F6DE0C-4847-2034-8F2C-E3CDE3816782}"/>
              </a:ext>
            </a:extLst>
          </p:cNvPr>
          <p:cNvSpPr txBox="1"/>
          <p:nvPr/>
        </p:nvSpPr>
        <p:spPr>
          <a:xfrm>
            <a:off x="9500135" y="5043571"/>
            <a:ext cx="2541069" cy="369332"/>
          </a:xfrm>
          <a:prstGeom prst="rect">
            <a:avLst/>
          </a:prstGeom>
          <a:noFill/>
        </p:spPr>
        <p:txBody>
          <a:bodyPr wrap="square" rtlCol="0">
            <a:spAutoFit/>
          </a:bodyPr>
          <a:lstStyle/>
          <a:p>
            <a:r>
              <a:rPr lang="en-US" dirty="0"/>
              <a:t>RESTART the System</a:t>
            </a:r>
          </a:p>
        </p:txBody>
      </p:sp>
      <p:sp>
        <p:nvSpPr>
          <p:cNvPr id="9" name="Arrow: Right 8">
            <a:extLst>
              <a:ext uri="{FF2B5EF4-FFF2-40B4-BE49-F238E27FC236}">
                <a16:creationId xmlns:a16="http://schemas.microsoft.com/office/drawing/2014/main" id="{EAFF94FD-46D4-B4D6-C405-4252E8B716B8}"/>
              </a:ext>
            </a:extLst>
          </p:cNvPr>
          <p:cNvSpPr/>
          <p:nvPr/>
        </p:nvSpPr>
        <p:spPr>
          <a:xfrm>
            <a:off x="3301428" y="1207988"/>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6083D4C8-EA99-6B03-6078-B90702E443A5}"/>
              </a:ext>
            </a:extLst>
          </p:cNvPr>
          <p:cNvSpPr/>
          <p:nvPr/>
        </p:nvSpPr>
        <p:spPr>
          <a:xfrm>
            <a:off x="7203480" y="1155561"/>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B3DBFFB-B34A-D7AE-623B-241E159018B6}"/>
              </a:ext>
            </a:extLst>
          </p:cNvPr>
          <p:cNvSpPr/>
          <p:nvPr/>
        </p:nvSpPr>
        <p:spPr>
          <a:xfrm>
            <a:off x="4851930" y="5169361"/>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89EEEF1D-8511-40C9-BF2E-6D018BC586C4}"/>
              </a:ext>
            </a:extLst>
          </p:cNvPr>
          <p:cNvSpPr/>
          <p:nvPr/>
        </p:nvSpPr>
        <p:spPr>
          <a:xfrm>
            <a:off x="8926878" y="5043571"/>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446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VS Code Integration with Git</a:t>
            </a:r>
          </a:p>
        </p:txBody>
      </p:sp>
      <p:pic>
        <p:nvPicPr>
          <p:cNvPr id="7" name="Picture 6">
            <a:extLst>
              <a:ext uri="{FF2B5EF4-FFF2-40B4-BE49-F238E27FC236}">
                <a16:creationId xmlns:a16="http://schemas.microsoft.com/office/drawing/2014/main" id="{D9629EB4-94B2-FC10-D09B-F1FFB51AEA81}"/>
              </a:ext>
            </a:extLst>
          </p:cNvPr>
          <p:cNvPicPr>
            <a:picLocks noChangeAspect="1"/>
          </p:cNvPicPr>
          <p:nvPr/>
        </p:nvPicPr>
        <p:blipFill>
          <a:blip r:embed="rId2"/>
          <a:stretch>
            <a:fillRect/>
          </a:stretch>
        </p:blipFill>
        <p:spPr>
          <a:xfrm>
            <a:off x="167009" y="1376065"/>
            <a:ext cx="5486400" cy="2385182"/>
          </a:xfrm>
          <a:prstGeom prst="rect">
            <a:avLst/>
          </a:prstGeom>
        </p:spPr>
      </p:pic>
      <p:sp>
        <p:nvSpPr>
          <p:cNvPr id="2" name="TextBox 1">
            <a:extLst>
              <a:ext uri="{FF2B5EF4-FFF2-40B4-BE49-F238E27FC236}">
                <a16:creationId xmlns:a16="http://schemas.microsoft.com/office/drawing/2014/main" id="{35A817A8-947C-8B58-F71C-23C50CB04FA8}"/>
              </a:ext>
            </a:extLst>
          </p:cNvPr>
          <p:cNvSpPr txBox="1"/>
          <p:nvPr/>
        </p:nvSpPr>
        <p:spPr>
          <a:xfrm>
            <a:off x="244011" y="914400"/>
            <a:ext cx="4828503"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t>Open windows Command prompt (</a:t>
            </a:r>
            <a:r>
              <a:rPr lang="en-US" sz="1200" dirty="0" err="1"/>
              <a:t>cmd</a:t>
            </a:r>
            <a:r>
              <a:rPr lang="en-US" sz="1200" dirty="0"/>
              <a:t>)</a:t>
            </a:r>
          </a:p>
          <a:p>
            <a:pPr marL="171450" indent="-171450">
              <a:buFont typeface="Arial" panose="020B0604020202020204" pitchFamily="34" charset="0"/>
              <a:buChar char="•"/>
            </a:pPr>
            <a:r>
              <a:rPr lang="en-US" sz="1200" dirty="0"/>
              <a:t>Set User’s email and Git user name</a:t>
            </a:r>
          </a:p>
        </p:txBody>
      </p:sp>
      <p:pic>
        <p:nvPicPr>
          <p:cNvPr id="8" name="Picture 7">
            <a:extLst>
              <a:ext uri="{FF2B5EF4-FFF2-40B4-BE49-F238E27FC236}">
                <a16:creationId xmlns:a16="http://schemas.microsoft.com/office/drawing/2014/main" id="{F1004754-1B36-5557-6A6C-E2EE4B5B6CA8}"/>
              </a:ext>
            </a:extLst>
          </p:cNvPr>
          <p:cNvPicPr>
            <a:picLocks noChangeAspect="1"/>
          </p:cNvPicPr>
          <p:nvPr/>
        </p:nvPicPr>
        <p:blipFill>
          <a:blip r:embed="rId3"/>
          <a:stretch>
            <a:fillRect/>
          </a:stretch>
        </p:blipFill>
        <p:spPr>
          <a:xfrm>
            <a:off x="6411879" y="811882"/>
            <a:ext cx="2743200" cy="2903477"/>
          </a:xfrm>
          <a:prstGeom prst="rect">
            <a:avLst/>
          </a:prstGeom>
        </p:spPr>
      </p:pic>
      <p:sp>
        <p:nvSpPr>
          <p:cNvPr id="9" name="Arrow: Right 8">
            <a:extLst>
              <a:ext uri="{FF2B5EF4-FFF2-40B4-BE49-F238E27FC236}">
                <a16:creationId xmlns:a16="http://schemas.microsoft.com/office/drawing/2014/main" id="{DAB093D4-7BE1-7BA6-C471-62FD237F2EE7}"/>
              </a:ext>
            </a:extLst>
          </p:cNvPr>
          <p:cNvSpPr/>
          <p:nvPr/>
        </p:nvSpPr>
        <p:spPr>
          <a:xfrm>
            <a:off x="5841929" y="2670627"/>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A5452E-4A10-AC8B-DED4-29130BA49B6D}"/>
              </a:ext>
            </a:extLst>
          </p:cNvPr>
          <p:cNvPicPr>
            <a:picLocks noChangeAspect="1"/>
          </p:cNvPicPr>
          <p:nvPr/>
        </p:nvPicPr>
        <p:blipFill>
          <a:blip r:embed="rId4"/>
          <a:stretch>
            <a:fillRect/>
          </a:stretch>
        </p:blipFill>
        <p:spPr>
          <a:xfrm>
            <a:off x="138135" y="4870116"/>
            <a:ext cx="5486400" cy="1956907"/>
          </a:xfrm>
          <a:prstGeom prst="rect">
            <a:avLst/>
          </a:prstGeom>
        </p:spPr>
      </p:pic>
      <p:sp>
        <p:nvSpPr>
          <p:cNvPr id="13" name="TextBox 12">
            <a:extLst>
              <a:ext uri="{FF2B5EF4-FFF2-40B4-BE49-F238E27FC236}">
                <a16:creationId xmlns:a16="http://schemas.microsoft.com/office/drawing/2014/main" id="{F802A4AB-5FBD-F816-F62E-D4608833472F}"/>
              </a:ext>
            </a:extLst>
          </p:cNvPr>
          <p:cNvSpPr txBox="1"/>
          <p:nvPr/>
        </p:nvSpPr>
        <p:spPr>
          <a:xfrm>
            <a:off x="138135" y="4288437"/>
            <a:ext cx="4828503"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t>Enter the commit message = “Commit1”</a:t>
            </a:r>
          </a:p>
          <a:p>
            <a:pPr marL="171450" indent="-171450">
              <a:buFont typeface="Arial" panose="020B0604020202020204" pitchFamily="34" charset="0"/>
              <a:buChar char="•"/>
            </a:pPr>
            <a:r>
              <a:rPr lang="en-US" sz="1200" dirty="0"/>
              <a:t>And click </a:t>
            </a:r>
            <a:r>
              <a:rPr lang="en-US" sz="120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sym typeface="Wingdings" panose="05000000000000000000" pitchFamily="2" charset="2"/>
              </a:rPr>
              <a:t>” to commit</a:t>
            </a:r>
            <a:r>
              <a:rPr lang="en-US" sz="1200" dirty="0"/>
              <a:t> </a:t>
            </a:r>
          </a:p>
        </p:txBody>
      </p:sp>
    </p:spTree>
    <p:extLst>
      <p:ext uri="{BB962C8B-B14F-4D97-AF65-F5344CB8AC3E}">
        <p14:creationId xmlns:p14="http://schemas.microsoft.com/office/powerpoint/2010/main" val="21915795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VS Code Integration with Git</a:t>
            </a:r>
          </a:p>
        </p:txBody>
      </p:sp>
      <p:pic>
        <p:nvPicPr>
          <p:cNvPr id="10" name="Picture 9">
            <a:extLst>
              <a:ext uri="{FF2B5EF4-FFF2-40B4-BE49-F238E27FC236}">
                <a16:creationId xmlns:a16="http://schemas.microsoft.com/office/drawing/2014/main" id="{F98502BF-21AD-97D5-1BD2-8F30B9090CB8}"/>
              </a:ext>
            </a:extLst>
          </p:cNvPr>
          <p:cNvPicPr>
            <a:picLocks noChangeAspect="1"/>
          </p:cNvPicPr>
          <p:nvPr/>
        </p:nvPicPr>
        <p:blipFill>
          <a:blip r:embed="rId2"/>
          <a:stretch>
            <a:fillRect/>
          </a:stretch>
        </p:blipFill>
        <p:spPr>
          <a:xfrm>
            <a:off x="244011" y="900508"/>
            <a:ext cx="5486400" cy="1504661"/>
          </a:xfrm>
          <a:prstGeom prst="rect">
            <a:avLst/>
          </a:prstGeom>
        </p:spPr>
      </p:pic>
      <p:pic>
        <p:nvPicPr>
          <p:cNvPr id="14" name="Picture 13">
            <a:extLst>
              <a:ext uri="{FF2B5EF4-FFF2-40B4-BE49-F238E27FC236}">
                <a16:creationId xmlns:a16="http://schemas.microsoft.com/office/drawing/2014/main" id="{C37AA152-0808-A053-D651-EC70A697FFC7}"/>
              </a:ext>
            </a:extLst>
          </p:cNvPr>
          <p:cNvPicPr>
            <a:picLocks/>
          </p:cNvPicPr>
          <p:nvPr/>
        </p:nvPicPr>
        <p:blipFill>
          <a:blip r:embed="rId3"/>
          <a:stretch>
            <a:fillRect/>
          </a:stretch>
        </p:blipFill>
        <p:spPr>
          <a:xfrm>
            <a:off x="1158411" y="3698135"/>
            <a:ext cx="3657600" cy="2743200"/>
          </a:xfrm>
          <a:prstGeom prst="rect">
            <a:avLst/>
          </a:prstGeom>
        </p:spPr>
      </p:pic>
      <p:sp>
        <p:nvSpPr>
          <p:cNvPr id="15" name="Arrow: Right 14">
            <a:extLst>
              <a:ext uri="{FF2B5EF4-FFF2-40B4-BE49-F238E27FC236}">
                <a16:creationId xmlns:a16="http://schemas.microsoft.com/office/drawing/2014/main" id="{47FE6BEA-ED9E-720E-C207-D0621023C8AA}"/>
              </a:ext>
            </a:extLst>
          </p:cNvPr>
          <p:cNvSpPr/>
          <p:nvPr/>
        </p:nvSpPr>
        <p:spPr>
          <a:xfrm rot="5400000">
            <a:off x="2796496" y="2526465"/>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E70DCD1-C3CB-69D5-878A-CEAEED15266C}"/>
              </a:ext>
            </a:extLst>
          </p:cNvPr>
          <p:cNvSpPr txBox="1"/>
          <p:nvPr/>
        </p:nvSpPr>
        <p:spPr>
          <a:xfrm>
            <a:off x="1158411" y="3290500"/>
            <a:ext cx="2468880" cy="276999"/>
          </a:xfrm>
          <a:prstGeom prst="rect">
            <a:avLst/>
          </a:prstGeom>
          <a:noFill/>
        </p:spPr>
        <p:txBody>
          <a:bodyPr wrap="square" rtlCol="0">
            <a:spAutoFit/>
          </a:bodyPr>
          <a:lstStyle/>
          <a:p>
            <a:r>
              <a:rPr lang="en-US" sz="1200" b="1" dirty="0"/>
              <a:t>Sign-In to Git account from VS Code</a:t>
            </a:r>
          </a:p>
        </p:txBody>
      </p:sp>
      <p:pic>
        <p:nvPicPr>
          <p:cNvPr id="22" name="Picture 21">
            <a:extLst>
              <a:ext uri="{FF2B5EF4-FFF2-40B4-BE49-F238E27FC236}">
                <a16:creationId xmlns:a16="http://schemas.microsoft.com/office/drawing/2014/main" id="{E3C4971E-057D-73ED-7B2F-00CC8863741C}"/>
              </a:ext>
            </a:extLst>
          </p:cNvPr>
          <p:cNvPicPr>
            <a:picLocks noChangeAspect="1"/>
          </p:cNvPicPr>
          <p:nvPr/>
        </p:nvPicPr>
        <p:blipFill>
          <a:blip r:embed="rId4"/>
          <a:stretch>
            <a:fillRect/>
          </a:stretch>
        </p:blipFill>
        <p:spPr>
          <a:xfrm>
            <a:off x="6461591" y="841788"/>
            <a:ext cx="5486400" cy="1563381"/>
          </a:xfrm>
          <a:prstGeom prst="rect">
            <a:avLst/>
          </a:prstGeom>
        </p:spPr>
      </p:pic>
      <p:pic>
        <p:nvPicPr>
          <p:cNvPr id="24" name="Picture 23">
            <a:extLst>
              <a:ext uri="{FF2B5EF4-FFF2-40B4-BE49-F238E27FC236}">
                <a16:creationId xmlns:a16="http://schemas.microsoft.com/office/drawing/2014/main" id="{52E2B61D-5994-FA4B-57EF-7404614B2600}"/>
              </a:ext>
            </a:extLst>
          </p:cNvPr>
          <p:cNvPicPr>
            <a:picLocks noChangeAspect="1"/>
          </p:cNvPicPr>
          <p:nvPr/>
        </p:nvPicPr>
        <p:blipFill>
          <a:blip r:embed="rId5"/>
          <a:stretch>
            <a:fillRect/>
          </a:stretch>
        </p:blipFill>
        <p:spPr>
          <a:xfrm>
            <a:off x="6461589" y="3178176"/>
            <a:ext cx="5486400" cy="3556701"/>
          </a:xfrm>
          <a:prstGeom prst="rect">
            <a:avLst/>
          </a:prstGeom>
        </p:spPr>
      </p:pic>
      <p:sp>
        <p:nvSpPr>
          <p:cNvPr id="25" name="Rectangle 24">
            <a:extLst>
              <a:ext uri="{FF2B5EF4-FFF2-40B4-BE49-F238E27FC236}">
                <a16:creationId xmlns:a16="http://schemas.microsoft.com/office/drawing/2014/main" id="{60D645BA-2339-5D68-91EF-5D691B5B14BF}"/>
              </a:ext>
            </a:extLst>
          </p:cNvPr>
          <p:cNvSpPr/>
          <p:nvPr/>
        </p:nvSpPr>
        <p:spPr>
          <a:xfrm>
            <a:off x="6070600" y="749300"/>
            <a:ext cx="0" cy="5994400"/>
          </a:xfrm>
          <a:prstGeom prst="rect">
            <a:avLst/>
          </a:prstGeom>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82A8F7E0-0B78-68CE-58CB-8B6F3EC4E32F}"/>
              </a:ext>
            </a:extLst>
          </p:cNvPr>
          <p:cNvSpPr/>
          <p:nvPr/>
        </p:nvSpPr>
        <p:spPr>
          <a:xfrm rot="5400000">
            <a:off x="9072582" y="2524302"/>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2682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VS Code Integration with Git</a:t>
            </a:r>
          </a:p>
        </p:txBody>
      </p:sp>
      <p:pic>
        <p:nvPicPr>
          <p:cNvPr id="3" name="Picture 2">
            <a:extLst>
              <a:ext uri="{FF2B5EF4-FFF2-40B4-BE49-F238E27FC236}">
                <a16:creationId xmlns:a16="http://schemas.microsoft.com/office/drawing/2014/main" id="{AB88C789-34A6-3900-EE42-A4A8A133A153}"/>
              </a:ext>
            </a:extLst>
          </p:cNvPr>
          <p:cNvPicPr>
            <a:picLocks/>
          </p:cNvPicPr>
          <p:nvPr/>
        </p:nvPicPr>
        <p:blipFill>
          <a:blip r:embed="rId2"/>
          <a:stretch>
            <a:fillRect/>
          </a:stretch>
        </p:blipFill>
        <p:spPr>
          <a:xfrm>
            <a:off x="244011" y="728990"/>
            <a:ext cx="2743200" cy="2743200"/>
          </a:xfrm>
          <a:prstGeom prst="rect">
            <a:avLst/>
          </a:prstGeom>
        </p:spPr>
      </p:pic>
      <p:pic>
        <p:nvPicPr>
          <p:cNvPr id="6" name="Picture 5">
            <a:extLst>
              <a:ext uri="{FF2B5EF4-FFF2-40B4-BE49-F238E27FC236}">
                <a16:creationId xmlns:a16="http://schemas.microsoft.com/office/drawing/2014/main" id="{4751090E-DEA8-4755-B4A0-19BF2BB589D6}"/>
              </a:ext>
            </a:extLst>
          </p:cNvPr>
          <p:cNvPicPr>
            <a:picLocks noChangeAspect="1"/>
          </p:cNvPicPr>
          <p:nvPr/>
        </p:nvPicPr>
        <p:blipFill>
          <a:blip r:embed="rId3"/>
          <a:stretch>
            <a:fillRect/>
          </a:stretch>
        </p:blipFill>
        <p:spPr>
          <a:xfrm>
            <a:off x="3751209" y="1705865"/>
            <a:ext cx="3657600" cy="1128461"/>
          </a:xfrm>
          <a:prstGeom prst="rect">
            <a:avLst/>
          </a:prstGeom>
        </p:spPr>
      </p:pic>
      <p:sp>
        <p:nvSpPr>
          <p:cNvPr id="7" name="Arrow: Right 6">
            <a:extLst>
              <a:ext uri="{FF2B5EF4-FFF2-40B4-BE49-F238E27FC236}">
                <a16:creationId xmlns:a16="http://schemas.microsoft.com/office/drawing/2014/main" id="{0A268DC7-2B6F-EBFC-DD6B-E25F2C12E6AB}"/>
              </a:ext>
            </a:extLst>
          </p:cNvPr>
          <p:cNvSpPr/>
          <p:nvPr/>
        </p:nvSpPr>
        <p:spPr>
          <a:xfrm>
            <a:off x="3098729" y="2070041"/>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AF48130B-27B7-8351-D2E2-7DBFB4A24A18}"/>
              </a:ext>
            </a:extLst>
          </p:cNvPr>
          <p:cNvSpPr/>
          <p:nvPr/>
        </p:nvSpPr>
        <p:spPr>
          <a:xfrm>
            <a:off x="7575051" y="2070040"/>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9738627-F089-1E75-28C9-4B6345437DE1}"/>
              </a:ext>
            </a:extLst>
          </p:cNvPr>
          <p:cNvGrpSpPr/>
          <p:nvPr/>
        </p:nvGrpSpPr>
        <p:grpSpPr>
          <a:xfrm>
            <a:off x="8172807" y="703590"/>
            <a:ext cx="3225800" cy="2743200"/>
            <a:chOff x="8172807" y="703590"/>
            <a:chExt cx="3225800" cy="3075439"/>
          </a:xfrm>
        </p:grpSpPr>
        <p:pic>
          <p:nvPicPr>
            <p:cNvPr id="13" name="Picture 12">
              <a:extLst>
                <a:ext uri="{FF2B5EF4-FFF2-40B4-BE49-F238E27FC236}">
                  <a16:creationId xmlns:a16="http://schemas.microsoft.com/office/drawing/2014/main" id="{B9FA109D-0320-AD86-F6F2-F058538482F3}"/>
                </a:ext>
              </a:extLst>
            </p:cNvPr>
            <p:cNvPicPr>
              <a:picLocks noChangeAspect="1"/>
            </p:cNvPicPr>
            <p:nvPr/>
          </p:nvPicPr>
          <p:blipFill>
            <a:blip r:embed="rId4"/>
            <a:stretch>
              <a:fillRect/>
            </a:stretch>
          </p:blipFill>
          <p:spPr>
            <a:xfrm>
              <a:off x="8172807" y="703590"/>
              <a:ext cx="3200400" cy="3075439"/>
            </a:xfrm>
            <a:prstGeom prst="rect">
              <a:avLst/>
            </a:prstGeom>
          </p:spPr>
        </p:pic>
        <p:sp>
          <p:nvSpPr>
            <p:cNvPr id="17" name="TextBox 16">
              <a:extLst>
                <a:ext uri="{FF2B5EF4-FFF2-40B4-BE49-F238E27FC236}">
                  <a16:creationId xmlns:a16="http://schemas.microsoft.com/office/drawing/2014/main" id="{C43C3C70-A195-68B3-D09F-54CAD148910F}"/>
                </a:ext>
              </a:extLst>
            </p:cNvPr>
            <p:cNvSpPr txBox="1"/>
            <p:nvPr/>
          </p:nvSpPr>
          <p:spPr>
            <a:xfrm>
              <a:off x="8655407" y="3056498"/>
              <a:ext cx="2743200" cy="646331"/>
            </a:xfrm>
            <a:prstGeom prst="rect">
              <a:avLst/>
            </a:prstGeom>
            <a:noFill/>
          </p:spPr>
          <p:txBody>
            <a:bodyPr wrap="square" rtlCol="0">
              <a:spAutoFit/>
            </a:bodyPr>
            <a:lstStyle/>
            <a:p>
              <a:r>
                <a:rPr lang="en-US" dirty="0">
                  <a:solidFill>
                    <a:schemeClr val="bg1"/>
                  </a:solidFill>
                </a:rPr>
                <a:t>Commit button is disabled after successful commit</a:t>
              </a:r>
            </a:p>
          </p:txBody>
        </p:sp>
      </p:grpSp>
      <p:sp>
        <p:nvSpPr>
          <p:cNvPr id="19" name="TextBox 18">
            <a:extLst>
              <a:ext uri="{FF2B5EF4-FFF2-40B4-BE49-F238E27FC236}">
                <a16:creationId xmlns:a16="http://schemas.microsoft.com/office/drawing/2014/main" id="{36F7EAA0-FBB4-7A5D-E0A1-8DC97B89E978}"/>
              </a:ext>
            </a:extLst>
          </p:cNvPr>
          <p:cNvSpPr txBox="1"/>
          <p:nvPr/>
        </p:nvSpPr>
        <p:spPr>
          <a:xfrm>
            <a:off x="244009" y="3634947"/>
            <a:ext cx="5026489" cy="276999"/>
          </a:xfrm>
          <a:prstGeom prst="rect">
            <a:avLst/>
          </a:prstGeom>
          <a:noFill/>
        </p:spPr>
        <p:txBody>
          <a:bodyPr wrap="square" rtlCol="0">
            <a:spAutoFit/>
          </a:bodyPr>
          <a:lstStyle/>
          <a:p>
            <a:r>
              <a:rPr lang="en-US" sz="1200" b="1" dirty="0"/>
              <a:t>Edit the Python code to check the enablement of the commit button:</a:t>
            </a:r>
          </a:p>
        </p:txBody>
      </p:sp>
      <p:pic>
        <p:nvPicPr>
          <p:cNvPr id="21" name="Picture 20">
            <a:extLst>
              <a:ext uri="{FF2B5EF4-FFF2-40B4-BE49-F238E27FC236}">
                <a16:creationId xmlns:a16="http://schemas.microsoft.com/office/drawing/2014/main" id="{A63A1507-4FFA-6BC8-A198-E57861285832}"/>
              </a:ext>
            </a:extLst>
          </p:cNvPr>
          <p:cNvPicPr>
            <a:picLocks/>
          </p:cNvPicPr>
          <p:nvPr/>
        </p:nvPicPr>
        <p:blipFill>
          <a:blip r:embed="rId5"/>
          <a:stretch>
            <a:fillRect/>
          </a:stretch>
        </p:blipFill>
        <p:spPr>
          <a:xfrm>
            <a:off x="266629" y="4097392"/>
            <a:ext cx="5486400" cy="1097280"/>
          </a:xfrm>
          <a:prstGeom prst="rect">
            <a:avLst/>
          </a:prstGeom>
        </p:spPr>
      </p:pic>
      <p:sp>
        <p:nvSpPr>
          <p:cNvPr id="23" name="TextBox 22">
            <a:extLst>
              <a:ext uri="{FF2B5EF4-FFF2-40B4-BE49-F238E27FC236}">
                <a16:creationId xmlns:a16="http://schemas.microsoft.com/office/drawing/2014/main" id="{BDEDFE3F-0320-51C3-FE4B-20A047998933}"/>
              </a:ext>
            </a:extLst>
          </p:cNvPr>
          <p:cNvSpPr txBox="1"/>
          <p:nvPr/>
        </p:nvSpPr>
        <p:spPr>
          <a:xfrm>
            <a:off x="244008" y="3858493"/>
            <a:ext cx="5026489" cy="276999"/>
          </a:xfrm>
          <a:prstGeom prst="rect">
            <a:avLst/>
          </a:prstGeom>
          <a:noFill/>
        </p:spPr>
        <p:txBody>
          <a:bodyPr wrap="square" rtlCol="0">
            <a:spAutoFit/>
          </a:bodyPr>
          <a:lstStyle/>
          <a:p>
            <a:r>
              <a:rPr lang="en-US" sz="1200" dirty="0"/>
              <a:t>Modified Python code</a:t>
            </a:r>
          </a:p>
        </p:txBody>
      </p:sp>
      <p:sp>
        <p:nvSpPr>
          <p:cNvPr id="27" name="Arrow: Right 26">
            <a:extLst>
              <a:ext uri="{FF2B5EF4-FFF2-40B4-BE49-F238E27FC236}">
                <a16:creationId xmlns:a16="http://schemas.microsoft.com/office/drawing/2014/main" id="{FAD4ABC7-2B9B-039D-BA47-E333E96619E1}"/>
              </a:ext>
            </a:extLst>
          </p:cNvPr>
          <p:cNvSpPr/>
          <p:nvPr/>
        </p:nvSpPr>
        <p:spPr>
          <a:xfrm>
            <a:off x="5997857" y="4341655"/>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CB90081F-1E06-6A1F-66C1-4E77F72CEBFA}"/>
              </a:ext>
            </a:extLst>
          </p:cNvPr>
          <p:cNvPicPr>
            <a:picLocks/>
          </p:cNvPicPr>
          <p:nvPr/>
        </p:nvPicPr>
        <p:blipFill>
          <a:blip r:embed="rId6"/>
          <a:stretch>
            <a:fillRect/>
          </a:stretch>
        </p:blipFill>
        <p:spPr>
          <a:xfrm>
            <a:off x="6617413" y="4148864"/>
            <a:ext cx="5486400" cy="2286000"/>
          </a:xfrm>
          <a:prstGeom prst="rect">
            <a:avLst/>
          </a:prstGeom>
        </p:spPr>
      </p:pic>
      <p:sp>
        <p:nvSpPr>
          <p:cNvPr id="30" name="TextBox 29">
            <a:extLst>
              <a:ext uri="{FF2B5EF4-FFF2-40B4-BE49-F238E27FC236}">
                <a16:creationId xmlns:a16="http://schemas.microsoft.com/office/drawing/2014/main" id="{0EE6802E-AAF6-FFE9-04B2-3655BA0A7EFD}"/>
              </a:ext>
            </a:extLst>
          </p:cNvPr>
          <p:cNvSpPr txBox="1"/>
          <p:nvPr/>
        </p:nvSpPr>
        <p:spPr>
          <a:xfrm>
            <a:off x="6585593" y="3761947"/>
            <a:ext cx="5026489" cy="276999"/>
          </a:xfrm>
          <a:prstGeom prst="rect">
            <a:avLst/>
          </a:prstGeom>
          <a:noFill/>
        </p:spPr>
        <p:txBody>
          <a:bodyPr wrap="square" rtlCol="0">
            <a:spAutoFit/>
          </a:bodyPr>
          <a:lstStyle/>
          <a:p>
            <a:r>
              <a:rPr lang="en-US" sz="1200" dirty="0"/>
              <a:t>Click Commit, to commit the code to GitHub</a:t>
            </a:r>
          </a:p>
        </p:txBody>
      </p:sp>
      <p:pic>
        <p:nvPicPr>
          <p:cNvPr id="32" name="Picture 31">
            <a:extLst>
              <a:ext uri="{FF2B5EF4-FFF2-40B4-BE49-F238E27FC236}">
                <a16:creationId xmlns:a16="http://schemas.microsoft.com/office/drawing/2014/main" id="{2D02806E-988C-C919-C163-355285074B4D}"/>
              </a:ext>
            </a:extLst>
          </p:cNvPr>
          <p:cNvPicPr>
            <a:picLocks/>
          </p:cNvPicPr>
          <p:nvPr/>
        </p:nvPicPr>
        <p:blipFill>
          <a:blip r:embed="rId7"/>
          <a:stretch>
            <a:fillRect/>
          </a:stretch>
        </p:blipFill>
        <p:spPr>
          <a:xfrm>
            <a:off x="269408" y="5327701"/>
            <a:ext cx="5486400" cy="1463040"/>
          </a:xfrm>
          <a:prstGeom prst="rect">
            <a:avLst/>
          </a:prstGeom>
        </p:spPr>
      </p:pic>
      <p:sp>
        <p:nvSpPr>
          <p:cNvPr id="33" name="Rectangle 32">
            <a:extLst>
              <a:ext uri="{FF2B5EF4-FFF2-40B4-BE49-F238E27FC236}">
                <a16:creationId xmlns:a16="http://schemas.microsoft.com/office/drawing/2014/main" id="{4FF3AF47-3AC7-D3C6-8E4D-9C90D196AA7A}"/>
              </a:ext>
            </a:extLst>
          </p:cNvPr>
          <p:cNvSpPr/>
          <p:nvPr/>
        </p:nvSpPr>
        <p:spPr>
          <a:xfrm rot="5400000">
            <a:off x="6128649" y="-2384952"/>
            <a:ext cx="0" cy="11978640"/>
          </a:xfrm>
          <a:prstGeom prst="rect">
            <a:avLst/>
          </a:prstGeom>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16DDE841-96A3-7258-E073-0587594A1940}"/>
              </a:ext>
            </a:extLst>
          </p:cNvPr>
          <p:cNvSpPr/>
          <p:nvPr/>
        </p:nvSpPr>
        <p:spPr>
          <a:xfrm flipH="1">
            <a:off x="5937934" y="6048940"/>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2066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VS Code Integration with Git</a:t>
            </a:r>
          </a:p>
        </p:txBody>
      </p:sp>
      <p:pic>
        <p:nvPicPr>
          <p:cNvPr id="9" name="Picture 8">
            <a:extLst>
              <a:ext uri="{FF2B5EF4-FFF2-40B4-BE49-F238E27FC236}">
                <a16:creationId xmlns:a16="http://schemas.microsoft.com/office/drawing/2014/main" id="{319BA7E1-FD85-53AB-E1CF-FA2976759A3A}"/>
              </a:ext>
            </a:extLst>
          </p:cNvPr>
          <p:cNvPicPr>
            <a:picLocks noChangeAspect="1"/>
          </p:cNvPicPr>
          <p:nvPr/>
        </p:nvPicPr>
        <p:blipFill>
          <a:blip r:embed="rId2"/>
          <a:stretch>
            <a:fillRect/>
          </a:stretch>
        </p:blipFill>
        <p:spPr>
          <a:xfrm>
            <a:off x="244011" y="958250"/>
            <a:ext cx="4572000" cy="2078499"/>
          </a:xfrm>
          <a:prstGeom prst="rect">
            <a:avLst/>
          </a:prstGeom>
        </p:spPr>
      </p:pic>
      <p:sp>
        <p:nvSpPr>
          <p:cNvPr id="10" name="TextBox 9">
            <a:extLst>
              <a:ext uri="{FF2B5EF4-FFF2-40B4-BE49-F238E27FC236}">
                <a16:creationId xmlns:a16="http://schemas.microsoft.com/office/drawing/2014/main" id="{BE64CAC5-FE96-AD93-4844-776E408597BB}"/>
              </a:ext>
            </a:extLst>
          </p:cNvPr>
          <p:cNvSpPr txBox="1"/>
          <p:nvPr/>
        </p:nvSpPr>
        <p:spPr>
          <a:xfrm>
            <a:off x="244010" y="3265660"/>
            <a:ext cx="5026489" cy="276999"/>
          </a:xfrm>
          <a:prstGeom prst="rect">
            <a:avLst/>
          </a:prstGeom>
          <a:noFill/>
        </p:spPr>
        <p:txBody>
          <a:bodyPr wrap="square" rtlCol="0">
            <a:spAutoFit/>
          </a:bodyPr>
          <a:lstStyle/>
          <a:p>
            <a:r>
              <a:rPr lang="en-US" sz="1200" dirty="0"/>
              <a:t>New Repository reflecting in GitHub account</a:t>
            </a:r>
          </a:p>
        </p:txBody>
      </p:sp>
      <p:pic>
        <p:nvPicPr>
          <p:cNvPr id="12" name="Picture 11">
            <a:extLst>
              <a:ext uri="{FF2B5EF4-FFF2-40B4-BE49-F238E27FC236}">
                <a16:creationId xmlns:a16="http://schemas.microsoft.com/office/drawing/2014/main" id="{4943DB60-A2E5-07EB-260F-F7BD373A1D82}"/>
              </a:ext>
            </a:extLst>
          </p:cNvPr>
          <p:cNvPicPr>
            <a:picLocks/>
          </p:cNvPicPr>
          <p:nvPr/>
        </p:nvPicPr>
        <p:blipFill>
          <a:blip r:embed="rId3"/>
          <a:stretch>
            <a:fillRect/>
          </a:stretch>
        </p:blipFill>
        <p:spPr>
          <a:xfrm>
            <a:off x="292933" y="3679016"/>
            <a:ext cx="2743200" cy="2926080"/>
          </a:xfrm>
          <a:prstGeom prst="rect">
            <a:avLst/>
          </a:prstGeom>
        </p:spPr>
      </p:pic>
      <p:pic>
        <p:nvPicPr>
          <p:cNvPr id="15" name="Picture 14">
            <a:extLst>
              <a:ext uri="{FF2B5EF4-FFF2-40B4-BE49-F238E27FC236}">
                <a16:creationId xmlns:a16="http://schemas.microsoft.com/office/drawing/2014/main" id="{604A469B-84AA-EF04-7F7B-D4752EA3F376}"/>
              </a:ext>
            </a:extLst>
          </p:cNvPr>
          <p:cNvPicPr>
            <a:picLocks/>
          </p:cNvPicPr>
          <p:nvPr/>
        </p:nvPicPr>
        <p:blipFill>
          <a:blip r:embed="rId4"/>
          <a:stretch>
            <a:fillRect/>
          </a:stretch>
        </p:blipFill>
        <p:spPr>
          <a:xfrm>
            <a:off x="7276268" y="4136216"/>
            <a:ext cx="3657600" cy="2468880"/>
          </a:xfrm>
          <a:prstGeom prst="rect">
            <a:avLst/>
          </a:prstGeom>
        </p:spPr>
      </p:pic>
      <p:sp>
        <p:nvSpPr>
          <p:cNvPr id="16" name="Arrow: Right 15">
            <a:extLst>
              <a:ext uri="{FF2B5EF4-FFF2-40B4-BE49-F238E27FC236}">
                <a16:creationId xmlns:a16="http://schemas.microsoft.com/office/drawing/2014/main" id="{88B7CB51-CAF0-8D68-F0A2-F6E4066E472B}"/>
              </a:ext>
            </a:extLst>
          </p:cNvPr>
          <p:cNvSpPr/>
          <p:nvPr/>
        </p:nvSpPr>
        <p:spPr>
          <a:xfrm>
            <a:off x="4476105" y="4696871"/>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64E94F13-6A39-F227-26DE-7CA6BFEC0A11}"/>
              </a:ext>
            </a:extLst>
          </p:cNvPr>
          <p:cNvSpPr txBox="1"/>
          <p:nvPr/>
        </p:nvSpPr>
        <p:spPr>
          <a:xfrm>
            <a:off x="244011" y="687524"/>
            <a:ext cx="5026489" cy="276999"/>
          </a:xfrm>
          <a:prstGeom prst="rect">
            <a:avLst/>
          </a:prstGeom>
          <a:noFill/>
        </p:spPr>
        <p:txBody>
          <a:bodyPr wrap="square" rtlCol="0">
            <a:spAutoFit/>
          </a:bodyPr>
          <a:lstStyle/>
          <a:p>
            <a:r>
              <a:rPr lang="en-US" sz="1200" dirty="0"/>
              <a:t>Sync changes</a:t>
            </a:r>
          </a:p>
        </p:txBody>
      </p:sp>
      <p:sp>
        <p:nvSpPr>
          <p:cNvPr id="22" name="TextBox 21">
            <a:extLst>
              <a:ext uri="{FF2B5EF4-FFF2-40B4-BE49-F238E27FC236}">
                <a16:creationId xmlns:a16="http://schemas.microsoft.com/office/drawing/2014/main" id="{A1A03CE5-C63C-87C4-121B-386BE7B55A9A}"/>
              </a:ext>
            </a:extLst>
          </p:cNvPr>
          <p:cNvSpPr txBox="1"/>
          <p:nvPr/>
        </p:nvSpPr>
        <p:spPr>
          <a:xfrm>
            <a:off x="7276268" y="3746500"/>
            <a:ext cx="5026489" cy="276999"/>
          </a:xfrm>
          <a:prstGeom prst="rect">
            <a:avLst/>
          </a:prstGeom>
          <a:noFill/>
        </p:spPr>
        <p:txBody>
          <a:bodyPr wrap="square" rtlCol="0">
            <a:spAutoFit/>
          </a:bodyPr>
          <a:lstStyle/>
          <a:p>
            <a:r>
              <a:rPr lang="en-US" sz="1200" dirty="0" err="1"/>
              <a:t>Github</a:t>
            </a:r>
            <a:r>
              <a:rPr lang="en-US" sz="1200" dirty="0"/>
              <a:t> reflecting the changes after code change is made in VS Code</a:t>
            </a:r>
          </a:p>
        </p:txBody>
      </p:sp>
      <p:sp>
        <p:nvSpPr>
          <p:cNvPr id="24" name="Rectangle 23">
            <a:extLst>
              <a:ext uri="{FF2B5EF4-FFF2-40B4-BE49-F238E27FC236}">
                <a16:creationId xmlns:a16="http://schemas.microsoft.com/office/drawing/2014/main" id="{336FEF95-BB3E-A558-C21C-25E60CC97D40}"/>
              </a:ext>
            </a:extLst>
          </p:cNvPr>
          <p:cNvSpPr/>
          <p:nvPr/>
        </p:nvSpPr>
        <p:spPr>
          <a:xfrm>
            <a:off x="6070600" y="749300"/>
            <a:ext cx="0" cy="5994400"/>
          </a:xfrm>
          <a:prstGeom prst="rect">
            <a:avLst/>
          </a:prstGeom>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09568BE-970E-D22C-CF48-537064BE7B93}"/>
              </a:ext>
            </a:extLst>
          </p:cNvPr>
          <p:cNvGrpSpPr/>
          <p:nvPr/>
        </p:nvGrpSpPr>
        <p:grpSpPr>
          <a:xfrm>
            <a:off x="7276268" y="960120"/>
            <a:ext cx="3657600" cy="2468880"/>
            <a:chOff x="7276268" y="960120"/>
            <a:chExt cx="3657600" cy="2468880"/>
          </a:xfrm>
        </p:grpSpPr>
        <p:pic>
          <p:nvPicPr>
            <p:cNvPr id="14" name="Picture 13">
              <a:extLst>
                <a:ext uri="{FF2B5EF4-FFF2-40B4-BE49-F238E27FC236}">
                  <a16:creationId xmlns:a16="http://schemas.microsoft.com/office/drawing/2014/main" id="{3E274F22-B99C-1280-6ADF-737A5220CD12}"/>
                </a:ext>
              </a:extLst>
            </p:cNvPr>
            <p:cNvPicPr>
              <a:picLocks/>
            </p:cNvPicPr>
            <p:nvPr/>
          </p:nvPicPr>
          <p:blipFill>
            <a:blip r:embed="rId5"/>
            <a:stretch>
              <a:fillRect/>
            </a:stretch>
          </p:blipFill>
          <p:spPr>
            <a:xfrm>
              <a:off x="7276268" y="960120"/>
              <a:ext cx="3657600" cy="2468880"/>
            </a:xfrm>
            <a:prstGeom prst="rect">
              <a:avLst/>
            </a:prstGeom>
          </p:spPr>
        </p:pic>
        <p:sp>
          <p:nvSpPr>
            <p:cNvPr id="25" name="Oval 24">
              <a:extLst>
                <a:ext uri="{FF2B5EF4-FFF2-40B4-BE49-F238E27FC236}">
                  <a16:creationId xmlns:a16="http://schemas.microsoft.com/office/drawing/2014/main" id="{ED6BD207-FCD9-231C-0EAF-5C84609C0723}"/>
                </a:ext>
              </a:extLst>
            </p:cNvPr>
            <p:cNvSpPr/>
            <p:nvPr/>
          </p:nvSpPr>
          <p:spPr>
            <a:xfrm>
              <a:off x="10414535" y="3195587"/>
              <a:ext cx="327259" cy="233413"/>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422810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VS Code Integration with Git</a:t>
            </a:r>
          </a:p>
        </p:txBody>
      </p:sp>
      <p:pic>
        <p:nvPicPr>
          <p:cNvPr id="25" name="Picture 24">
            <a:extLst>
              <a:ext uri="{FF2B5EF4-FFF2-40B4-BE49-F238E27FC236}">
                <a16:creationId xmlns:a16="http://schemas.microsoft.com/office/drawing/2014/main" id="{C1E28613-B317-3C46-DB7D-90173A935C87}"/>
              </a:ext>
            </a:extLst>
          </p:cNvPr>
          <p:cNvPicPr>
            <a:picLocks noChangeAspect="1"/>
          </p:cNvPicPr>
          <p:nvPr/>
        </p:nvPicPr>
        <p:blipFill>
          <a:blip r:embed="rId2"/>
          <a:stretch>
            <a:fillRect/>
          </a:stretch>
        </p:blipFill>
        <p:spPr>
          <a:xfrm>
            <a:off x="4396093" y="1687300"/>
            <a:ext cx="3657600" cy="2786559"/>
          </a:xfrm>
          <a:prstGeom prst="rect">
            <a:avLst/>
          </a:prstGeom>
        </p:spPr>
      </p:pic>
      <p:pic>
        <p:nvPicPr>
          <p:cNvPr id="28" name="Picture 27">
            <a:extLst>
              <a:ext uri="{FF2B5EF4-FFF2-40B4-BE49-F238E27FC236}">
                <a16:creationId xmlns:a16="http://schemas.microsoft.com/office/drawing/2014/main" id="{A3C544A1-0081-8C4D-9561-82EE129DEC62}"/>
              </a:ext>
            </a:extLst>
          </p:cNvPr>
          <p:cNvPicPr>
            <a:picLocks noChangeAspect="1"/>
          </p:cNvPicPr>
          <p:nvPr/>
        </p:nvPicPr>
        <p:blipFill>
          <a:blip r:embed="rId3"/>
          <a:stretch>
            <a:fillRect/>
          </a:stretch>
        </p:blipFill>
        <p:spPr>
          <a:xfrm>
            <a:off x="8502872" y="1687300"/>
            <a:ext cx="3657600" cy="1420890"/>
          </a:xfrm>
          <a:prstGeom prst="rect">
            <a:avLst/>
          </a:prstGeom>
        </p:spPr>
      </p:pic>
      <p:sp>
        <p:nvSpPr>
          <p:cNvPr id="31" name="TextBox 30">
            <a:extLst>
              <a:ext uri="{FF2B5EF4-FFF2-40B4-BE49-F238E27FC236}">
                <a16:creationId xmlns:a16="http://schemas.microsoft.com/office/drawing/2014/main" id="{991CA38C-B12C-A037-C736-E026224A5385}"/>
              </a:ext>
            </a:extLst>
          </p:cNvPr>
          <p:cNvSpPr txBox="1"/>
          <p:nvPr/>
        </p:nvSpPr>
        <p:spPr>
          <a:xfrm>
            <a:off x="244011" y="740450"/>
            <a:ext cx="10199400" cy="369332"/>
          </a:xfrm>
          <a:prstGeom prst="rect">
            <a:avLst/>
          </a:prstGeom>
          <a:noFill/>
        </p:spPr>
        <p:txBody>
          <a:bodyPr wrap="square" rtlCol="0">
            <a:spAutoFit/>
          </a:bodyPr>
          <a:lstStyle/>
          <a:p>
            <a:r>
              <a:rPr lang="en-US" dirty="0"/>
              <a:t>Merge ‘Branch’ with ‘Main’ and ‘Sync’ across ‘Local’(Git Desktop) and ‘Remote/Origin’(</a:t>
            </a:r>
            <a:r>
              <a:rPr lang="en-US" dirty="0" err="1"/>
              <a:t>Gihub</a:t>
            </a:r>
            <a:r>
              <a:rPr lang="en-US" dirty="0"/>
              <a:t>)</a:t>
            </a:r>
          </a:p>
        </p:txBody>
      </p:sp>
      <p:sp>
        <p:nvSpPr>
          <p:cNvPr id="32" name="TextBox 31">
            <a:extLst>
              <a:ext uri="{FF2B5EF4-FFF2-40B4-BE49-F238E27FC236}">
                <a16:creationId xmlns:a16="http://schemas.microsoft.com/office/drawing/2014/main" id="{17B0B454-7249-2654-4A37-5AA575DC87A7}"/>
              </a:ext>
            </a:extLst>
          </p:cNvPr>
          <p:cNvSpPr txBox="1"/>
          <p:nvPr/>
        </p:nvSpPr>
        <p:spPr>
          <a:xfrm>
            <a:off x="324607" y="1203158"/>
            <a:ext cx="4237768" cy="646331"/>
          </a:xfrm>
          <a:prstGeom prst="rect">
            <a:avLst/>
          </a:prstGeom>
          <a:noFill/>
        </p:spPr>
        <p:txBody>
          <a:bodyPr wrap="square" rtlCol="0">
            <a:spAutoFit/>
          </a:bodyPr>
          <a:lstStyle/>
          <a:p>
            <a:r>
              <a:rPr lang="en-US" dirty="0"/>
              <a:t>Step1: Change the Branch to Main (Origin/Remote) in source control</a:t>
            </a:r>
          </a:p>
        </p:txBody>
      </p:sp>
      <p:pic>
        <p:nvPicPr>
          <p:cNvPr id="34" name="Picture 33">
            <a:extLst>
              <a:ext uri="{FF2B5EF4-FFF2-40B4-BE49-F238E27FC236}">
                <a16:creationId xmlns:a16="http://schemas.microsoft.com/office/drawing/2014/main" id="{649C3A2F-F106-0FF0-08F2-BEA43B39A233}"/>
              </a:ext>
            </a:extLst>
          </p:cNvPr>
          <p:cNvPicPr>
            <a:picLocks noChangeAspect="1"/>
          </p:cNvPicPr>
          <p:nvPr/>
        </p:nvPicPr>
        <p:blipFill>
          <a:blip r:embed="rId4"/>
          <a:stretch>
            <a:fillRect/>
          </a:stretch>
        </p:blipFill>
        <p:spPr>
          <a:xfrm>
            <a:off x="324607" y="1942865"/>
            <a:ext cx="3657600" cy="1292676"/>
          </a:xfrm>
          <a:prstGeom prst="rect">
            <a:avLst/>
          </a:prstGeom>
        </p:spPr>
      </p:pic>
      <p:sp>
        <p:nvSpPr>
          <p:cNvPr id="35" name="TextBox 34">
            <a:extLst>
              <a:ext uri="{FF2B5EF4-FFF2-40B4-BE49-F238E27FC236}">
                <a16:creationId xmlns:a16="http://schemas.microsoft.com/office/drawing/2014/main" id="{5E3A9E86-E2E7-7FD3-DF3A-981054F4E7F7}"/>
              </a:ext>
            </a:extLst>
          </p:cNvPr>
          <p:cNvSpPr txBox="1"/>
          <p:nvPr/>
        </p:nvSpPr>
        <p:spPr>
          <a:xfrm>
            <a:off x="4327113" y="1216754"/>
            <a:ext cx="4749510" cy="369332"/>
          </a:xfrm>
          <a:prstGeom prst="rect">
            <a:avLst/>
          </a:prstGeom>
          <a:noFill/>
        </p:spPr>
        <p:txBody>
          <a:bodyPr wrap="square" rtlCol="0">
            <a:spAutoFit/>
          </a:bodyPr>
          <a:lstStyle/>
          <a:p>
            <a:r>
              <a:rPr lang="en-US" dirty="0"/>
              <a:t>Step2: Merge Branch (Origin/Remote) with Main</a:t>
            </a:r>
          </a:p>
        </p:txBody>
      </p:sp>
      <p:sp>
        <p:nvSpPr>
          <p:cNvPr id="36" name="Arrow: Right 35">
            <a:extLst>
              <a:ext uri="{FF2B5EF4-FFF2-40B4-BE49-F238E27FC236}">
                <a16:creationId xmlns:a16="http://schemas.microsoft.com/office/drawing/2014/main" id="{6B7A66A3-2812-CE78-B982-5B6B0C839530}"/>
              </a:ext>
            </a:extLst>
          </p:cNvPr>
          <p:cNvSpPr/>
          <p:nvPr/>
        </p:nvSpPr>
        <p:spPr>
          <a:xfrm>
            <a:off x="8053693" y="2197690"/>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1B5FFE00-A9DC-4AEE-24E2-B8E4714082D7}"/>
              </a:ext>
            </a:extLst>
          </p:cNvPr>
          <p:cNvSpPr/>
          <p:nvPr/>
        </p:nvSpPr>
        <p:spPr>
          <a:xfrm>
            <a:off x="3998435" y="2241170"/>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1703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Getting Started with Python in VS Code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0" y="745737"/>
            <a:ext cx="6944189" cy="3970318"/>
          </a:xfrm>
          <a:prstGeom prst="rect">
            <a:avLst/>
          </a:prstGeom>
          <a:noFill/>
        </p:spPr>
        <p:txBody>
          <a:bodyPr wrap="square">
            <a:spAutoFit/>
          </a:bodyPr>
          <a:lstStyle/>
          <a:p>
            <a:pPr marL="171450" indent="-171450">
              <a:buFont typeface="Arial" panose="020B0604020202020204" pitchFamily="34" charset="0"/>
              <a:buChar char="•"/>
            </a:pPr>
            <a:r>
              <a:rPr lang="en-US" sz="1200" dirty="0"/>
              <a:t>IntelliSense and auto-completions work for standard Python modules as well as other packages you've installed into the environment of the selected Python interpreter. It also provides completions for methods available on object types. For example, because the </a:t>
            </a:r>
            <a:r>
              <a:rPr lang="en-US" sz="1200" b="1" dirty="0"/>
              <a:t>msg</a:t>
            </a:r>
            <a:r>
              <a:rPr lang="en-US" sz="1200" dirty="0"/>
              <a:t> variable contains a string, IntelliSense provides string methods when you type ‘</a:t>
            </a:r>
            <a:r>
              <a:rPr lang="en-US" sz="1200" b="1" dirty="0"/>
              <a:t>msg</a:t>
            </a:r>
            <a:r>
              <a:rPr lang="en-US" sz="1200" dirty="0"/>
              <a:t>.’</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Finally, save the file (</a:t>
            </a:r>
            <a:r>
              <a:rPr lang="en-US" sz="1200" dirty="0" err="1"/>
              <a:t>Ctrl+S</a:t>
            </a:r>
            <a:r>
              <a:rPr lang="en-US" sz="1200" dirty="0"/>
              <a:t>). At this point, you're ready to run your first Python file in VS Code.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r>
              <a:rPr lang="en-US" sz="1200" b="1" dirty="0"/>
              <a:t>Run Python code</a:t>
            </a:r>
          </a:p>
          <a:p>
            <a:pPr marL="171450" indent="-171450">
              <a:buFont typeface="Arial" panose="020B0604020202020204" pitchFamily="34" charset="0"/>
              <a:buChar char="•"/>
            </a:pPr>
            <a:r>
              <a:rPr lang="en-US" sz="1200" dirty="0"/>
              <a:t>Click the Run Python File in Terminal play button in the top-right side of the editor.</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The button opens a terminal panel in which your Python interpreter is automatically activated, then runs python3 hello.py (macOS/Linux) or python hello.py (Windows)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pic>
        <p:nvPicPr>
          <p:cNvPr id="6146" name="Picture 2" descr="IntelliSense appearing for a variable whose type provides methods">
            <a:extLst>
              <a:ext uri="{FF2B5EF4-FFF2-40B4-BE49-F238E27FC236}">
                <a16:creationId xmlns:a16="http://schemas.microsoft.com/office/drawing/2014/main" id="{AA47FC72-5777-0EAB-2015-186D1585B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9200" y="728803"/>
            <a:ext cx="3657600" cy="184689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Using the Run Python File in Terminal button">
            <a:extLst>
              <a:ext uri="{FF2B5EF4-FFF2-40B4-BE49-F238E27FC236}">
                <a16:creationId xmlns:a16="http://schemas.microsoft.com/office/drawing/2014/main" id="{3F213DE3-51FD-B312-5DCE-AAE4576F7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9200" y="2626777"/>
            <a:ext cx="3657600" cy="102549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rogram output in a Python terminal">
            <a:extLst>
              <a:ext uri="{FF2B5EF4-FFF2-40B4-BE49-F238E27FC236}">
                <a16:creationId xmlns:a16="http://schemas.microsoft.com/office/drawing/2014/main" id="{F7D874B7-E6E8-705C-EF36-8A994F7CB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9200" y="3715450"/>
            <a:ext cx="3657600" cy="670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0820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VS Code Integration with Git</a:t>
            </a:r>
          </a:p>
        </p:txBody>
      </p:sp>
      <p:sp>
        <p:nvSpPr>
          <p:cNvPr id="31" name="TextBox 30">
            <a:extLst>
              <a:ext uri="{FF2B5EF4-FFF2-40B4-BE49-F238E27FC236}">
                <a16:creationId xmlns:a16="http://schemas.microsoft.com/office/drawing/2014/main" id="{991CA38C-B12C-A037-C736-E026224A5385}"/>
              </a:ext>
            </a:extLst>
          </p:cNvPr>
          <p:cNvSpPr txBox="1"/>
          <p:nvPr/>
        </p:nvSpPr>
        <p:spPr>
          <a:xfrm>
            <a:off x="244011" y="634572"/>
            <a:ext cx="10199400" cy="369332"/>
          </a:xfrm>
          <a:prstGeom prst="rect">
            <a:avLst/>
          </a:prstGeom>
          <a:noFill/>
        </p:spPr>
        <p:txBody>
          <a:bodyPr wrap="square" rtlCol="0">
            <a:spAutoFit/>
          </a:bodyPr>
          <a:lstStyle/>
          <a:p>
            <a:r>
              <a:rPr lang="en-US" dirty="0"/>
              <a:t>Merge Local ‘Branch’ with Local ‘Main’</a:t>
            </a:r>
          </a:p>
        </p:txBody>
      </p:sp>
      <p:pic>
        <p:nvPicPr>
          <p:cNvPr id="3" name="Picture 2">
            <a:extLst>
              <a:ext uri="{FF2B5EF4-FFF2-40B4-BE49-F238E27FC236}">
                <a16:creationId xmlns:a16="http://schemas.microsoft.com/office/drawing/2014/main" id="{3FAB8FDD-1FCD-E3CD-999E-96627CF67B7D}"/>
              </a:ext>
            </a:extLst>
          </p:cNvPr>
          <p:cNvPicPr>
            <a:picLocks noChangeAspect="1"/>
          </p:cNvPicPr>
          <p:nvPr/>
        </p:nvPicPr>
        <p:blipFill>
          <a:blip r:embed="rId2"/>
          <a:stretch>
            <a:fillRect/>
          </a:stretch>
        </p:blipFill>
        <p:spPr>
          <a:xfrm>
            <a:off x="244011" y="1483193"/>
            <a:ext cx="3657600" cy="1402807"/>
          </a:xfrm>
          <a:prstGeom prst="rect">
            <a:avLst/>
          </a:prstGeom>
        </p:spPr>
      </p:pic>
      <p:sp>
        <p:nvSpPr>
          <p:cNvPr id="5" name="TextBox 4">
            <a:extLst>
              <a:ext uri="{FF2B5EF4-FFF2-40B4-BE49-F238E27FC236}">
                <a16:creationId xmlns:a16="http://schemas.microsoft.com/office/drawing/2014/main" id="{31456BBB-D13F-5B72-2DBF-8CAD3D5EEA8C}"/>
              </a:ext>
            </a:extLst>
          </p:cNvPr>
          <p:cNvSpPr txBox="1"/>
          <p:nvPr/>
        </p:nvSpPr>
        <p:spPr>
          <a:xfrm>
            <a:off x="167009" y="1049257"/>
            <a:ext cx="4237768" cy="369332"/>
          </a:xfrm>
          <a:prstGeom prst="rect">
            <a:avLst/>
          </a:prstGeom>
          <a:noFill/>
        </p:spPr>
        <p:txBody>
          <a:bodyPr wrap="square" rtlCol="0">
            <a:spAutoFit/>
          </a:bodyPr>
          <a:lstStyle/>
          <a:p>
            <a:r>
              <a:rPr lang="en-US" dirty="0"/>
              <a:t>1. Local ‘Branch’ current code</a:t>
            </a:r>
          </a:p>
        </p:txBody>
      </p:sp>
      <p:sp>
        <p:nvSpPr>
          <p:cNvPr id="7" name="TextBox 6">
            <a:extLst>
              <a:ext uri="{FF2B5EF4-FFF2-40B4-BE49-F238E27FC236}">
                <a16:creationId xmlns:a16="http://schemas.microsoft.com/office/drawing/2014/main" id="{9DB9FC33-8E18-D8F9-7465-9AA13885BDE2}"/>
              </a:ext>
            </a:extLst>
          </p:cNvPr>
          <p:cNvSpPr txBox="1"/>
          <p:nvPr/>
        </p:nvSpPr>
        <p:spPr>
          <a:xfrm>
            <a:off x="4135271" y="1049257"/>
            <a:ext cx="4237768" cy="369332"/>
          </a:xfrm>
          <a:prstGeom prst="rect">
            <a:avLst/>
          </a:prstGeom>
          <a:noFill/>
        </p:spPr>
        <p:txBody>
          <a:bodyPr wrap="square" rtlCol="0">
            <a:spAutoFit/>
          </a:bodyPr>
          <a:lstStyle/>
          <a:p>
            <a:r>
              <a:rPr lang="en-US" dirty="0"/>
              <a:t>2. Local ‘Branch’ updated code</a:t>
            </a:r>
          </a:p>
        </p:txBody>
      </p:sp>
      <p:sp>
        <p:nvSpPr>
          <p:cNvPr id="14" name="TextBox 13">
            <a:extLst>
              <a:ext uri="{FF2B5EF4-FFF2-40B4-BE49-F238E27FC236}">
                <a16:creationId xmlns:a16="http://schemas.microsoft.com/office/drawing/2014/main" id="{1A0E84D5-F8E0-0A7F-4663-F993BB051F0A}"/>
              </a:ext>
            </a:extLst>
          </p:cNvPr>
          <p:cNvSpPr txBox="1"/>
          <p:nvPr/>
        </p:nvSpPr>
        <p:spPr>
          <a:xfrm>
            <a:off x="167009" y="2885663"/>
            <a:ext cx="4237768" cy="369332"/>
          </a:xfrm>
          <a:prstGeom prst="rect">
            <a:avLst/>
          </a:prstGeom>
          <a:noFill/>
        </p:spPr>
        <p:txBody>
          <a:bodyPr wrap="square" rtlCol="0">
            <a:spAutoFit/>
          </a:bodyPr>
          <a:lstStyle/>
          <a:p>
            <a:r>
              <a:rPr lang="en-US" dirty="0"/>
              <a:t>4. Local ‘Main’ current code</a:t>
            </a:r>
          </a:p>
        </p:txBody>
      </p:sp>
      <p:pic>
        <p:nvPicPr>
          <p:cNvPr id="16" name="Picture 15">
            <a:extLst>
              <a:ext uri="{FF2B5EF4-FFF2-40B4-BE49-F238E27FC236}">
                <a16:creationId xmlns:a16="http://schemas.microsoft.com/office/drawing/2014/main" id="{BA73B380-C5BA-BD09-A31D-1DC0092BD2B1}"/>
              </a:ext>
            </a:extLst>
          </p:cNvPr>
          <p:cNvPicPr>
            <a:picLocks noChangeAspect="1"/>
          </p:cNvPicPr>
          <p:nvPr/>
        </p:nvPicPr>
        <p:blipFill>
          <a:blip r:embed="rId3"/>
          <a:stretch>
            <a:fillRect/>
          </a:stretch>
        </p:blipFill>
        <p:spPr>
          <a:xfrm>
            <a:off x="244011" y="3254995"/>
            <a:ext cx="3657600" cy="1394681"/>
          </a:xfrm>
          <a:prstGeom prst="rect">
            <a:avLst/>
          </a:prstGeom>
        </p:spPr>
      </p:pic>
      <p:sp>
        <p:nvSpPr>
          <p:cNvPr id="17" name="TextBox 16">
            <a:extLst>
              <a:ext uri="{FF2B5EF4-FFF2-40B4-BE49-F238E27FC236}">
                <a16:creationId xmlns:a16="http://schemas.microsoft.com/office/drawing/2014/main" id="{0171FFB1-7EAC-04A8-9A0F-9B1017B30FB5}"/>
              </a:ext>
            </a:extLst>
          </p:cNvPr>
          <p:cNvSpPr txBox="1"/>
          <p:nvPr/>
        </p:nvSpPr>
        <p:spPr>
          <a:xfrm>
            <a:off x="8373873" y="1187069"/>
            <a:ext cx="4237768" cy="369332"/>
          </a:xfrm>
          <a:prstGeom prst="rect">
            <a:avLst/>
          </a:prstGeom>
          <a:noFill/>
        </p:spPr>
        <p:txBody>
          <a:bodyPr wrap="square" rtlCol="0">
            <a:spAutoFit/>
          </a:bodyPr>
          <a:lstStyle/>
          <a:p>
            <a:r>
              <a:rPr lang="en-US" dirty="0"/>
              <a:t>3. Change branch to Local ‘Main’</a:t>
            </a:r>
          </a:p>
        </p:txBody>
      </p:sp>
      <p:sp>
        <p:nvSpPr>
          <p:cNvPr id="18" name="TextBox 17">
            <a:extLst>
              <a:ext uri="{FF2B5EF4-FFF2-40B4-BE49-F238E27FC236}">
                <a16:creationId xmlns:a16="http://schemas.microsoft.com/office/drawing/2014/main" id="{FA4759F0-8AD3-3321-856A-3190CA2D023D}"/>
              </a:ext>
            </a:extLst>
          </p:cNvPr>
          <p:cNvSpPr txBox="1"/>
          <p:nvPr/>
        </p:nvSpPr>
        <p:spPr>
          <a:xfrm>
            <a:off x="8128840" y="2885663"/>
            <a:ext cx="5163656" cy="369332"/>
          </a:xfrm>
          <a:prstGeom prst="rect">
            <a:avLst/>
          </a:prstGeom>
          <a:noFill/>
        </p:spPr>
        <p:txBody>
          <a:bodyPr wrap="square" rtlCol="0">
            <a:spAutoFit/>
          </a:bodyPr>
          <a:lstStyle/>
          <a:p>
            <a:r>
              <a:rPr lang="en-US" dirty="0"/>
              <a:t>5. Merge Local ‘Branch’ with Local ‘Main’</a:t>
            </a:r>
          </a:p>
        </p:txBody>
      </p:sp>
      <p:pic>
        <p:nvPicPr>
          <p:cNvPr id="21" name="Picture 20">
            <a:extLst>
              <a:ext uri="{FF2B5EF4-FFF2-40B4-BE49-F238E27FC236}">
                <a16:creationId xmlns:a16="http://schemas.microsoft.com/office/drawing/2014/main" id="{605D34A5-03CD-4472-BD9D-AE543200DC96}"/>
              </a:ext>
            </a:extLst>
          </p:cNvPr>
          <p:cNvPicPr>
            <a:picLocks noChangeAspect="1"/>
          </p:cNvPicPr>
          <p:nvPr/>
        </p:nvPicPr>
        <p:blipFill>
          <a:blip r:embed="rId4"/>
          <a:stretch>
            <a:fillRect/>
          </a:stretch>
        </p:blipFill>
        <p:spPr>
          <a:xfrm>
            <a:off x="8439493" y="3233610"/>
            <a:ext cx="3657600" cy="2188502"/>
          </a:xfrm>
          <a:prstGeom prst="rect">
            <a:avLst/>
          </a:prstGeom>
        </p:spPr>
      </p:pic>
      <p:sp>
        <p:nvSpPr>
          <p:cNvPr id="22" name="Arrow: Right 21">
            <a:extLst>
              <a:ext uri="{FF2B5EF4-FFF2-40B4-BE49-F238E27FC236}">
                <a16:creationId xmlns:a16="http://schemas.microsoft.com/office/drawing/2014/main" id="{01127C86-A890-64AB-64A7-C168154E4292}"/>
              </a:ext>
            </a:extLst>
          </p:cNvPr>
          <p:cNvSpPr/>
          <p:nvPr/>
        </p:nvSpPr>
        <p:spPr>
          <a:xfrm flipH="1">
            <a:off x="7948664" y="3565402"/>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C5DCA874-D6A5-E16C-7644-8C9EF71EAFA7}"/>
              </a:ext>
            </a:extLst>
          </p:cNvPr>
          <p:cNvPicPr>
            <a:picLocks noChangeAspect="1"/>
          </p:cNvPicPr>
          <p:nvPr/>
        </p:nvPicPr>
        <p:blipFill>
          <a:blip r:embed="rId5"/>
          <a:stretch>
            <a:fillRect/>
          </a:stretch>
        </p:blipFill>
        <p:spPr>
          <a:xfrm>
            <a:off x="4269103" y="3261671"/>
            <a:ext cx="3657600" cy="1407682"/>
          </a:xfrm>
          <a:prstGeom prst="rect">
            <a:avLst/>
          </a:prstGeom>
        </p:spPr>
      </p:pic>
      <p:sp>
        <p:nvSpPr>
          <p:cNvPr id="29" name="TextBox 28">
            <a:extLst>
              <a:ext uri="{FF2B5EF4-FFF2-40B4-BE49-F238E27FC236}">
                <a16:creationId xmlns:a16="http://schemas.microsoft.com/office/drawing/2014/main" id="{F60F7051-FFE2-833E-DBBA-360267426A71}"/>
              </a:ext>
            </a:extLst>
          </p:cNvPr>
          <p:cNvSpPr txBox="1"/>
          <p:nvPr/>
        </p:nvSpPr>
        <p:spPr>
          <a:xfrm>
            <a:off x="167008" y="4897894"/>
            <a:ext cx="6387795" cy="369332"/>
          </a:xfrm>
          <a:prstGeom prst="rect">
            <a:avLst/>
          </a:prstGeom>
          <a:noFill/>
        </p:spPr>
        <p:txBody>
          <a:bodyPr wrap="square" rtlCol="0">
            <a:spAutoFit/>
          </a:bodyPr>
          <a:lstStyle/>
          <a:p>
            <a:r>
              <a:rPr lang="en-US" dirty="0"/>
              <a:t>6. Local ‘Main’ updated code after merge.</a:t>
            </a:r>
          </a:p>
        </p:txBody>
      </p:sp>
      <p:grpSp>
        <p:nvGrpSpPr>
          <p:cNvPr id="10" name="Group 9">
            <a:extLst>
              <a:ext uri="{FF2B5EF4-FFF2-40B4-BE49-F238E27FC236}">
                <a16:creationId xmlns:a16="http://schemas.microsoft.com/office/drawing/2014/main" id="{0353BCF0-B13B-726B-9DAB-1338CAC687E2}"/>
              </a:ext>
            </a:extLst>
          </p:cNvPr>
          <p:cNvGrpSpPr/>
          <p:nvPr/>
        </p:nvGrpSpPr>
        <p:grpSpPr>
          <a:xfrm>
            <a:off x="4269103" y="1471305"/>
            <a:ext cx="3716655" cy="1414695"/>
            <a:chOff x="4269103" y="1471305"/>
            <a:chExt cx="3716655" cy="1414695"/>
          </a:xfrm>
        </p:grpSpPr>
        <p:grpSp>
          <p:nvGrpSpPr>
            <p:cNvPr id="8" name="Group 7">
              <a:extLst>
                <a:ext uri="{FF2B5EF4-FFF2-40B4-BE49-F238E27FC236}">
                  <a16:creationId xmlns:a16="http://schemas.microsoft.com/office/drawing/2014/main" id="{3F48235F-C685-079D-0CE5-83E7E706AF85}"/>
                </a:ext>
              </a:extLst>
            </p:cNvPr>
            <p:cNvGrpSpPr/>
            <p:nvPr/>
          </p:nvGrpSpPr>
          <p:grpSpPr>
            <a:xfrm>
              <a:off x="4269103" y="1471305"/>
              <a:ext cx="3657600" cy="1414695"/>
              <a:chOff x="4269103" y="1471305"/>
              <a:chExt cx="3657600" cy="1414695"/>
            </a:xfrm>
          </p:grpSpPr>
          <p:pic>
            <p:nvPicPr>
              <p:cNvPr id="9" name="Picture 8">
                <a:extLst>
                  <a:ext uri="{FF2B5EF4-FFF2-40B4-BE49-F238E27FC236}">
                    <a16:creationId xmlns:a16="http://schemas.microsoft.com/office/drawing/2014/main" id="{9C46C508-891B-2B0B-1730-8B805A249DA9}"/>
                  </a:ext>
                </a:extLst>
              </p:cNvPr>
              <p:cNvPicPr>
                <a:picLocks noChangeAspect="1"/>
              </p:cNvPicPr>
              <p:nvPr/>
            </p:nvPicPr>
            <p:blipFill>
              <a:blip r:embed="rId6"/>
              <a:stretch>
                <a:fillRect/>
              </a:stretch>
            </p:blipFill>
            <p:spPr>
              <a:xfrm>
                <a:off x="4269103" y="1471305"/>
                <a:ext cx="3657600" cy="1414695"/>
              </a:xfrm>
              <a:prstGeom prst="rect">
                <a:avLst/>
              </a:prstGeom>
            </p:spPr>
          </p:pic>
          <p:sp>
            <p:nvSpPr>
              <p:cNvPr id="2" name="Rectangle 1">
                <a:extLst>
                  <a:ext uri="{FF2B5EF4-FFF2-40B4-BE49-F238E27FC236}">
                    <a16:creationId xmlns:a16="http://schemas.microsoft.com/office/drawing/2014/main" id="{571D50FD-BD60-1E4E-3F72-24B72BB490DD}"/>
                  </a:ext>
                </a:extLst>
              </p:cNvPr>
              <p:cNvSpPr/>
              <p:nvPr/>
            </p:nvSpPr>
            <p:spPr>
              <a:xfrm>
                <a:off x="7542739" y="2710032"/>
                <a:ext cx="274320" cy="9144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500" dirty="0">
                  <a:solidFill>
                    <a:srgbClr val="DA6BAC"/>
                  </a:solidFill>
                </a:endParaRPr>
              </a:p>
            </p:txBody>
          </p:sp>
        </p:grpSp>
        <p:sp>
          <p:nvSpPr>
            <p:cNvPr id="6" name="TextBox 5">
              <a:extLst>
                <a:ext uri="{FF2B5EF4-FFF2-40B4-BE49-F238E27FC236}">
                  <a16:creationId xmlns:a16="http://schemas.microsoft.com/office/drawing/2014/main" id="{4F2F2AA0-62EC-EB8C-301E-D794B595E790}"/>
                </a:ext>
              </a:extLst>
            </p:cNvPr>
            <p:cNvSpPr txBox="1"/>
            <p:nvPr/>
          </p:nvSpPr>
          <p:spPr>
            <a:xfrm>
              <a:off x="7477544" y="2655724"/>
              <a:ext cx="508214" cy="200055"/>
            </a:xfrm>
            <a:prstGeom prst="rect">
              <a:avLst/>
            </a:prstGeom>
            <a:noFill/>
          </p:spPr>
          <p:txBody>
            <a:bodyPr wrap="square" rtlCol="0">
              <a:spAutoFit/>
            </a:bodyPr>
            <a:lstStyle/>
            <a:p>
              <a:r>
                <a:rPr lang="en-US" sz="700" dirty="0">
                  <a:solidFill>
                    <a:srgbClr val="DA6BAC"/>
                  </a:solidFill>
                </a:rPr>
                <a:t>(</a:t>
              </a:r>
              <a:r>
                <a:rPr lang="en-US" sz="700" dirty="0">
                  <a:solidFill>
                    <a:srgbClr val="C1D4A2"/>
                  </a:solidFill>
                </a:rPr>
                <a:t>1, 25</a:t>
              </a:r>
              <a:r>
                <a:rPr lang="en-US" sz="700" dirty="0">
                  <a:solidFill>
                    <a:srgbClr val="DA6BAC"/>
                  </a:solidFill>
                </a:rPr>
                <a:t>)</a:t>
              </a:r>
            </a:p>
          </p:txBody>
        </p:sp>
      </p:grpSp>
      <p:grpSp>
        <p:nvGrpSpPr>
          <p:cNvPr id="19" name="Group 18">
            <a:extLst>
              <a:ext uri="{FF2B5EF4-FFF2-40B4-BE49-F238E27FC236}">
                <a16:creationId xmlns:a16="http://schemas.microsoft.com/office/drawing/2014/main" id="{7DE305A3-9C9F-C818-3569-562B1B6355CB}"/>
              </a:ext>
            </a:extLst>
          </p:cNvPr>
          <p:cNvGrpSpPr/>
          <p:nvPr/>
        </p:nvGrpSpPr>
        <p:grpSpPr>
          <a:xfrm>
            <a:off x="8221473" y="1471305"/>
            <a:ext cx="3657600" cy="1323847"/>
            <a:chOff x="8221473" y="1471305"/>
            <a:chExt cx="3657600" cy="1323847"/>
          </a:xfrm>
        </p:grpSpPr>
        <p:grpSp>
          <p:nvGrpSpPr>
            <p:cNvPr id="15" name="Group 14">
              <a:extLst>
                <a:ext uri="{FF2B5EF4-FFF2-40B4-BE49-F238E27FC236}">
                  <a16:creationId xmlns:a16="http://schemas.microsoft.com/office/drawing/2014/main" id="{CD292064-648F-051A-1876-EB77E2445359}"/>
                </a:ext>
              </a:extLst>
            </p:cNvPr>
            <p:cNvGrpSpPr/>
            <p:nvPr/>
          </p:nvGrpSpPr>
          <p:grpSpPr>
            <a:xfrm>
              <a:off x="8221473" y="1471305"/>
              <a:ext cx="3657600" cy="1323847"/>
              <a:chOff x="8221473" y="1471305"/>
              <a:chExt cx="3657600" cy="1323847"/>
            </a:xfrm>
          </p:grpSpPr>
          <p:pic>
            <p:nvPicPr>
              <p:cNvPr id="13" name="Picture 12">
                <a:extLst>
                  <a:ext uri="{FF2B5EF4-FFF2-40B4-BE49-F238E27FC236}">
                    <a16:creationId xmlns:a16="http://schemas.microsoft.com/office/drawing/2014/main" id="{181E6781-93A6-F362-A35E-0241BFD0BE68}"/>
                  </a:ext>
                </a:extLst>
              </p:cNvPr>
              <p:cNvPicPr>
                <a:picLocks noChangeAspect="1"/>
              </p:cNvPicPr>
              <p:nvPr/>
            </p:nvPicPr>
            <p:blipFill>
              <a:blip r:embed="rId7"/>
              <a:stretch>
                <a:fillRect/>
              </a:stretch>
            </p:blipFill>
            <p:spPr>
              <a:xfrm>
                <a:off x="8221473" y="1471305"/>
                <a:ext cx="3657600" cy="1323847"/>
              </a:xfrm>
              <a:prstGeom prst="rect">
                <a:avLst/>
              </a:prstGeom>
            </p:spPr>
          </p:pic>
          <p:sp>
            <p:nvSpPr>
              <p:cNvPr id="12" name="Rectangle 11">
                <a:extLst>
                  <a:ext uri="{FF2B5EF4-FFF2-40B4-BE49-F238E27FC236}">
                    <a16:creationId xmlns:a16="http://schemas.microsoft.com/office/drawing/2014/main" id="{7B5116F3-E059-B2EC-5270-18F655486060}"/>
                  </a:ext>
                </a:extLst>
              </p:cNvPr>
              <p:cNvSpPr/>
              <p:nvPr/>
            </p:nvSpPr>
            <p:spPr>
              <a:xfrm>
                <a:off x="11323638" y="2640013"/>
                <a:ext cx="257175" cy="82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C56B4502-1BD2-B0AF-84F3-F4B5B0F7B209}"/>
                </a:ext>
              </a:extLst>
            </p:cNvPr>
            <p:cNvSpPr txBox="1"/>
            <p:nvPr/>
          </p:nvSpPr>
          <p:spPr>
            <a:xfrm>
              <a:off x="11250399" y="2581260"/>
              <a:ext cx="508214" cy="200055"/>
            </a:xfrm>
            <a:prstGeom prst="rect">
              <a:avLst/>
            </a:prstGeom>
            <a:noFill/>
          </p:spPr>
          <p:txBody>
            <a:bodyPr wrap="square" rtlCol="0">
              <a:spAutoFit/>
            </a:bodyPr>
            <a:lstStyle/>
            <a:p>
              <a:r>
                <a:rPr lang="en-US" sz="700" dirty="0">
                  <a:solidFill>
                    <a:srgbClr val="DA6BAC"/>
                  </a:solidFill>
                </a:rPr>
                <a:t>(</a:t>
              </a:r>
              <a:r>
                <a:rPr lang="en-US" sz="700" dirty="0">
                  <a:solidFill>
                    <a:srgbClr val="C1D4A2"/>
                  </a:solidFill>
                </a:rPr>
                <a:t>1, 25</a:t>
              </a:r>
              <a:r>
                <a:rPr lang="en-US" sz="700" dirty="0">
                  <a:solidFill>
                    <a:srgbClr val="DA6BAC"/>
                  </a:solidFill>
                </a:rPr>
                <a:t>)</a:t>
              </a:r>
            </a:p>
          </p:txBody>
        </p:sp>
      </p:grpSp>
      <p:grpSp>
        <p:nvGrpSpPr>
          <p:cNvPr id="26" name="Group 25">
            <a:extLst>
              <a:ext uri="{FF2B5EF4-FFF2-40B4-BE49-F238E27FC236}">
                <a16:creationId xmlns:a16="http://schemas.microsoft.com/office/drawing/2014/main" id="{A2E0E367-A6E8-7D69-2768-857A0ADDCB39}"/>
              </a:ext>
            </a:extLst>
          </p:cNvPr>
          <p:cNvGrpSpPr/>
          <p:nvPr/>
        </p:nvGrpSpPr>
        <p:grpSpPr>
          <a:xfrm>
            <a:off x="244011" y="5267226"/>
            <a:ext cx="3750479" cy="1522331"/>
            <a:chOff x="244011" y="5267226"/>
            <a:chExt cx="3750479" cy="1522331"/>
          </a:xfrm>
        </p:grpSpPr>
        <p:grpSp>
          <p:nvGrpSpPr>
            <p:cNvPr id="25" name="Group 24">
              <a:extLst>
                <a:ext uri="{FF2B5EF4-FFF2-40B4-BE49-F238E27FC236}">
                  <a16:creationId xmlns:a16="http://schemas.microsoft.com/office/drawing/2014/main" id="{628563F7-89A2-A752-050F-78D5461373B9}"/>
                </a:ext>
              </a:extLst>
            </p:cNvPr>
            <p:cNvGrpSpPr/>
            <p:nvPr/>
          </p:nvGrpSpPr>
          <p:grpSpPr>
            <a:xfrm>
              <a:off x="244011" y="5267226"/>
              <a:ext cx="3657600" cy="1522331"/>
              <a:chOff x="244011" y="5267226"/>
              <a:chExt cx="3657600" cy="1522331"/>
            </a:xfrm>
          </p:grpSpPr>
          <p:pic>
            <p:nvPicPr>
              <p:cNvPr id="27" name="Picture 26">
                <a:extLst>
                  <a:ext uri="{FF2B5EF4-FFF2-40B4-BE49-F238E27FC236}">
                    <a16:creationId xmlns:a16="http://schemas.microsoft.com/office/drawing/2014/main" id="{E03F36FE-C8AF-482C-8EFA-BE66E67FC9FD}"/>
                  </a:ext>
                </a:extLst>
              </p:cNvPr>
              <p:cNvPicPr>
                <a:picLocks noChangeAspect="1"/>
              </p:cNvPicPr>
              <p:nvPr/>
            </p:nvPicPr>
            <p:blipFill>
              <a:blip r:embed="rId8"/>
              <a:stretch>
                <a:fillRect/>
              </a:stretch>
            </p:blipFill>
            <p:spPr>
              <a:xfrm>
                <a:off x="244011" y="5267226"/>
                <a:ext cx="3657600" cy="1522331"/>
              </a:xfrm>
              <a:prstGeom prst="rect">
                <a:avLst/>
              </a:prstGeom>
            </p:spPr>
          </p:pic>
          <p:sp>
            <p:nvSpPr>
              <p:cNvPr id="23" name="Rectangle 22">
                <a:extLst>
                  <a:ext uri="{FF2B5EF4-FFF2-40B4-BE49-F238E27FC236}">
                    <a16:creationId xmlns:a16="http://schemas.microsoft.com/office/drawing/2014/main" id="{E9D5C6FD-A1BB-6864-26B7-8B2178551BF7}"/>
                  </a:ext>
                </a:extLst>
              </p:cNvPr>
              <p:cNvSpPr/>
              <p:nvPr/>
            </p:nvSpPr>
            <p:spPr>
              <a:xfrm>
                <a:off x="3551238" y="6508750"/>
                <a:ext cx="266700" cy="963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3420D481-2D36-5987-4AEC-2A8058EAF130}"/>
                </a:ext>
              </a:extLst>
            </p:cNvPr>
            <p:cNvSpPr txBox="1"/>
            <p:nvPr/>
          </p:nvSpPr>
          <p:spPr>
            <a:xfrm>
              <a:off x="3486276" y="6450543"/>
              <a:ext cx="508214" cy="200055"/>
            </a:xfrm>
            <a:prstGeom prst="rect">
              <a:avLst/>
            </a:prstGeom>
            <a:noFill/>
          </p:spPr>
          <p:txBody>
            <a:bodyPr wrap="square" rtlCol="0">
              <a:spAutoFit/>
            </a:bodyPr>
            <a:lstStyle/>
            <a:p>
              <a:r>
                <a:rPr lang="en-US" sz="700" dirty="0">
                  <a:solidFill>
                    <a:srgbClr val="DA6BAC"/>
                  </a:solidFill>
                </a:rPr>
                <a:t>(</a:t>
              </a:r>
              <a:r>
                <a:rPr lang="en-US" sz="700" dirty="0">
                  <a:solidFill>
                    <a:srgbClr val="C1D4A2"/>
                  </a:solidFill>
                </a:rPr>
                <a:t>1, 25</a:t>
              </a:r>
              <a:r>
                <a:rPr lang="en-US" sz="700" dirty="0">
                  <a:solidFill>
                    <a:srgbClr val="DA6BAC"/>
                  </a:solidFill>
                </a:rPr>
                <a:t>)</a:t>
              </a:r>
            </a:p>
          </p:txBody>
        </p:sp>
      </p:grpSp>
    </p:spTree>
    <p:extLst>
      <p:ext uri="{BB962C8B-B14F-4D97-AF65-F5344CB8AC3E}">
        <p14:creationId xmlns:p14="http://schemas.microsoft.com/office/powerpoint/2010/main" val="31600753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VS Code Integration with Git</a:t>
            </a:r>
          </a:p>
        </p:txBody>
      </p:sp>
      <p:sp>
        <p:nvSpPr>
          <p:cNvPr id="28" name="TextBox 27">
            <a:extLst>
              <a:ext uri="{FF2B5EF4-FFF2-40B4-BE49-F238E27FC236}">
                <a16:creationId xmlns:a16="http://schemas.microsoft.com/office/drawing/2014/main" id="{F68E8D0C-8A90-602C-3BFF-748E7313C2C7}"/>
              </a:ext>
            </a:extLst>
          </p:cNvPr>
          <p:cNvSpPr txBox="1"/>
          <p:nvPr/>
        </p:nvSpPr>
        <p:spPr>
          <a:xfrm>
            <a:off x="244011" y="665522"/>
            <a:ext cx="10199400" cy="369332"/>
          </a:xfrm>
          <a:prstGeom prst="rect">
            <a:avLst/>
          </a:prstGeom>
          <a:noFill/>
        </p:spPr>
        <p:txBody>
          <a:bodyPr wrap="square" rtlCol="0">
            <a:spAutoFit/>
          </a:bodyPr>
          <a:lstStyle/>
          <a:p>
            <a:r>
              <a:rPr lang="en-US" dirty="0"/>
              <a:t>‘Sync’ ‘Local’(Git Desktop) and ‘Remote/Origin’(</a:t>
            </a:r>
            <a:r>
              <a:rPr lang="en-US" dirty="0" err="1"/>
              <a:t>Gihub</a:t>
            </a:r>
            <a:r>
              <a:rPr lang="en-US" dirty="0"/>
              <a:t>)</a:t>
            </a:r>
          </a:p>
        </p:txBody>
      </p:sp>
      <p:sp>
        <p:nvSpPr>
          <p:cNvPr id="30" name="TextBox 29">
            <a:extLst>
              <a:ext uri="{FF2B5EF4-FFF2-40B4-BE49-F238E27FC236}">
                <a16:creationId xmlns:a16="http://schemas.microsoft.com/office/drawing/2014/main" id="{8998E97A-70CB-0A26-2A0D-7EFA57475D71}"/>
              </a:ext>
            </a:extLst>
          </p:cNvPr>
          <p:cNvSpPr txBox="1"/>
          <p:nvPr/>
        </p:nvSpPr>
        <p:spPr>
          <a:xfrm>
            <a:off x="244011" y="1109006"/>
            <a:ext cx="2468880" cy="369332"/>
          </a:xfrm>
          <a:prstGeom prst="rect">
            <a:avLst/>
          </a:prstGeom>
          <a:noFill/>
        </p:spPr>
        <p:txBody>
          <a:bodyPr wrap="square" rtlCol="0">
            <a:spAutoFit/>
          </a:bodyPr>
          <a:lstStyle/>
          <a:p>
            <a:r>
              <a:rPr lang="en-US" dirty="0"/>
              <a:t>1. Current ‘Local’ Branch</a:t>
            </a:r>
          </a:p>
        </p:txBody>
      </p:sp>
      <p:pic>
        <p:nvPicPr>
          <p:cNvPr id="33" name="Picture 32">
            <a:extLst>
              <a:ext uri="{FF2B5EF4-FFF2-40B4-BE49-F238E27FC236}">
                <a16:creationId xmlns:a16="http://schemas.microsoft.com/office/drawing/2014/main" id="{C504292F-970C-6FA4-4B61-8EBCC7FD3E4C}"/>
              </a:ext>
            </a:extLst>
          </p:cNvPr>
          <p:cNvPicPr>
            <a:picLocks noChangeAspect="1"/>
          </p:cNvPicPr>
          <p:nvPr/>
        </p:nvPicPr>
        <p:blipFill>
          <a:blip r:embed="rId2"/>
          <a:stretch>
            <a:fillRect/>
          </a:stretch>
        </p:blipFill>
        <p:spPr>
          <a:xfrm>
            <a:off x="320211" y="1603860"/>
            <a:ext cx="3657600" cy="1537138"/>
          </a:xfrm>
          <a:prstGeom prst="rect">
            <a:avLst/>
          </a:prstGeom>
        </p:spPr>
      </p:pic>
      <p:sp>
        <p:nvSpPr>
          <p:cNvPr id="34" name="TextBox 33">
            <a:extLst>
              <a:ext uri="{FF2B5EF4-FFF2-40B4-BE49-F238E27FC236}">
                <a16:creationId xmlns:a16="http://schemas.microsoft.com/office/drawing/2014/main" id="{47C2BFA1-B0CB-C9BE-127B-2DBF53A676C9}"/>
              </a:ext>
            </a:extLst>
          </p:cNvPr>
          <p:cNvSpPr txBox="1"/>
          <p:nvPr/>
        </p:nvSpPr>
        <p:spPr>
          <a:xfrm>
            <a:off x="4280041" y="1109006"/>
            <a:ext cx="3415303" cy="369332"/>
          </a:xfrm>
          <a:prstGeom prst="rect">
            <a:avLst/>
          </a:prstGeom>
          <a:noFill/>
        </p:spPr>
        <p:txBody>
          <a:bodyPr wrap="square" rtlCol="0">
            <a:spAutoFit/>
          </a:bodyPr>
          <a:lstStyle/>
          <a:p>
            <a:r>
              <a:rPr lang="en-US" dirty="0"/>
              <a:t>1. Current ‘Remote/Origin’ Branch</a:t>
            </a:r>
          </a:p>
        </p:txBody>
      </p:sp>
      <p:pic>
        <p:nvPicPr>
          <p:cNvPr id="36" name="Picture 35">
            <a:extLst>
              <a:ext uri="{FF2B5EF4-FFF2-40B4-BE49-F238E27FC236}">
                <a16:creationId xmlns:a16="http://schemas.microsoft.com/office/drawing/2014/main" id="{F685AF28-8D29-CA35-3E44-197F191BF5F5}"/>
              </a:ext>
            </a:extLst>
          </p:cNvPr>
          <p:cNvPicPr>
            <a:picLocks noChangeAspect="1"/>
          </p:cNvPicPr>
          <p:nvPr/>
        </p:nvPicPr>
        <p:blipFill>
          <a:blip r:embed="rId3"/>
          <a:stretch>
            <a:fillRect/>
          </a:stretch>
        </p:blipFill>
        <p:spPr>
          <a:xfrm>
            <a:off x="4292027" y="1478338"/>
            <a:ext cx="3657600" cy="2081680"/>
          </a:xfrm>
          <a:prstGeom prst="rect">
            <a:avLst/>
          </a:prstGeom>
        </p:spPr>
      </p:pic>
      <p:pic>
        <p:nvPicPr>
          <p:cNvPr id="38" name="Picture 37">
            <a:extLst>
              <a:ext uri="{FF2B5EF4-FFF2-40B4-BE49-F238E27FC236}">
                <a16:creationId xmlns:a16="http://schemas.microsoft.com/office/drawing/2014/main" id="{DAED2F42-5969-8F2D-06EA-80537D43E70E}"/>
              </a:ext>
            </a:extLst>
          </p:cNvPr>
          <p:cNvPicPr>
            <a:picLocks noChangeAspect="1"/>
          </p:cNvPicPr>
          <p:nvPr/>
        </p:nvPicPr>
        <p:blipFill>
          <a:blip r:embed="rId4"/>
          <a:stretch>
            <a:fillRect/>
          </a:stretch>
        </p:blipFill>
        <p:spPr>
          <a:xfrm>
            <a:off x="8409505" y="1873515"/>
            <a:ext cx="3657600" cy="1555485"/>
          </a:xfrm>
          <a:prstGeom prst="rect">
            <a:avLst/>
          </a:prstGeom>
        </p:spPr>
      </p:pic>
      <p:sp>
        <p:nvSpPr>
          <p:cNvPr id="39" name="TextBox 38">
            <a:extLst>
              <a:ext uri="{FF2B5EF4-FFF2-40B4-BE49-F238E27FC236}">
                <a16:creationId xmlns:a16="http://schemas.microsoft.com/office/drawing/2014/main" id="{081D9115-C0C0-4F04-8B14-0A8B4FD30A53}"/>
              </a:ext>
            </a:extLst>
          </p:cNvPr>
          <p:cNvSpPr txBox="1"/>
          <p:nvPr/>
        </p:nvSpPr>
        <p:spPr>
          <a:xfrm>
            <a:off x="8263843" y="1071930"/>
            <a:ext cx="3803262" cy="646331"/>
          </a:xfrm>
          <a:prstGeom prst="rect">
            <a:avLst/>
          </a:prstGeom>
          <a:noFill/>
        </p:spPr>
        <p:txBody>
          <a:bodyPr wrap="square" rtlCol="0">
            <a:spAutoFit/>
          </a:bodyPr>
          <a:lstStyle/>
          <a:p>
            <a:r>
              <a:rPr lang="en-US" dirty="0"/>
              <a:t>2. Press ‘Sync Changes’ to merge ‘</a:t>
            </a:r>
            <a:r>
              <a:rPr lang="en-US" b="1" dirty="0"/>
              <a:t>Local</a:t>
            </a:r>
            <a:r>
              <a:rPr lang="en-US" dirty="0"/>
              <a:t>’ Branch with ‘</a:t>
            </a:r>
            <a:r>
              <a:rPr lang="en-US" b="1" dirty="0"/>
              <a:t>Remote/Origin’</a:t>
            </a:r>
          </a:p>
        </p:txBody>
      </p:sp>
      <p:pic>
        <p:nvPicPr>
          <p:cNvPr id="41" name="Picture 40">
            <a:extLst>
              <a:ext uri="{FF2B5EF4-FFF2-40B4-BE49-F238E27FC236}">
                <a16:creationId xmlns:a16="http://schemas.microsoft.com/office/drawing/2014/main" id="{D9A6C193-4144-6DE1-2530-F1BC2173F882}"/>
              </a:ext>
            </a:extLst>
          </p:cNvPr>
          <p:cNvPicPr>
            <a:picLocks noChangeAspect="1"/>
          </p:cNvPicPr>
          <p:nvPr/>
        </p:nvPicPr>
        <p:blipFill>
          <a:blip r:embed="rId5"/>
          <a:stretch>
            <a:fillRect/>
          </a:stretch>
        </p:blipFill>
        <p:spPr>
          <a:xfrm>
            <a:off x="8418866" y="4683459"/>
            <a:ext cx="3657600" cy="2083210"/>
          </a:xfrm>
          <a:prstGeom prst="rect">
            <a:avLst/>
          </a:prstGeom>
        </p:spPr>
      </p:pic>
      <p:sp>
        <p:nvSpPr>
          <p:cNvPr id="42" name="Arrow: Right 41">
            <a:extLst>
              <a:ext uri="{FF2B5EF4-FFF2-40B4-BE49-F238E27FC236}">
                <a16:creationId xmlns:a16="http://schemas.microsoft.com/office/drawing/2014/main" id="{C684B905-9CC6-C185-8097-756880F446E6}"/>
              </a:ext>
            </a:extLst>
          </p:cNvPr>
          <p:cNvSpPr/>
          <p:nvPr/>
        </p:nvSpPr>
        <p:spPr>
          <a:xfrm rot="5400000">
            <a:off x="9974759" y="3511350"/>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88D6B394-A82B-0730-F5EE-AAC5E0A2337E}"/>
              </a:ext>
            </a:extLst>
          </p:cNvPr>
          <p:cNvSpPr txBox="1"/>
          <p:nvPr/>
        </p:nvSpPr>
        <p:spPr>
          <a:xfrm>
            <a:off x="8541780" y="3983178"/>
            <a:ext cx="3803262" cy="369332"/>
          </a:xfrm>
          <a:prstGeom prst="rect">
            <a:avLst/>
          </a:prstGeom>
          <a:noFill/>
        </p:spPr>
        <p:txBody>
          <a:bodyPr wrap="square" rtlCol="0">
            <a:spAutoFit/>
          </a:bodyPr>
          <a:lstStyle/>
          <a:p>
            <a:r>
              <a:rPr lang="en-US" dirty="0"/>
              <a:t>2. ‘Remote/Origin’ branch after Sync</a:t>
            </a:r>
          </a:p>
        </p:txBody>
      </p:sp>
      <p:sp>
        <p:nvSpPr>
          <p:cNvPr id="44" name="Rectangle 43">
            <a:extLst>
              <a:ext uri="{FF2B5EF4-FFF2-40B4-BE49-F238E27FC236}">
                <a16:creationId xmlns:a16="http://schemas.microsoft.com/office/drawing/2014/main" id="{65078686-5DA0-A616-0595-FAF1EF00C780}"/>
              </a:ext>
            </a:extLst>
          </p:cNvPr>
          <p:cNvSpPr/>
          <p:nvPr/>
        </p:nvSpPr>
        <p:spPr>
          <a:xfrm>
            <a:off x="89901" y="3613932"/>
            <a:ext cx="8174855" cy="3200400"/>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C6ABD8B-9152-F179-CE62-6ADB40A48056}"/>
              </a:ext>
            </a:extLst>
          </p:cNvPr>
          <p:cNvSpPr txBox="1"/>
          <p:nvPr/>
        </p:nvSpPr>
        <p:spPr>
          <a:xfrm>
            <a:off x="100175" y="3624421"/>
            <a:ext cx="4749229" cy="646331"/>
          </a:xfrm>
          <a:prstGeom prst="rect">
            <a:avLst/>
          </a:prstGeom>
          <a:noFill/>
        </p:spPr>
        <p:txBody>
          <a:bodyPr wrap="square" rtlCol="0">
            <a:spAutoFit/>
          </a:bodyPr>
          <a:lstStyle/>
          <a:p>
            <a:r>
              <a:rPr lang="en-US" b="1" dirty="0"/>
              <a:t>Similar to process followed </a:t>
            </a:r>
            <a:r>
              <a:rPr lang="en-US" b="1" dirty="0" err="1"/>
              <a:t>for‘Branch</a:t>
            </a:r>
            <a:r>
              <a:rPr lang="en-US" b="1" dirty="0"/>
              <a:t>’ above.  Sync ‘Local’ Main with ‘Remote/Origin’ Main</a:t>
            </a:r>
          </a:p>
        </p:txBody>
      </p:sp>
      <p:pic>
        <p:nvPicPr>
          <p:cNvPr id="47" name="Picture 46">
            <a:extLst>
              <a:ext uri="{FF2B5EF4-FFF2-40B4-BE49-F238E27FC236}">
                <a16:creationId xmlns:a16="http://schemas.microsoft.com/office/drawing/2014/main" id="{8AE5CB68-D22C-325C-23B8-ECC4C4225833}"/>
              </a:ext>
            </a:extLst>
          </p:cNvPr>
          <p:cNvPicPr>
            <a:picLocks/>
          </p:cNvPicPr>
          <p:nvPr/>
        </p:nvPicPr>
        <p:blipFill>
          <a:blip r:embed="rId6"/>
          <a:stretch>
            <a:fillRect/>
          </a:stretch>
        </p:blipFill>
        <p:spPr>
          <a:xfrm>
            <a:off x="131455" y="4439256"/>
            <a:ext cx="3200400" cy="2286000"/>
          </a:xfrm>
          <a:prstGeom prst="rect">
            <a:avLst/>
          </a:prstGeom>
        </p:spPr>
      </p:pic>
      <p:pic>
        <p:nvPicPr>
          <p:cNvPr id="49" name="Picture 48">
            <a:extLst>
              <a:ext uri="{FF2B5EF4-FFF2-40B4-BE49-F238E27FC236}">
                <a16:creationId xmlns:a16="http://schemas.microsoft.com/office/drawing/2014/main" id="{27815793-6568-9C2F-157B-2DBBFCD0B0D4}"/>
              </a:ext>
            </a:extLst>
          </p:cNvPr>
          <p:cNvPicPr>
            <a:picLocks/>
          </p:cNvPicPr>
          <p:nvPr/>
        </p:nvPicPr>
        <p:blipFill>
          <a:blip r:embed="rId7"/>
          <a:stretch>
            <a:fillRect/>
          </a:stretch>
        </p:blipFill>
        <p:spPr>
          <a:xfrm>
            <a:off x="4538609" y="4408364"/>
            <a:ext cx="3200400" cy="2286000"/>
          </a:xfrm>
          <a:prstGeom prst="rect">
            <a:avLst/>
          </a:prstGeom>
        </p:spPr>
      </p:pic>
      <p:sp>
        <p:nvSpPr>
          <p:cNvPr id="50" name="Arrow: Right 49">
            <a:extLst>
              <a:ext uri="{FF2B5EF4-FFF2-40B4-BE49-F238E27FC236}">
                <a16:creationId xmlns:a16="http://schemas.microsoft.com/office/drawing/2014/main" id="{A3B43F17-6D73-14E1-B6B6-F5BA1967FA60}"/>
              </a:ext>
            </a:extLst>
          </p:cNvPr>
          <p:cNvSpPr/>
          <p:nvPr/>
        </p:nvSpPr>
        <p:spPr>
          <a:xfrm>
            <a:off x="3404014" y="5351309"/>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76077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1620748" y="3028890"/>
            <a:ext cx="8589196" cy="400110"/>
          </a:xfrm>
          <a:prstGeom prst="rect">
            <a:avLst/>
          </a:prstGeom>
          <a:solidFill>
            <a:schemeClr val="accent5">
              <a:lumMod val="60000"/>
              <a:lumOff val="40000"/>
            </a:schemeClr>
          </a:solidFill>
        </p:spPr>
        <p:txBody>
          <a:bodyPr wrap="square" rtlCol="0">
            <a:spAutoFit/>
          </a:bodyPr>
          <a:lstStyle/>
          <a:p>
            <a:pPr algn="ctr"/>
            <a:r>
              <a:rPr lang="en-US" sz="2000" dirty="0"/>
              <a:t>Apache Airflow – Method1 (Docker)</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spTree>
    <p:extLst>
      <p:ext uri="{BB962C8B-B14F-4D97-AF65-F5344CB8AC3E}">
        <p14:creationId xmlns:p14="http://schemas.microsoft.com/office/powerpoint/2010/main" val="21301165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Apache Airflow</a:t>
            </a:r>
          </a:p>
        </p:txBody>
      </p:sp>
      <p:sp>
        <p:nvSpPr>
          <p:cNvPr id="2" name="TextBox 1">
            <a:extLst>
              <a:ext uri="{FF2B5EF4-FFF2-40B4-BE49-F238E27FC236}">
                <a16:creationId xmlns:a16="http://schemas.microsoft.com/office/drawing/2014/main" id="{35A817A8-947C-8B58-F71C-23C50CB04FA8}"/>
              </a:ext>
            </a:extLst>
          </p:cNvPr>
          <p:cNvSpPr txBox="1"/>
          <p:nvPr/>
        </p:nvSpPr>
        <p:spPr>
          <a:xfrm>
            <a:off x="244011" y="914400"/>
            <a:ext cx="4828503" cy="5232202"/>
          </a:xfrm>
          <a:prstGeom prst="rect">
            <a:avLst/>
          </a:prstGeom>
          <a:noFill/>
        </p:spPr>
        <p:txBody>
          <a:bodyPr wrap="square" rtlCol="0">
            <a:spAutoFit/>
          </a:bodyPr>
          <a:lstStyle/>
          <a:p>
            <a:pPr>
              <a:spcBef>
                <a:spcPts val="600"/>
              </a:spcBef>
              <a:spcAft>
                <a:spcPts val="600"/>
              </a:spcAft>
            </a:pPr>
            <a:r>
              <a:rPr lang="en-US" sz="1200" b="1" dirty="0"/>
              <a:t>Install WSL</a:t>
            </a:r>
          </a:p>
          <a:p>
            <a:pPr marL="171450" indent="-171450">
              <a:spcBef>
                <a:spcPts val="600"/>
              </a:spcBef>
              <a:spcAft>
                <a:spcPts val="600"/>
              </a:spcAft>
              <a:buFont typeface="Arial" panose="020B0604020202020204" pitchFamily="34" charset="0"/>
              <a:buChar char="•"/>
            </a:pPr>
            <a:r>
              <a:rPr lang="en-US" sz="1200" dirty="0">
                <a:hlinkClick r:id="rId2"/>
              </a:rPr>
              <a:t>https://learn.microsoft.com/en-us/windows/wsl/install</a:t>
            </a:r>
            <a:endParaRPr lang="en-US" sz="1200" dirty="0"/>
          </a:p>
          <a:p>
            <a:pPr marL="171450" indent="-171450">
              <a:spcBef>
                <a:spcPts val="600"/>
              </a:spcBef>
              <a:spcAft>
                <a:spcPts val="600"/>
              </a:spcAft>
              <a:buFont typeface="Arial" panose="020B0604020202020204" pitchFamily="34" charset="0"/>
              <a:buChar char="•"/>
            </a:pPr>
            <a:r>
              <a:rPr lang="en-US" sz="1200" b="1" dirty="0"/>
              <a:t>Prerequisites</a:t>
            </a:r>
            <a:r>
              <a:rPr lang="en-US" sz="1200" b="0" i="0" dirty="0">
                <a:solidFill>
                  <a:srgbClr val="161616"/>
                </a:solidFill>
                <a:effectLst/>
              </a:rPr>
              <a:t>: Windows 10 version 2004 and higher</a:t>
            </a:r>
          </a:p>
          <a:p>
            <a:pPr marL="171450" indent="-171450">
              <a:spcBef>
                <a:spcPts val="600"/>
              </a:spcBef>
              <a:spcAft>
                <a:spcPts val="600"/>
              </a:spcAft>
              <a:buFont typeface="Arial" panose="020B0604020202020204" pitchFamily="34" charset="0"/>
              <a:buChar char="•"/>
            </a:pPr>
            <a:r>
              <a:rPr lang="en-US" sz="1200" dirty="0">
                <a:solidFill>
                  <a:srgbClr val="161616"/>
                </a:solidFill>
              </a:rPr>
              <a:t>Go to Microsoft Store and ‘</a:t>
            </a:r>
            <a:r>
              <a:rPr lang="en-US" sz="1200" b="1" dirty="0">
                <a:solidFill>
                  <a:srgbClr val="161616"/>
                </a:solidFill>
              </a:rPr>
              <a:t>Get</a:t>
            </a:r>
            <a:r>
              <a:rPr lang="en-US" sz="1200" dirty="0">
                <a:solidFill>
                  <a:srgbClr val="161616"/>
                </a:solidFill>
              </a:rPr>
              <a:t>’ Windows Subsystem for Linux</a:t>
            </a:r>
          </a:p>
          <a:p>
            <a:pPr marL="171450" indent="-171450">
              <a:spcBef>
                <a:spcPts val="600"/>
              </a:spcBef>
              <a:spcAft>
                <a:spcPts val="600"/>
              </a:spcAft>
              <a:buFont typeface="Arial" panose="020B0604020202020204" pitchFamily="34" charset="0"/>
              <a:buChar char="•"/>
            </a:pPr>
            <a:endParaRPr lang="en-US" sz="1200" dirty="0">
              <a:solidFill>
                <a:srgbClr val="161616"/>
              </a:solidFill>
            </a:endParaRPr>
          </a:p>
          <a:p>
            <a:pPr marL="171450" indent="-171450">
              <a:spcBef>
                <a:spcPts val="600"/>
              </a:spcBef>
              <a:spcAft>
                <a:spcPts val="600"/>
              </a:spcAft>
              <a:buFont typeface="Arial" panose="020B0604020202020204" pitchFamily="34" charset="0"/>
              <a:buChar char="•"/>
            </a:pPr>
            <a:endParaRPr lang="en-US" sz="1200" dirty="0">
              <a:solidFill>
                <a:srgbClr val="161616"/>
              </a:solidFill>
            </a:endParaRPr>
          </a:p>
          <a:p>
            <a:pPr marL="171450" indent="-171450">
              <a:spcBef>
                <a:spcPts val="600"/>
              </a:spcBef>
              <a:spcAft>
                <a:spcPts val="600"/>
              </a:spcAft>
              <a:buFont typeface="Arial" panose="020B0604020202020204" pitchFamily="34" charset="0"/>
              <a:buChar char="•"/>
            </a:pPr>
            <a:r>
              <a:rPr lang="en-US" sz="1200" dirty="0">
                <a:solidFill>
                  <a:srgbClr val="161616"/>
                </a:solidFill>
              </a:rPr>
              <a:t>To check and make sure you have the Microsoft Store version, press the windows key +R, type </a:t>
            </a:r>
            <a:r>
              <a:rPr lang="en-US" sz="1200" dirty="0" err="1">
                <a:solidFill>
                  <a:srgbClr val="161616"/>
                </a:solidFill>
              </a:rPr>
              <a:t>cmd</a:t>
            </a:r>
            <a:r>
              <a:rPr lang="en-US" sz="1200" dirty="0">
                <a:solidFill>
                  <a:srgbClr val="161616"/>
                </a:solidFill>
              </a:rPr>
              <a:t>, then run the </a:t>
            </a:r>
            <a:r>
              <a:rPr lang="en-US" sz="1200" b="1" dirty="0" err="1">
                <a:solidFill>
                  <a:srgbClr val="0070C0"/>
                </a:solidFill>
              </a:rPr>
              <a:t>wsl</a:t>
            </a:r>
            <a:r>
              <a:rPr lang="en-US" sz="1200" b="1" dirty="0">
                <a:solidFill>
                  <a:srgbClr val="0070C0"/>
                </a:solidFill>
              </a:rPr>
              <a:t> –version </a:t>
            </a:r>
            <a:r>
              <a:rPr lang="en-US" sz="1200" dirty="0">
                <a:solidFill>
                  <a:srgbClr val="161616"/>
                </a:solidFill>
              </a:rPr>
              <a:t>command from the command prompt. </a:t>
            </a:r>
          </a:p>
          <a:p>
            <a:pPr marL="171450" indent="-171450">
              <a:spcBef>
                <a:spcPts val="600"/>
              </a:spcBef>
              <a:spcAft>
                <a:spcPts val="600"/>
              </a:spcAft>
              <a:buFont typeface="Arial" panose="020B0604020202020204" pitchFamily="34" charset="0"/>
              <a:buChar char="•"/>
            </a:pPr>
            <a:endParaRPr lang="en-US" sz="1200" dirty="0">
              <a:solidFill>
                <a:srgbClr val="161616"/>
              </a:solidFill>
            </a:endParaRPr>
          </a:p>
          <a:p>
            <a:pPr marL="171450" indent="-171450">
              <a:spcBef>
                <a:spcPts val="600"/>
              </a:spcBef>
              <a:spcAft>
                <a:spcPts val="600"/>
              </a:spcAft>
              <a:buFont typeface="Arial" panose="020B0604020202020204" pitchFamily="34" charset="0"/>
              <a:buChar char="•"/>
            </a:pPr>
            <a:endParaRPr lang="en-US" sz="1200" dirty="0">
              <a:solidFill>
                <a:srgbClr val="161616"/>
              </a:solidFill>
            </a:endParaRPr>
          </a:p>
          <a:p>
            <a:pPr marL="171450" indent="-171450">
              <a:spcBef>
                <a:spcPts val="600"/>
              </a:spcBef>
              <a:spcAft>
                <a:spcPts val="600"/>
              </a:spcAft>
              <a:buFont typeface="Arial" panose="020B0604020202020204" pitchFamily="34" charset="0"/>
              <a:buChar char="•"/>
            </a:pPr>
            <a:endParaRPr lang="en-US" sz="1200" dirty="0">
              <a:solidFill>
                <a:srgbClr val="161616"/>
              </a:solidFill>
            </a:endParaRPr>
          </a:p>
          <a:p>
            <a:pPr marL="171450" indent="-171450">
              <a:spcBef>
                <a:spcPts val="600"/>
              </a:spcBef>
              <a:spcAft>
                <a:spcPts val="600"/>
              </a:spcAft>
              <a:buFont typeface="Arial" panose="020B0604020202020204" pitchFamily="34" charset="0"/>
              <a:buChar char="•"/>
            </a:pPr>
            <a:r>
              <a:rPr lang="en-US" sz="1200" dirty="0">
                <a:solidFill>
                  <a:srgbClr val="161616"/>
                </a:solidFill>
              </a:rPr>
              <a:t>Check if Linux is installed</a:t>
            </a:r>
          </a:p>
          <a:p>
            <a:pPr marL="628650" lvl="1" indent="-171450">
              <a:spcBef>
                <a:spcPts val="600"/>
              </a:spcBef>
              <a:spcAft>
                <a:spcPts val="600"/>
              </a:spcAft>
              <a:buFont typeface="Arial" panose="020B0604020202020204" pitchFamily="34" charset="0"/>
              <a:buChar char="•"/>
            </a:pPr>
            <a:r>
              <a:rPr lang="en-US" sz="1200" dirty="0">
                <a:solidFill>
                  <a:srgbClr val="161616"/>
                </a:solidFill>
              </a:rPr>
              <a:t>Type </a:t>
            </a:r>
            <a:r>
              <a:rPr lang="en-US" sz="1200" b="1" dirty="0" err="1">
                <a:solidFill>
                  <a:srgbClr val="0070C0"/>
                </a:solidFill>
              </a:rPr>
              <a:t>wsl</a:t>
            </a:r>
            <a:r>
              <a:rPr lang="en-US" sz="1200" dirty="0">
                <a:solidFill>
                  <a:srgbClr val="161616"/>
                </a:solidFill>
              </a:rPr>
              <a:t> in </a:t>
            </a:r>
            <a:r>
              <a:rPr lang="en-US" sz="1200" dirty="0" err="1">
                <a:solidFill>
                  <a:srgbClr val="161616"/>
                </a:solidFill>
              </a:rPr>
              <a:t>cmd</a:t>
            </a:r>
            <a:r>
              <a:rPr lang="en-US" sz="1200" dirty="0">
                <a:solidFill>
                  <a:srgbClr val="161616"/>
                </a:solidFill>
              </a:rPr>
              <a:t> prompt</a:t>
            </a:r>
          </a:p>
          <a:p>
            <a:pPr marL="628650" lvl="1" indent="-171450">
              <a:spcBef>
                <a:spcPts val="600"/>
              </a:spcBef>
              <a:spcAft>
                <a:spcPts val="600"/>
              </a:spcAft>
              <a:buFont typeface="Arial" panose="020B0604020202020204" pitchFamily="34" charset="0"/>
              <a:buChar char="•"/>
            </a:pPr>
            <a:r>
              <a:rPr lang="en-US" sz="1200" b="1" dirty="0">
                <a:solidFill>
                  <a:srgbClr val="0070C0"/>
                </a:solidFill>
              </a:rPr>
              <a:t>Windows Subsystem for Linux has no installed distributions </a:t>
            </a:r>
            <a:r>
              <a:rPr lang="en-US" sz="1200" dirty="0">
                <a:solidFill>
                  <a:srgbClr val="161616"/>
                </a:solidFill>
              </a:rPr>
              <a:t>msg will be displayed</a:t>
            </a:r>
          </a:p>
          <a:p>
            <a:pPr marL="171450" indent="-171450">
              <a:spcBef>
                <a:spcPts val="600"/>
              </a:spcBef>
              <a:spcAft>
                <a:spcPts val="600"/>
              </a:spcAft>
              <a:buFont typeface="Arial" panose="020B0604020202020204" pitchFamily="34" charset="0"/>
              <a:buChar char="•"/>
            </a:pPr>
            <a:endParaRPr lang="en-US" sz="1200" dirty="0">
              <a:solidFill>
                <a:srgbClr val="161616"/>
              </a:solidFill>
            </a:endParaRPr>
          </a:p>
        </p:txBody>
      </p:sp>
      <p:sp>
        <p:nvSpPr>
          <p:cNvPr id="10" name="TextBox 9">
            <a:extLst>
              <a:ext uri="{FF2B5EF4-FFF2-40B4-BE49-F238E27FC236}">
                <a16:creationId xmlns:a16="http://schemas.microsoft.com/office/drawing/2014/main" id="{0F96DEAB-37FE-61FA-A224-73C6A4052B18}"/>
              </a:ext>
            </a:extLst>
          </p:cNvPr>
          <p:cNvSpPr txBox="1"/>
          <p:nvPr/>
        </p:nvSpPr>
        <p:spPr>
          <a:xfrm>
            <a:off x="92466" y="6435819"/>
            <a:ext cx="9718496" cy="338554"/>
          </a:xfrm>
          <a:prstGeom prst="rect">
            <a:avLst/>
          </a:prstGeom>
          <a:noFill/>
        </p:spPr>
        <p:txBody>
          <a:bodyPr wrap="square">
            <a:spAutoFit/>
          </a:bodyPr>
          <a:lstStyle/>
          <a:p>
            <a:r>
              <a:rPr lang="en-US" sz="800" dirty="0"/>
              <a:t>Ref: </a:t>
            </a:r>
            <a:r>
              <a:rPr lang="en-US" sz="800" dirty="0">
                <a:hlinkClick r:id="rId3"/>
              </a:rPr>
              <a:t>https://vivekjadhavr.medium.com/how-to-easily-install-apache-airflow-on-windows-6f041c9c80d2</a:t>
            </a:r>
            <a:r>
              <a:rPr lang="en-US" sz="800" dirty="0"/>
              <a:t>; </a:t>
            </a:r>
            <a:r>
              <a:rPr lang="en-US" sz="800" dirty="0">
                <a:hlinkClick r:id="rId2"/>
              </a:rPr>
              <a:t>https://learn.microsoft.com/en-us/windows/wsl/install</a:t>
            </a:r>
            <a:r>
              <a:rPr lang="en-US" sz="800" dirty="0"/>
              <a:t>; </a:t>
            </a:r>
            <a:r>
              <a:rPr lang="en-US" sz="800" dirty="0">
                <a:hlinkClick r:id="rId4"/>
              </a:rPr>
              <a:t>https://learn.microsoft.com/en-us/answers/questions/1112206/a-connection-with-the-server-could-not-be-establish</a:t>
            </a:r>
            <a:r>
              <a:rPr lang="en-US" sz="800" dirty="0"/>
              <a:t>; https://www.freecodecamp.org/news/install-apache-airflow-on-windows-without-docker/ </a:t>
            </a:r>
          </a:p>
        </p:txBody>
      </p:sp>
      <p:pic>
        <p:nvPicPr>
          <p:cNvPr id="8" name="Picture 7">
            <a:extLst>
              <a:ext uri="{FF2B5EF4-FFF2-40B4-BE49-F238E27FC236}">
                <a16:creationId xmlns:a16="http://schemas.microsoft.com/office/drawing/2014/main" id="{2980B92A-90D8-71D9-3866-1D8F0EAF5FA2}"/>
              </a:ext>
            </a:extLst>
          </p:cNvPr>
          <p:cNvPicPr>
            <a:picLocks/>
          </p:cNvPicPr>
          <p:nvPr/>
        </p:nvPicPr>
        <p:blipFill>
          <a:blip r:embed="rId5"/>
          <a:stretch>
            <a:fillRect/>
          </a:stretch>
        </p:blipFill>
        <p:spPr>
          <a:xfrm>
            <a:off x="6096000" y="760386"/>
            <a:ext cx="2286000" cy="1828800"/>
          </a:xfrm>
          <a:prstGeom prst="rect">
            <a:avLst/>
          </a:prstGeom>
        </p:spPr>
      </p:pic>
      <p:pic>
        <p:nvPicPr>
          <p:cNvPr id="12" name="Picture 11">
            <a:extLst>
              <a:ext uri="{FF2B5EF4-FFF2-40B4-BE49-F238E27FC236}">
                <a16:creationId xmlns:a16="http://schemas.microsoft.com/office/drawing/2014/main" id="{2350C347-B21B-61D6-CBE4-1CCFA12A25EF}"/>
              </a:ext>
            </a:extLst>
          </p:cNvPr>
          <p:cNvPicPr>
            <a:picLocks noChangeAspect="1"/>
          </p:cNvPicPr>
          <p:nvPr/>
        </p:nvPicPr>
        <p:blipFill>
          <a:blip r:embed="rId6"/>
          <a:stretch>
            <a:fillRect/>
          </a:stretch>
        </p:blipFill>
        <p:spPr>
          <a:xfrm>
            <a:off x="6096000" y="2827883"/>
            <a:ext cx="3657600" cy="1589403"/>
          </a:xfrm>
          <a:prstGeom prst="rect">
            <a:avLst/>
          </a:prstGeom>
        </p:spPr>
      </p:pic>
      <p:pic>
        <p:nvPicPr>
          <p:cNvPr id="15" name="Picture 14">
            <a:extLst>
              <a:ext uri="{FF2B5EF4-FFF2-40B4-BE49-F238E27FC236}">
                <a16:creationId xmlns:a16="http://schemas.microsoft.com/office/drawing/2014/main" id="{E1286DC0-6D2F-05FE-1CA9-97F302F069AD}"/>
              </a:ext>
            </a:extLst>
          </p:cNvPr>
          <p:cNvPicPr>
            <a:picLocks noChangeAspect="1"/>
          </p:cNvPicPr>
          <p:nvPr/>
        </p:nvPicPr>
        <p:blipFill>
          <a:blip r:embed="rId7"/>
          <a:stretch>
            <a:fillRect/>
          </a:stretch>
        </p:blipFill>
        <p:spPr>
          <a:xfrm>
            <a:off x="6096000" y="4607719"/>
            <a:ext cx="3657600" cy="1099524"/>
          </a:xfrm>
          <a:prstGeom prst="rect">
            <a:avLst/>
          </a:prstGeom>
        </p:spPr>
      </p:pic>
    </p:spTree>
    <p:extLst>
      <p:ext uri="{BB962C8B-B14F-4D97-AF65-F5344CB8AC3E}">
        <p14:creationId xmlns:p14="http://schemas.microsoft.com/office/powerpoint/2010/main" val="22513509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Apache Airflow</a:t>
            </a:r>
          </a:p>
        </p:txBody>
      </p:sp>
      <p:sp>
        <p:nvSpPr>
          <p:cNvPr id="2" name="TextBox 1">
            <a:extLst>
              <a:ext uri="{FF2B5EF4-FFF2-40B4-BE49-F238E27FC236}">
                <a16:creationId xmlns:a16="http://schemas.microsoft.com/office/drawing/2014/main" id="{35A817A8-947C-8B58-F71C-23C50CB04FA8}"/>
              </a:ext>
            </a:extLst>
          </p:cNvPr>
          <p:cNvSpPr txBox="1"/>
          <p:nvPr/>
        </p:nvSpPr>
        <p:spPr>
          <a:xfrm>
            <a:off x="244011" y="914400"/>
            <a:ext cx="2653301" cy="6432530"/>
          </a:xfrm>
          <a:prstGeom prst="rect">
            <a:avLst/>
          </a:prstGeom>
          <a:noFill/>
        </p:spPr>
        <p:txBody>
          <a:bodyPr wrap="square" rtlCol="0">
            <a:spAutoFit/>
          </a:bodyPr>
          <a:lstStyle/>
          <a:p>
            <a:pPr>
              <a:spcBef>
                <a:spcPts val="600"/>
              </a:spcBef>
              <a:spcAft>
                <a:spcPts val="600"/>
              </a:spcAft>
            </a:pPr>
            <a:r>
              <a:rPr lang="en-US" sz="1200" b="1" dirty="0"/>
              <a:t>Install Ubuntu</a:t>
            </a:r>
          </a:p>
          <a:p>
            <a:pPr marL="171450" indent="-171450">
              <a:spcBef>
                <a:spcPts val="600"/>
              </a:spcBef>
              <a:spcAft>
                <a:spcPts val="600"/>
              </a:spcAft>
              <a:buFont typeface="Arial" panose="020B0604020202020204" pitchFamily="34" charset="0"/>
              <a:buChar char="•"/>
            </a:pPr>
            <a:r>
              <a:rPr lang="en-US" sz="1200" dirty="0"/>
              <a:t>Run CMD as Administrator</a:t>
            </a:r>
          </a:p>
          <a:p>
            <a:pPr marL="171450" indent="-171450">
              <a:spcBef>
                <a:spcPts val="600"/>
              </a:spcBef>
              <a:spcAft>
                <a:spcPts val="600"/>
              </a:spcAft>
              <a:buFont typeface="Arial" panose="020B0604020202020204" pitchFamily="34" charset="0"/>
              <a:buChar char="•"/>
            </a:pPr>
            <a:r>
              <a:rPr lang="en-US" sz="1200" dirty="0"/>
              <a:t>Set </a:t>
            </a:r>
            <a:r>
              <a:rPr lang="en-US" sz="1200" dirty="0" err="1"/>
              <a:t>wsl</a:t>
            </a:r>
            <a:r>
              <a:rPr lang="en-US" sz="1200" dirty="0"/>
              <a:t> to wsl2, by running the below:</a:t>
            </a:r>
            <a:r>
              <a:rPr lang="en-US" sz="1200" b="1" dirty="0"/>
              <a:t> </a:t>
            </a:r>
          </a:p>
          <a:p>
            <a:pPr marL="628650" lvl="1" indent="-171450">
              <a:spcBef>
                <a:spcPts val="600"/>
              </a:spcBef>
              <a:spcAft>
                <a:spcPts val="600"/>
              </a:spcAft>
              <a:buFont typeface="Arial" panose="020B0604020202020204" pitchFamily="34" charset="0"/>
              <a:buChar char="•"/>
            </a:pPr>
            <a:r>
              <a:rPr lang="en-US" sz="1200" dirty="0" err="1">
                <a:solidFill>
                  <a:srgbClr val="0070C0"/>
                </a:solidFill>
              </a:rPr>
              <a:t>wsl</a:t>
            </a:r>
            <a:r>
              <a:rPr lang="en-US" sz="1200" dirty="0">
                <a:solidFill>
                  <a:srgbClr val="0070C0"/>
                </a:solidFill>
              </a:rPr>
              <a:t> --set-default-version 2</a:t>
            </a:r>
          </a:p>
          <a:p>
            <a:pPr marL="171450" indent="-171450">
              <a:spcBef>
                <a:spcPts val="600"/>
              </a:spcBef>
              <a:spcAft>
                <a:spcPts val="600"/>
              </a:spcAft>
              <a:buFont typeface="Arial" panose="020B0604020202020204" pitchFamily="34" charset="0"/>
              <a:buChar char="•"/>
            </a:pPr>
            <a:r>
              <a:rPr lang="en-US" sz="1200" dirty="0">
                <a:solidFill>
                  <a:srgbClr val="161616"/>
                </a:solidFill>
              </a:rPr>
              <a:t>Go to Microsoft Store and ‘</a:t>
            </a:r>
            <a:r>
              <a:rPr lang="en-US" sz="1200" b="1" dirty="0">
                <a:solidFill>
                  <a:srgbClr val="161616"/>
                </a:solidFill>
              </a:rPr>
              <a:t>Get</a:t>
            </a:r>
            <a:r>
              <a:rPr lang="en-US" sz="1200" dirty="0">
                <a:solidFill>
                  <a:srgbClr val="161616"/>
                </a:solidFill>
              </a:rPr>
              <a:t>’ </a:t>
            </a:r>
            <a:r>
              <a:rPr lang="en-US" sz="1200" b="1" dirty="0">
                <a:solidFill>
                  <a:srgbClr val="0070C0"/>
                </a:solidFill>
              </a:rPr>
              <a:t>Ubuntu v20x</a:t>
            </a:r>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r>
              <a:rPr lang="en-US" sz="1200" dirty="0"/>
              <a:t>Open Ubuntu </a:t>
            </a:r>
          </a:p>
          <a:p>
            <a:pPr marL="628650" lvl="1" indent="-171450">
              <a:spcBef>
                <a:spcPts val="600"/>
              </a:spcBef>
              <a:spcAft>
                <a:spcPts val="600"/>
              </a:spcAft>
              <a:buFont typeface="Arial" panose="020B0604020202020204" pitchFamily="34" charset="0"/>
              <a:buChar char="•"/>
            </a:pPr>
            <a:r>
              <a:rPr lang="en-US" sz="1200" dirty="0"/>
              <a:t>Enter the username and password when prompted</a:t>
            </a:r>
          </a:p>
          <a:p>
            <a:pPr marL="628650" lvl="1" indent="-171450">
              <a:spcBef>
                <a:spcPts val="600"/>
              </a:spcBef>
              <a:spcAft>
                <a:spcPts val="600"/>
              </a:spcAft>
              <a:buFont typeface="Arial" panose="020B0604020202020204" pitchFamily="34" charset="0"/>
              <a:buChar char="•"/>
            </a:pPr>
            <a:endParaRPr lang="en-US" sz="1200" dirty="0"/>
          </a:p>
          <a:p>
            <a:pPr marL="628650" lvl="1" indent="-171450">
              <a:spcBef>
                <a:spcPts val="600"/>
              </a:spcBef>
              <a:spcAft>
                <a:spcPts val="600"/>
              </a:spcAft>
              <a:buFont typeface="Arial" panose="020B0604020202020204" pitchFamily="34" charset="0"/>
              <a:buChar char="•"/>
            </a:pPr>
            <a:endParaRPr lang="en-US" sz="1200" dirty="0"/>
          </a:p>
          <a:p>
            <a:pPr marL="171450" indent="-171450">
              <a:spcBef>
                <a:spcPts val="600"/>
              </a:spcBef>
              <a:buFont typeface="Arial" panose="020B0604020202020204" pitchFamily="34" charset="0"/>
              <a:buChar char="•"/>
            </a:pPr>
            <a:r>
              <a:rPr lang="en-US" sz="1200" dirty="0"/>
              <a:t>Open </a:t>
            </a:r>
            <a:r>
              <a:rPr lang="en-US" sz="1200" dirty="0" err="1"/>
              <a:t>cmd</a:t>
            </a:r>
            <a:r>
              <a:rPr lang="en-US" sz="1200" dirty="0"/>
              <a:t> prompt to check the </a:t>
            </a:r>
            <a:r>
              <a:rPr lang="en-US" sz="1200" dirty="0" err="1"/>
              <a:t>instaled</a:t>
            </a:r>
            <a:r>
              <a:rPr lang="en-US" sz="1200" dirty="0"/>
              <a:t> Ubuntu version</a:t>
            </a:r>
          </a:p>
          <a:p>
            <a:pPr marL="628650" lvl="1" indent="-171450">
              <a:spcBef>
                <a:spcPts val="600"/>
              </a:spcBef>
              <a:spcAft>
                <a:spcPts val="600"/>
              </a:spcAft>
              <a:buFont typeface="Arial" panose="020B0604020202020204" pitchFamily="34" charset="0"/>
              <a:buChar char="•"/>
            </a:pPr>
            <a:r>
              <a:rPr lang="en-US" sz="1200" b="1" dirty="0" err="1">
                <a:solidFill>
                  <a:srgbClr val="0070C0"/>
                </a:solidFill>
              </a:rPr>
              <a:t>wsl</a:t>
            </a:r>
            <a:r>
              <a:rPr lang="en-US" sz="1200" b="1" dirty="0">
                <a:solidFill>
                  <a:srgbClr val="0070C0"/>
                </a:solidFill>
              </a:rPr>
              <a:t> --list --verbose</a:t>
            </a:r>
          </a:p>
          <a:p>
            <a:pPr marL="171450" indent="-171450">
              <a:spcBef>
                <a:spcPts val="600"/>
              </a:spcBef>
              <a:spcAft>
                <a:spcPts val="600"/>
              </a:spcAft>
              <a:buFont typeface="Arial" panose="020B0604020202020204" pitchFamily="34" charset="0"/>
              <a:buChar char="•"/>
            </a:pPr>
            <a:endParaRPr lang="en-US" sz="1200" dirty="0">
              <a:solidFill>
                <a:srgbClr val="0070C0"/>
              </a:solidFill>
            </a:endParaRPr>
          </a:p>
          <a:p>
            <a:pPr marL="171450" indent="-171450">
              <a:spcBef>
                <a:spcPts val="600"/>
              </a:spcBef>
              <a:spcAft>
                <a:spcPts val="600"/>
              </a:spcAft>
              <a:buFont typeface="Arial" panose="020B0604020202020204" pitchFamily="34" charset="0"/>
              <a:buChar char="•"/>
            </a:pPr>
            <a:endParaRPr lang="en-US" sz="1200" b="1" dirty="0"/>
          </a:p>
        </p:txBody>
      </p:sp>
      <p:sp>
        <p:nvSpPr>
          <p:cNvPr id="10" name="TextBox 9">
            <a:extLst>
              <a:ext uri="{FF2B5EF4-FFF2-40B4-BE49-F238E27FC236}">
                <a16:creationId xmlns:a16="http://schemas.microsoft.com/office/drawing/2014/main" id="{0F96DEAB-37FE-61FA-A224-73C6A4052B18}"/>
              </a:ext>
            </a:extLst>
          </p:cNvPr>
          <p:cNvSpPr txBox="1"/>
          <p:nvPr/>
        </p:nvSpPr>
        <p:spPr>
          <a:xfrm>
            <a:off x="92466" y="6507737"/>
            <a:ext cx="9718496" cy="338554"/>
          </a:xfrm>
          <a:prstGeom prst="rect">
            <a:avLst/>
          </a:prstGeom>
          <a:noFill/>
        </p:spPr>
        <p:txBody>
          <a:bodyPr wrap="square">
            <a:spAutoFit/>
          </a:bodyPr>
          <a:lstStyle/>
          <a:p>
            <a:r>
              <a:rPr lang="en-US" sz="800" dirty="0"/>
              <a:t>Ref: </a:t>
            </a:r>
            <a:r>
              <a:rPr lang="en-US" sz="800" dirty="0">
                <a:hlinkClick r:id="rId2"/>
              </a:rPr>
              <a:t>https://vivekjadhavr.medium.com/how-to-easily-install-apache-airflow-on-windows-6f041c9c80d2</a:t>
            </a:r>
            <a:r>
              <a:rPr lang="en-US" sz="800" dirty="0"/>
              <a:t>; </a:t>
            </a:r>
            <a:r>
              <a:rPr lang="en-US" sz="800" dirty="0">
                <a:hlinkClick r:id="rId3"/>
              </a:rPr>
              <a:t>https://learn.microsoft.com/en-us/windows/wsl/install</a:t>
            </a:r>
            <a:r>
              <a:rPr lang="en-US" sz="800" dirty="0"/>
              <a:t>; </a:t>
            </a:r>
            <a:r>
              <a:rPr lang="en-US" sz="800" dirty="0">
                <a:hlinkClick r:id="rId4"/>
              </a:rPr>
              <a:t>https://learn.microsoft.com/en-us/answers/questions/1112206/a-connection-with-the-server-could-not-be-establish</a:t>
            </a:r>
            <a:r>
              <a:rPr lang="en-US" sz="800" dirty="0"/>
              <a:t>; https://www.freecodecamp.org/news/install-apache-airflow-on-windows-without-docker/ </a:t>
            </a:r>
          </a:p>
        </p:txBody>
      </p:sp>
      <p:pic>
        <p:nvPicPr>
          <p:cNvPr id="5" name="Picture 4">
            <a:extLst>
              <a:ext uri="{FF2B5EF4-FFF2-40B4-BE49-F238E27FC236}">
                <a16:creationId xmlns:a16="http://schemas.microsoft.com/office/drawing/2014/main" id="{66253DD2-7232-6DE9-3889-EC3CB8D225DB}"/>
              </a:ext>
            </a:extLst>
          </p:cNvPr>
          <p:cNvPicPr>
            <a:picLocks noChangeAspect="1"/>
          </p:cNvPicPr>
          <p:nvPr/>
        </p:nvPicPr>
        <p:blipFill>
          <a:blip r:embed="rId5"/>
          <a:stretch>
            <a:fillRect/>
          </a:stretch>
        </p:blipFill>
        <p:spPr>
          <a:xfrm>
            <a:off x="2830583" y="738067"/>
            <a:ext cx="2286000" cy="2511028"/>
          </a:xfrm>
          <a:prstGeom prst="rect">
            <a:avLst/>
          </a:prstGeom>
        </p:spPr>
      </p:pic>
      <p:pic>
        <p:nvPicPr>
          <p:cNvPr id="7" name="Picture 6">
            <a:extLst>
              <a:ext uri="{FF2B5EF4-FFF2-40B4-BE49-F238E27FC236}">
                <a16:creationId xmlns:a16="http://schemas.microsoft.com/office/drawing/2014/main" id="{3AA05DF6-7921-DA91-9A7F-36A2B117C5CB}"/>
              </a:ext>
            </a:extLst>
          </p:cNvPr>
          <p:cNvPicPr>
            <a:picLocks noChangeAspect="1"/>
          </p:cNvPicPr>
          <p:nvPr/>
        </p:nvPicPr>
        <p:blipFill>
          <a:blip r:embed="rId6"/>
          <a:stretch>
            <a:fillRect/>
          </a:stretch>
        </p:blipFill>
        <p:spPr>
          <a:xfrm>
            <a:off x="5521550" y="679449"/>
            <a:ext cx="2286000" cy="269206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BF56A91A-5ED8-282B-10DB-DDA45A407583}"/>
              </a:ext>
            </a:extLst>
          </p:cNvPr>
          <p:cNvPicPr>
            <a:picLocks noChangeAspect="1"/>
          </p:cNvPicPr>
          <p:nvPr/>
        </p:nvPicPr>
        <p:blipFill>
          <a:blip r:embed="rId7"/>
          <a:stretch>
            <a:fillRect/>
          </a:stretch>
        </p:blipFill>
        <p:spPr>
          <a:xfrm>
            <a:off x="2897312" y="4196563"/>
            <a:ext cx="4572000" cy="1084000"/>
          </a:xfrm>
          <a:prstGeom prst="rect">
            <a:avLst/>
          </a:prstGeom>
        </p:spPr>
      </p:pic>
      <p:sp>
        <p:nvSpPr>
          <p:cNvPr id="13" name="Arrow: Right 12">
            <a:extLst>
              <a:ext uri="{FF2B5EF4-FFF2-40B4-BE49-F238E27FC236}">
                <a16:creationId xmlns:a16="http://schemas.microsoft.com/office/drawing/2014/main" id="{0C8BFF43-A524-F4BA-2643-E0F8DB4A7C3A}"/>
              </a:ext>
            </a:extLst>
          </p:cNvPr>
          <p:cNvSpPr/>
          <p:nvPr/>
        </p:nvSpPr>
        <p:spPr>
          <a:xfrm>
            <a:off x="5118078" y="1532380"/>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003AD9F-B73F-0F3B-0B13-3CD9F2F7DB58}"/>
              </a:ext>
            </a:extLst>
          </p:cNvPr>
          <p:cNvPicPr>
            <a:picLocks noChangeAspect="1"/>
          </p:cNvPicPr>
          <p:nvPr/>
        </p:nvPicPr>
        <p:blipFill>
          <a:blip r:embed="rId8"/>
          <a:stretch>
            <a:fillRect/>
          </a:stretch>
        </p:blipFill>
        <p:spPr>
          <a:xfrm>
            <a:off x="8045620" y="2655956"/>
            <a:ext cx="4114800" cy="3573937"/>
          </a:xfrm>
          <a:prstGeom prst="rect">
            <a:avLst/>
          </a:prstGeom>
        </p:spPr>
      </p:pic>
      <p:sp>
        <p:nvSpPr>
          <p:cNvPr id="17" name="Arrow: Right 16">
            <a:extLst>
              <a:ext uri="{FF2B5EF4-FFF2-40B4-BE49-F238E27FC236}">
                <a16:creationId xmlns:a16="http://schemas.microsoft.com/office/drawing/2014/main" id="{2EB1FF04-5410-7CBC-5A17-B01F2D533DCD}"/>
              </a:ext>
            </a:extLst>
          </p:cNvPr>
          <p:cNvSpPr/>
          <p:nvPr/>
        </p:nvSpPr>
        <p:spPr>
          <a:xfrm>
            <a:off x="7628395" y="4568816"/>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329F9F2-4146-B35B-738B-FC1EBCDB93E2}"/>
              </a:ext>
            </a:extLst>
          </p:cNvPr>
          <p:cNvPicPr>
            <a:picLocks noChangeAspect="1"/>
          </p:cNvPicPr>
          <p:nvPr/>
        </p:nvPicPr>
        <p:blipFill>
          <a:blip r:embed="rId9"/>
          <a:stretch>
            <a:fillRect/>
          </a:stretch>
        </p:blipFill>
        <p:spPr>
          <a:xfrm>
            <a:off x="2897312" y="5373710"/>
            <a:ext cx="2743200" cy="1139780"/>
          </a:xfrm>
          <a:prstGeom prst="rect">
            <a:avLst/>
          </a:prstGeom>
        </p:spPr>
      </p:pic>
    </p:spTree>
    <p:extLst>
      <p:ext uri="{BB962C8B-B14F-4D97-AF65-F5344CB8AC3E}">
        <p14:creationId xmlns:p14="http://schemas.microsoft.com/office/powerpoint/2010/main" val="24487791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B1AA72-5903-5B26-9502-B943EF78112D}"/>
              </a:ext>
            </a:extLst>
          </p:cNvPr>
          <p:cNvSpPr txBox="1"/>
          <p:nvPr/>
        </p:nvSpPr>
        <p:spPr>
          <a:xfrm>
            <a:off x="79625" y="6535036"/>
            <a:ext cx="6097712" cy="215444"/>
          </a:xfrm>
          <a:prstGeom prst="rect">
            <a:avLst/>
          </a:prstGeom>
          <a:noFill/>
        </p:spPr>
        <p:txBody>
          <a:bodyPr wrap="square">
            <a:spAutoFit/>
          </a:bodyPr>
          <a:lstStyle/>
          <a:p>
            <a:r>
              <a:rPr lang="en-US" sz="800" dirty="0"/>
              <a:t>Ref: https://www.youtube.com/watch?v=N3Tdmt1SRTM&amp;t=370s</a:t>
            </a:r>
          </a:p>
        </p:txBody>
      </p:sp>
      <p:sp>
        <p:nvSpPr>
          <p:cNvPr id="10" name="TextBox 9">
            <a:extLst>
              <a:ext uri="{FF2B5EF4-FFF2-40B4-BE49-F238E27FC236}">
                <a16:creationId xmlns:a16="http://schemas.microsoft.com/office/drawing/2014/main" id="{70FA65ED-F0D2-E91C-4D78-5537B90221B3}"/>
              </a:ext>
            </a:extLst>
          </p:cNvPr>
          <p:cNvSpPr txBox="1"/>
          <p:nvPr/>
        </p:nvSpPr>
        <p:spPr>
          <a:xfrm>
            <a:off x="169524" y="793233"/>
            <a:ext cx="8663683" cy="4339650"/>
          </a:xfrm>
          <a:prstGeom prst="rect">
            <a:avLst/>
          </a:prstGeom>
          <a:noFill/>
        </p:spPr>
        <p:txBody>
          <a:bodyPr wrap="square">
            <a:spAutoFit/>
          </a:bodyPr>
          <a:lstStyle/>
          <a:p>
            <a:pPr>
              <a:spcBef>
                <a:spcPts val="600"/>
              </a:spcBef>
              <a:spcAft>
                <a:spcPts val="600"/>
              </a:spcAft>
            </a:pPr>
            <a:r>
              <a:rPr lang="en-US" sz="1200" b="1" dirty="0"/>
              <a:t>Install: </a:t>
            </a:r>
            <a:r>
              <a:rPr lang="en-US" sz="1200" dirty="0"/>
              <a:t>from Microsoft Store</a:t>
            </a:r>
          </a:p>
          <a:p>
            <a:pPr marL="628650" lvl="1" indent="-171450">
              <a:spcBef>
                <a:spcPts val="600"/>
              </a:spcBef>
              <a:spcAft>
                <a:spcPts val="600"/>
              </a:spcAft>
              <a:buFont typeface="Arial" panose="020B0604020202020204" pitchFamily="34" charset="0"/>
              <a:buChar char="•"/>
            </a:pPr>
            <a:r>
              <a:rPr lang="en-US" sz="1200" dirty="0"/>
              <a:t>WSL</a:t>
            </a:r>
          </a:p>
          <a:p>
            <a:pPr marL="628650" lvl="1" indent="-171450">
              <a:spcBef>
                <a:spcPts val="600"/>
              </a:spcBef>
              <a:spcAft>
                <a:spcPts val="600"/>
              </a:spcAft>
              <a:buFont typeface="Arial" panose="020B0604020202020204" pitchFamily="34" charset="0"/>
              <a:buChar char="•"/>
            </a:pPr>
            <a:r>
              <a:rPr lang="en-US" sz="1200" dirty="0"/>
              <a:t>Ubuntu</a:t>
            </a:r>
          </a:p>
          <a:p>
            <a:pPr marL="171450" indent="-171450">
              <a:spcBef>
                <a:spcPts val="600"/>
              </a:spcBef>
              <a:spcAft>
                <a:spcPts val="600"/>
              </a:spcAft>
              <a:buFont typeface="Arial" panose="020B0604020202020204" pitchFamily="34" charset="0"/>
              <a:buChar char="•"/>
            </a:pPr>
            <a:r>
              <a:rPr lang="en-US" sz="1200" dirty="0"/>
              <a:t>Create a workspace in C drive:</a:t>
            </a:r>
          </a:p>
          <a:p>
            <a:pPr marL="628650" lvl="1" indent="-171450">
              <a:spcBef>
                <a:spcPts val="600"/>
              </a:spcBef>
              <a:spcAft>
                <a:spcPts val="600"/>
              </a:spcAft>
              <a:buFont typeface="Arial" panose="020B0604020202020204" pitchFamily="34" charset="0"/>
              <a:buChar char="•"/>
            </a:pPr>
            <a:r>
              <a:rPr lang="en-US" sz="1200" dirty="0"/>
              <a:t>C:\workspace</a:t>
            </a:r>
          </a:p>
          <a:p>
            <a:pPr marL="171450" indent="-171450">
              <a:spcBef>
                <a:spcPts val="600"/>
              </a:spcBef>
              <a:spcAft>
                <a:spcPts val="600"/>
              </a:spcAft>
              <a:buFont typeface="Arial" panose="020B0604020202020204" pitchFamily="34" charset="0"/>
              <a:buChar char="•"/>
            </a:pPr>
            <a:r>
              <a:rPr lang="en-US" sz="1200" dirty="0"/>
              <a:t>Open command prompt: </a:t>
            </a:r>
            <a:r>
              <a:rPr lang="en-US" sz="1200" dirty="0" err="1"/>
              <a:t>cmd</a:t>
            </a:r>
            <a:endParaRPr lang="en-US" sz="1200" dirty="0"/>
          </a:p>
          <a:p>
            <a:pPr marL="628650" lvl="1" indent="-171450">
              <a:spcBef>
                <a:spcPts val="600"/>
              </a:spcBef>
              <a:spcAft>
                <a:spcPts val="600"/>
              </a:spcAft>
              <a:buFont typeface="Arial" panose="020B0604020202020204" pitchFamily="34" charset="0"/>
              <a:buChar char="•"/>
            </a:pPr>
            <a:r>
              <a:rPr lang="en-US" sz="1200" dirty="0">
                <a:solidFill>
                  <a:srgbClr val="0070C0"/>
                </a:solidFill>
              </a:rPr>
              <a:t>Cd to C:\workspace</a:t>
            </a:r>
          </a:p>
          <a:p>
            <a:pPr marL="628650" lvl="1" indent="-171450">
              <a:spcBef>
                <a:spcPts val="600"/>
              </a:spcBef>
              <a:spcAft>
                <a:spcPts val="600"/>
              </a:spcAft>
              <a:buFont typeface="Arial" panose="020B0604020202020204" pitchFamily="34" charset="0"/>
              <a:buChar char="•"/>
            </a:pPr>
            <a:r>
              <a:rPr lang="en-US" sz="1200" dirty="0">
                <a:solidFill>
                  <a:schemeClr val="accent2">
                    <a:lumMod val="75000"/>
                  </a:schemeClr>
                </a:solidFill>
              </a:rPr>
              <a:t>C:\Users\MariaPadiyapuramPadi&gt;</a:t>
            </a:r>
            <a:r>
              <a:rPr lang="en-US" sz="1200" dirty="0">
                <a:solidFill>
                  <a:srgbClr val="0070C0"/>
                </a:solidFill>
              </a:rPr>
              <a:t>cd ..</a:t>
            </a:r>
          </a:p>
          <a:p>
            <a:pPr marL="628650" lvl="1" indent="-171450">
              <a:spcBef>
                <a:spcPts val="600"/>
              </a:spcBef>
              <a:spcAft>
                <a:spcPts val="600"/>
              </a:spcAft>
              <a:buFont typeface="Arial" panose="020B0604020202020204" pitchFamily="34" charset="0"/>
              <a:buChar char="•"/>
            </a:pPr>
            <a:r>
              <a:rPr lang="en-US" sz="1200" dirty="0">
                <a:solidFill>
                  <a:schemeClr val="accent2">
                    <a:lumMod val="75000"/>
                  </a:schemeClr>
                </a:solidFill>
              </a:rPr>
              <a:t>C:\Users&gt;</a:t>
            </a:r>
            <a:r>
              <a:rPr lang="en-US" sz="1200" dirty="0">
                <a:solidFill>
                  <a:srgbClr val="0070C0"/>
                </a:solidFill>
              </a:rPr>
              <a:t>cd ..</a:t>
            </a:r>
          </a:p>
          <a:p>
            <a:pPr marL="628650" lvl="1" indent="-171450">
              <a:spcBef>
                <a:spcPts val="600"/>
              </a:spcBef>
              <a:spcAft>
                <a:spcPts val="600"/>
              </a:spcAft>
              <a:buFont typeface="Arial" panose="020B0604020202020204" pitchFamily="34" charset="0"/>
              <a:buChar char="•"/>
            </a:pPr>
            <a:r>
              <a:rPr lang="en-US" sz="1200" dirty="0">
                <a:solidFill>
                  <a:schemeClr val="accent2">
                    <a:lumMod val="75000"/>
                  </a:schemeClr>
                </a:solidFill>
              </a:rPr>
              <a:t>C:\&gt;</a:t>
            </a:r>
            <a:r>
              <a:rPr lang="en-US" sz="1200" dirty="0">
                <a:solidFill>
                  <a:srgbClr val="0070C0"/>
                </a:solidFill>
              </a:rPr>
              <a:t>cd workspace</a:t>
            </a:r>
          </a:p>
          <a:p>
            <a:pPr marL="628650" lvl="1" indent="-171450">
              <a:spcBef>
                <a:spcPts val="600"/>
              </a:spcBef>
              <a:spcAft>
                <a:spcPts val="600"/>
              </a:spcAft>
              <a:buFont typeface="Arial" panose="020B0604020202020204" pitchFamily="34" charset="0"/>
              <a:buChar char="•"/>
            </a:pPr>
            <a:r>
              <a:rPr lang="en-US" sz="1200" dirty="0">
                <a:solidFill>
                  <a:schemeClr val="accent2">
                    <a:lumMod val="75000"/>
                  </a:schemeClr>
                </a:solidFill>
              </a:rPr>
              <a:t>C:\workspace&gt;</a:t>
            </a:r>
            <a:r>
              <a:rPr lang="en-US" sz="1200" dirty="0">
                <a:solidFill>
                  <a:srgbClr val="0070C0"/>
                </a:solidFill>
              </a:rPr>
              <a:t>code .</a:t>
            </a:r>
          </a:p>
          <a:p>
            <a:pPr marL="1085850" lvl="2" indent="-171450">
              <a:spcBef>
                <a:spcPts val="600"/>
              </a:spcBef>
              <a:spcAft>
                <a:spcPts val="600"/>
              </a:spcAft>
              <a:buFont typeface="Arial" panose="020B0604020202020204" pitchFamily="34" charset="0"/>
              <a:buChar char="•"/>
            </a:pPr>
            <a:r>
              <a:rPr lang="en-US" sz="1200" dirty="0"/>
              <a:t>This will open VS code in workspace folder</a:t>
            </a:r>
          </a:p>
          <a:p>
            <a:pPr marL="628650" lvl="1" indent="-171450">
              <a:spcBef>
                <a:spcPts val="600"/>
              </a:spcBef>
              <a:spcAft>
                <a:spcPts val="600"/>
              </a:spcAft>
              <a:buFont typeface="Arial" panose="020B0604020202020204" pitchFamily="34" charset="0"/>
              <a:buChar char="•"/>
            </a:pPr>
            <a:r>
              <a:rPr lang="en-US" sz="1200" dirty="0">
                <a:solidFill>
                  <a:schemeClr val="accent2">
                    <a:lumMod val="75000"/>
                  </a:schemeClr>
                </a:solidFill>
              </a:rPr>
              <a:t>C:\workspace&gt;</a:t>
            </a:r>
          </a:p>
        </p:txBody>
      </p:sp>
      <p:sp>
        <p:nvSpPr>
          <p:cNvPr id="4" name="TextBox 3">
            <a:extLst>
              <a:ext uri="{FF2B5EF4-FFF2-40B4-BE49-F238E27FC236}">
                <a16:creationId xmlns:a16="http://schemas.microsoft.com/office/drawing/2014/main" id="{90B2A02C-69ED-93B3-FB58-09DD75ACC35B}"/>
              </a:ext>
            </a:extLst>
          </p:cNvPr>
          <p:cNvSpPr txBox="1"/>
          <p:nvPr/>
        </p:nvSpPr>
        <p:spPr>
          <a:xfrm>
            <a:off x="244011" y="252904"/>
            <a:ext cx="8589196" cy="400110"/>
          </a:xfrm>
          <a:prstGeom prst="rect">
            <a:avLst/>
          </a:prstGeom>
          <a:solidFill>
            <a:schemeClr val="accent5">
              <a:lumMod val="60000"/>
              <a:lumOff val="40000"/>
            </a:schemeClr>
          </a:solidFill>
        </p:spPr>
        <p:txBody>
          <a:bodyPr wrap="square" rtlCol="0">
            <a:spAutoFit/>
          </a:bodyPr>
          <a:lstStyle/>
          <a:p>
            <a:r>
              <a:rPr lang="en-US" sz="2000" dirty="0"/>
              <a:t>Apache Airflow</a:t>
            </a:r>
          </a:p>
        </p:txBody>
      </p:sp>
    </p:spTree>
    <p:extLst>
      <p:ext uri="{BB962C8B-B14F-4D97-AF65-F5344CB8AC3E}">
        <p14:creationId xmlns:p14="http://schemas.microsoft.com/office/powerpoint/2010/main" val="22838262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B1AA72-5903-5B26-9502-B943EF78112D}"/>
              </a:ext>
            </a:extLst>
          </p:cNvPr>
          <p:cNvSpPr txBox="1"/>
          <p:nvPr/>
        </p:nvSpPr>
        <p:spPr>
          <a:xfrm>
            <a:off x="79625" y="6535036"/>
            <a:ext cx="6097712" cy="215444"/>
          </a:xfrm>
          <a:prstGeom prst="rect">
            <a:avLst/>
          </a:prstGeom>
          <a:noFill/>
        </p:spPr>
        <p:txBody>
          <a:bodyPr wrap="square">
            <a:spAutoFit/>
          </a:bodyPr>
          <a:lstStyle/>
          <a:p>
            <a:r>
              <a:rPr lang="en-US" sz="800" dirty="0"/>
              <a:t>Ref: https://www.youtube.com/watch?v=N3Tdmt1SRTM&amp;t=370s</a:t>
            </a:r>
          </a:p>
        </p:txBody>
      </p:sp>
      <p:sp>
        <p:nvSpPr>
          <p:cNvPr id="10" name="TextBox 9">
            <a:extLst>
              <a:ext uri="{FF2B5EF4-FFF2-40B4-BE49-F238E27FC236}">
                <a16:creationId xmlns:a16="http://schemas.microsoft.com/office/drawing/2014/main" id="{70FA65ED-F0D2-E91C-4D78-5537B90221B3}"/>
              </a:ext>
            </a:extLst>
          </p:cNvPr>
          <p:cNvSpPr txBox="1"/>
          <p:nvPr/>
        </p:nvSpPr>
        <p:spPr>
          <a:xfrm>
            <a:off x="169524" y="793233"/>
            <a:ext cx="4453847" cy="5016758"/>
          </a:xfrm>
          <a:prstGeom prst="rect">
            <a:avLst/>
          </a:prstGeom>
          <a:noFill/>
        </p:spPr>
        <p:txBody>
          <a:bodyPr wrap="square">
            <a:spAutoFit/>
          </a:bodyPr>
          <a:lstStyle/>
          <a:p>
            <a:pPr marL="171450" indent="-171450">
              <a:spcBef>
                <a:spcPts val="600"/>
              </a:spcBef>
              <a:spcAft>
                <a:spcPts val="600"/>
              </a:spcAft>
              <a:buFont typeface="Arial" panose="020B0604020202020204" pitchFamily="34" charset="0"/>
              <a:buChar char="•"/>
            </a:pPr>
            <a:r>
              <a:rPr lang="en-US" sz="1200" b="1" dirty="0"/>
              <a:t>Install: </a:t>
            </a:r>
            <a:r>
              <a:rPr lang="en-US" sz="1200" dirty="0"/>
              <a:t>docker and python extension in VS Code</a:t>
            </a:r>
          </a:p>
          <a:p>
            <a:pPr>
              <a:spcBef>
                <a:spcPts val="600"/>
              </a:spcBef>
              <a:spcAft>
                <a:spcPts val="600"/>
              </a:spcAft>
            </a:pPr>
            <a:endParaRPr lang="en-US" sz="1200" dirty="0">
              <a:solidFill>
                <a:schemeClr val="accent2">
                  <a:lumMod val="75000"/>
                </a:schemeClr>
              </a:solidFill>
            </a:endParaRPr>
          </a:p>
          <a:p>
            <a:pPr marL="171450" indent="-171450">
              <a:spcBef>
                <a:spcPts val="600"/>
              </a:spcBef>
              <a:spcAft>
                <a:spcPts val="600"/>
              </a:spcAft>
              <a:buFont typeface="Arial" panose="020B0604020202020204" pitchFamily="34" charset="0"/>
              <a:buChar char="•"/>
            </a:pPr>
            <a:r>
              <a:rPr lang="en-US" sz="1200" dirty="0"/>
              <a:t>Create Configuration files for Docker:</a:t>
            </a:r>
          </a:p>
          <a:p>
            <a:pPr marL="685800" lvl="1" indent="-228600">
              <a:spcBef>
                <a:spcPts val="600"/>
              </a:spcBef>
              <a:buFont typeface="+mj-lt"/>
              <a:buAutoNum type="arabicPeriod"/>
            </a:pPr>
            <a:r>
              <a:rPr lang="en-US" sz="1200" dirty="0" err="1"/>
              <a:t>Dockerfile</a:t>
            </a:r>
            <a:endParaRPr lang="en-US" sz="1200" dirty="0"/>
          </a:p>
          <a:p>
            <a:pPr marL="1143000" lvl="2" indent="-228600">
              <a:spcBef>
                <a:spcPts val="600"/>
              </a:spcBef>
              <a:buFont typeface="Arial" panose="020B0604020202020204" pitchFamily="34" charset="0"/>
              <a:buChar char="•"/>
            </a:pPr>
            <a:r>
              <a:rPr lang="en-US" sz="1200" dirty="0"/>
              <a:t>Instructions to build docker image</a:t>
            </a:r>
          </a:p>
          <a:p>
            <a:pPr marL="685800" lvl="1" indent="-228600">
              <a:spcBef>
                <a:spcPts val="600"/>
              </a:spcBef>
              <a:buFont typeface="+mj-lt"/>
              <a:buAutoNum type="arabicPeriod"/>
            </a:pPr>
            <a:r>
              <a:rPr lang="en-US" sz="1200" dirty="0"/>
              <a:t>docker-</a:t>
            </a:r>
            <a:r>
              <a:rPr lang="en-US" sz="1200" dirty="0" err="1"/>
              <a:t>compose.yml</a:t>
            </a:r>
            <a:endParaRPr lang="en-US" sz="1200" dirty="0"/>
          </a:p>
          <a:p>
            <a:pPr marL="1143000" lvl="2" indent="-228600">
              <a:spcBef>
                <a:spcPts val="600"/>
              </a:spcBef>
              <a:buFont typeface="Arial" panose="020B0604020202020204" pitchFamily="34" charset="0"/>
              <a:buChar char="•"/>
            </a:pPr>
            <a:r>
              <a:rPr lang="en-US" sz="1200" dirty="0"/>
              <a:t>Volumes, networking and other configurations for one or more docker containers </a:t>
            </a:r>
          </a:p>
          <a:p>
            <a:pPr marL="628650" lvl="1"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r>
              <a:rPr lang="en-US" sz="1200" dirty="0"/>
              <a:t>Create a file named ‘</a:t>
            </a:r>
            <a:r>
              <a:rPr lang="en-US" sz="1200" b="1" dirty="0" err="1"/>
              <a:t>dockerfile</a:t>
            </a:r>
            <a:r>
              <a:rPr lang="en-US" sz="1200" dirty="0"/>
              <a:t>’</a:t>
            </a:r>
          </a:p>
          <a:p>
            <a:pPr marL="171450" indent="-171450">
              <a:spcBef>
                <a:spcPts val="600"/>
              </a:spcBef>
              <a:spcAft>
                <a:spcPts val="600"/>
              </a:spcAft>
              <a:buFont typeface="Arial" panose="020B0604020202020204" pitchFamily="34" charset="0"/>
              <a:buChar char="•"/>
            </a:pPr>
            <a:r>
              <a:rPr lang="en-US" sz="1200" dirty="0"/>
              <a:t>Paste the below code: to create a docker image</a:t>
            </a:r>
          </a:p>
          <a:p>
            <a:pPr lvl="1"/>
            <a:r>
              <a:rPr lang="en-US" sz="1200" b="0" i="0" dirty="0">
                <a:solidFill>
                  <a:srgbClr val="0070C0"/>
                </a:solidFill>
                <a:effectLst/>
              </a:rPr>
              <a:t>FROM </a:t>
            </a:r>
            <a:r>
              <a:rPr lang="en-US" sz="1200" b="0" i="0" dirty="0" err="1">
                <a:solidFill>
                  <a:srgbClr val="0070C0"/>
                </a:solidFill>
                <a:effectLst/>
              </a:rPr>
              <a:t>apache</a:t>
            </a:r>
            <a:r>
              <a:rPr lang="en-US" sz="1200" b="0" i="0" dirty="0">
                <a:solidFill>
                  <a:srgbClr val="0070C0"/>
                </a:solidFill>
                <a:effectLst/>
              </a:rPr>
              <a:t>/</a:t>
            </a:r>
            <a:r>
              <a:rPr lang="en-US" sz="1200" b="0" i="0" dirty="0" err="1">
                <a:solidFill>
                  <a:srgbClr val="0070C0"/>
                </a:solidFill>
                <a:effectLst/>
              </a:rPr>
              <a:t>airflow:latest</a:t>
            </a:r>
            <a:endParaRPr lang="en-US" sz="1200" b="0" i="0" dirty="0">
              <a:solidFill>
                <a:srgbClr val="0070C0"/>
              </a:solidFill>
              <a:effectLst/>
            </a:endParaRPr>
          </a:p>
          <a:p>
            <a:pPr lvl="1"/>
            <a:r>
              <a:rPr lang="en-US" sz="1200" b="0" i="0" dirty="0">
                <a:solidFill>
                  <a:srgbClr val="0070C0"/>
                </a:solidFill>
                <a:effectLst/>
              </a:rPr>
              <a:t>USER root</a:t>
            </a:r>
          </a:p>
          <a:p>
            <a:pPr lvl="1"/>
            <a:r>
              <a:rPr lang="en-US" sz="1200" b="0" i="0" dirty="0">
                <a:solidFill>
                  <a:srgbClr val="0070C0"/>
                </a:solidFill>
                <a:effectLst/>
              </a:rPr>
              <a:t>RUN apt-get update &amp;&amp; \</a:t>
            </a:r>
          </a:p>
          <a:p>
            <a:pPr lvl="1"/>
            <a:r>
              <a:rPr lang="en-US" sz="1200" b="0" i="0" dirty="0">
                <a:solidFill>
                  <a:srgbClr val="0070C0"/>
                </a:solidFill>
                <a:effectLst/>
              </a:rPr>
              <a:t>    apt-get -y install git &amp;&amp; \</a:t>
            </a:r>
          </a:p>
          <a:p>
            <a:pPr lvl="1"/>
            <a:r>
              <a:rPr lang="en-US" sz="1200" b="0" i="0" dirty="0">
                <a:solidFill>
                  <a:srgbClr val="0070C0"/>
                </a:solidFill>
                <a:effectLst/>
              </a:rPr>
              <a:t>    apt-get clean</a:t>
            </a:r>
          </a:p>
          <a:p>
            <a:pPr lvl="1"/>
            <a:r>
              <a:rPr lang="en-US" sz="1200" b="0" i="0" dirty="0">
                <a:solidFill>
                  <a:srgbClr val="0070C0"/>
                </a:solidFill>
                <a:effectLst/>
              </a:rPr>
              <a:t>USER airflow</a:t>
            </a:r>
          </a:p>
          <a:p>
            <a:pPr lvl="1"/>
            <a:endParaRPr lang="en-US" sz="1200" dirty="0">
              <a:solidFill>
                <a:srgbClr val="0070C0"/>
              </a:solidFill>
            </a:endParaRPr>
          </a:p>
          <a:p>
            <a:pPr marL="171450" indent="-171450">
              <a:buFont typeface="Arial" panose="020B0604020202020204" pitchFamily="34" charset="0"/>
              <a:buChar char="•"/>
            </a:pPr>
            <a:r>
              <a:rPr lang="en-US" sz="1200" b="0" i="0" dirty="0">
                <a:effectLst/>
              </a:rPr>
              <a:t>Save the file</a:t>
            </a:r>
          </a:p>
          <a:p>
            <a:pPr marL="628650" lvl="1" indent="-171450">
              <a:spcBef>
                <a:spcPts val="600"/>
              </a:spcBef>
              <a:spcAft>
                <a:spcPts val="600"/>
              </a:spcAft>
              <a:buFont typeface="Arial" panose="020B0604020202020204" pitchFamily="34" charset="0"/>
              <a:buChar char="•"/>
            </a:pPr>
            <a:endParaRPr lang="en-US" sz="1200" dirty="0"/>
          </a:p>
        </p:txBody>
      </p:sp>
      <p:sp>
        <p:nvSpPr>
          <p:cNvPr id="4" name="TextBox 3">
            <a:extLst>
              <a:ext uri="{FF2B5EF4-FFF2-40B4-BE49-F238E27FC236}">
                <a16:creationId xmlns:a16="http://schemas.microsoft.com/office/drawing/2014/main" id="{90B2A02C-69ED-93B3-FB58-09DD75ACC35B}"/>
              </a:ext>
            </a:extLst>
          </p:cNvPr>
          <p:cNvSpPr txBox="1"/>
          <p:nvPr/>
        </p:nvSpPr>
        <p:spPr>
          <a:xfrm>
            <a:off x="244011" y="252904"/>
            <a:ext cx="8589196" cy="400110"/>
          </a:xfrm>
          <a:prstGeom prst="rect">
            <a:avLst/>
          </a:prstGeom>
          <a:solidFill>
            <a:schemeClr val="accent5">
              <a:lumMod val="60000"/>
              <a:lumOff val="40000"/>
            </a:schemeClr>
          </a:solidFill>
        </p:spPr>
        <p:txBody>
          <a:bodyPr wrap="square" rtlCol="0">
            <a:spAutoFit/>
          </a:bodyPr>
          <a:lstStyle/>
          <a:p>
            <a:r>
              <a:rPr lang="en-US" sz="2000" dirty="0"/>
              <a:t>Apache Airflow</a:t>
            </a:r>
          </a:p>
        </p:txBody>
      </p:sp>
      <p:pic>
        <p:nvPicPr>
          <p:cNvPr id="3" name="Picture 2">
            <a:extLst>
              <a:ext uri="{FF2B5EF4-FFF2-40B4-BE49-F238E27FC236}">
                <a16:creationId xmlns:a16="http://schemas.microsoft.com/office/drawing/2014/main" id="{2F194F74-F44E-A1E3-46CB-D0BEB63616E9}"/>
              </a:ext>
            </a:extLst>
          </p:cNvPr>
          <p:cNvPicPr>
            <a:picLocks noChangeAspect="1"/>
          </p:cNvPicPr>
          <p:nvPr/>
        </p:nvPicPr>
        <p:blipFill>
          <a:blip r:embed="rId2"/>
          <a:stretch>
            <a:fillRect/>
          </a:stretch>
        </p:blipFill>
        <p:spPr>
          <a:xfrm>
            <a:off x="4623372" y="790721"/>
            <a:ext cx="4572000" cy="1711037"/>
          </a:xfrm>
          <a:prstGeom prst="rect">
            <a:avLst/>
          </a:prstGeom>
        </p:spPr>
      </p:pic>
      <p:pic>
        <p:nvPicPr>
          <p:cNvPr id="6" name="Picture 5">
            <a:extLst>
              <a:ext uri="{FF2B5EF4-FFF2-40B4-BE49-F238E27FC236}">
                <a16:creationId xmlns:a16="http://schemas.microsoft.com/office/drawing/2014/main" id="{56AAB099-0209-E691-DB36-6898C51A6CAD}"/>
              </a:ext>
            </a:extLst>
          </p:cNvPr>
          <p:cNvPicPr>
            <a:picLocks noChangeAspect="1"/>
          </p:cNvPicPr>
          <p:nvPr/>
        </p:nvPicPr>
        <p:blipFill>
          <a:blip r:embed="rId3"/>
          <a:stretch>
            <a:fillRect/>
          </a:stretch>
        </p:blipFill>
        <p:spPr>
          <a:xfrm>
            <a:off x="9195372" y="790721"/>
            <a:ext cx="2743200" cy="2610270"/>
          </a:xfrm>
          <a:prstGeom prst="rect">
            <a:avLst/>
          </a:prstGeom>
        </p:spPr>
      </p:pic>
      <p:pic>
        <p:nvPicPr>
          <p:cNvPr id="9" name="Picture 8">
            <a:extLst>
              <a:ext uri="{FF2B5EF4-FFF2-40B4-BE49-F238E27FC236}">
                <a16:creationId xmlns:a16="http://schemas.microsoft.com/office/drawing/2014/main" id="{99E3DB61-4638-3869-74FC-90EA8FA660FF}"/>
              </a:ext>
            </a:extLst>
          </p:cNvPr>
          <p:cNvPicPr>
            <a:picLocks noChangeAspect="1"/>
          </p:cNvPicPr>
          <p:nvPr/>
        </p:nvPicPr>
        <p:blipFill>
          <a:blip r:embed="rId4"/>
          <a:stretch>
            <a:fillRect/>
          </a:stretch>
        </p:blipFill>
        <p:spPr>
          <a:xfrm>
            <a:off x="4623372" y="3500403"/>
            <a:ext cx="5486400" cy="2851893"/>
          </a:xfrm>
          <a:prstGeom prst="rect">
            <a:avLst/>
          </a:prstGeom>
        </p:spPr>
      </p:pic>
    </p:spTree>
    <p:extLst>
      <p:ext uri="{BB962C8B-B14F-4D97-AF65-F5344CB8AC3E}">
        <p14:creationId xmlns:p14="http://schemas.microsoft.com/office/powerpoint/2010/main" val="33154993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B1AA72-5903-5B26-9502-B943EF78112D}"/>
              </a:ext>
            </a:extLst>
          </p:cNvPr>
          <p:cNvSpPr txBox="1"/>
          <p:nvPr/>
        </p:nvSpPr>
        <p:spPr>
          <a:xfrm>
            <a:off x="79625" y="6535036"/>
            <a:ext cx="6097712" cy="215444"/>
          </a:xfrm>
          <a:prstGeom prst="rect">
            <a:avLst/>
          </a:prstGeom>
          <a:noFill/>
        </p:spPr>
        <p:txBody>
          <a:bodyPr wrap="square">
            <a:spAutoFit/>
          </a:bodyPr>
          <a:lstStyle/>
          <a:p>
            <a:r>
              <a:rPr lang="en-US" sz="800" dirty="0"/>
              <a:t>Ref: https://www.youtube.com/watch?v=N3Tdmt1SRTM&amp;t=370s</a:t>
            </a:r>
          </a:p>
        </p:txBody>
      </p:sp>
      <p:sp>
        <p:nvSpPr>
          <p:cNvPr id="10" name="TextBox 9">
            <a:extLst>
              <a:ext uri="{FF2B5EF4-FFF2-40B4-BE49-F238E27FC236}">
                <a16:creationId xmlns:a16="http://schemas.microsoft.com/office/drawing/2014/main" id="{70FA65ED-F0D2-E91C-4D78-5537B90221B3}"/>
              </a:ext>
            </a:extLst>
          </p:cNvPr>
          <p:cNvSpPr txBox="1"/>
          <p:nvPr/>
        </p:nvSpPr>
        <p:spPr>
          <a:xfrm>
            <a:off x="169525" y="793233"/>
            <a:ext cx="3037244" cy="5570756"/>
          </a:xfrm>
          <a:prstGeom prst="rect">
            <a:avLst/>
          </a:prstGeom>
          <a:noFill/>
        </p:spPr>
        <p:txBody>
          <a:bodyPr wrap="square">
            <a:spAutoFit/>
          </a:bodyPr>
          <a:lstStyle/>
          <a:p>
            <a:pPr marL="171450" indent="-171450">
              <a:spcBef>
                <a:spcPts val="600"/>
              </a:spcBef>
              <a:spcAft>
                <a:spcPts val="600"/>
              </a:spcAft>
              <a:buFont typeface="Arial" panose="020B0604020202020204" pitchFamily="34" charset="0"/>
              <a:buChar char="•"/>
            </a:pPr>
            <a:r>
              <a:rPr lang="en-US" sz="1200" b="1" dirty="0"/>
              <a:t>Build Image: </a:t>
            </a:r>
            <a:r>
              <a:rPr lang="en-US" sz="1200" dirty="0"/>
              <a:t>right click </a:t>
            </a:r>
            <a:r>
              <a:rPr lang="en-US" sz="1200" dirty="0" err="1"/>
              <a:t>dockerfile</a:t>
            </a:r>
            <a:r>
              <a:rPr lang="en-US" sz="1200" dirty="0"/>
              <a:t> and click on Build Image</a:t>
            </a:r>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r>
              <a:rPr lang="en-US" sz="1200" dirty="0"/>
              <a:t>Give  a custom name:</a:t>
            </a:r>
          </a:p>
          <a:p>
            <a:pPr marL="628650" lvl="1" indent="-171450">
              <a:spcBef>
                <a:spcPts val="600"/>
              </a:spcBef>
              <a:spcAft>
                <a:spcPts val="600"/>
              </a:spcAft>
              <a:buFont typeface="Arial" panose="020B0604020202020204" pitchFamily="34" charset="0"/>
              <a:buChar char="•"/>
            </a:pPr>
            <a:r>
              <a:rPr lang="en-US" sz="1200" dirty="0" err="1">
                <a:solidFill>
                  <a:srgbClr val="DA6BAC"/>
                </a:solidFill>
              </a:rPr>
              <a:t>Rev-airflow:latest</a:t>
            </a:r>
            <a:endParaRPr lang="en-US" sz="1200" dirty="0">
              <a:solidFill>
                <a:srgbClr val="DA6BAC"/>
              </a:solidFill>
            </a:endParaRPr>
          </a:p>
          <a:p>
            <a:pPr marL="628650" lvl="1" indent="-171450">
              <a:spcBef>
                <a:spcPts val="600"/>
              </a:spcBef>
              <a:spcAft>
                <a:spcPts val="600"/>
              </a:spcAft>
              <a:buFont typeface="Arial" panose="020B0604020202020204" pitchFamily="34" charset="0"/>
              <a:buChar char="•"/>
            </a:pPr>
            <a:r>
              <a:rPr lang="en-US" sz="1200" dirty="0"/>
              <a:t>Will download the official Apache docker image and build our own custom image</a:t>
            </a:r>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i="0" dirty="0">
              <a:effectLst/>
            </a:endParaRPr>
          </a:p>
          <a:p>
            <a:pPr marL="628650" lvl="1" indent="-171450">
              <a:spcBef>
                <a:spcPts val="600"/>
              </a:spcBef>
              <a:spcAft>
                <a:spcPts val="600"/>
              </a:spcAft>
              <a:buFont typeface="Arial" panose="020B0604020202020204" pitchFamily="34" charset="0"/>
              <a:buChar char="•"/>
            </a:pPr>
            <a:endParaRPr lang="en-US" sz="1200" dirty="0"/>
          </a:p>
        </p:txBody>
      </p:sp>
      <p:sp>
        <p:nvSpPr>
          <p:cNvPr id="4" name="TextBox 3">
            <a:extLst>
              <a:ext uri="{FF2B5EF4-FFF2-40B4-BE49-F238E27FC236}">
                <a16:creationId xmlns:a16="http://schemas.microsoft.com/office/drawing/2014/main" id="{90B2A02C-69ED-93B3-FB58-09DD75ACC35B}"/>
              </a:ext>
            </a:extLst>
          </p:cNvPr>
          <p:cNvSpPr txBox="1"/>
          <p:nvPr/>
        </p:nvSpPr>
        <p:spPr>
          <a:xfrm>
            <a:off x="244011" y="252904"/>
            <a:ext cx="8589196" cy="400110"/>
          </a:xfrm>
          <a:prstGeom prst="rect">
            <a:avLst/>
          </a:prstGeom>
          <a:solidFill>
            <a:schemeClr val="accent5">
              <a:lumMod val="60000"/>
              <a:lumOff val="40000"/>
            </a:schemeClr>
          </a:solidFill>
        </p:spPr>
        <p:txBody>
          <a:bodyPr wrap="square" rtlCol="0">
            <a:spAutoFit/>
          </a:bodyPr>
          <a:lstStyle/>
          <a:p>
            <a:r>
              <a:rPr lang="en-US" sz="2000" dirty="0"/>
              <a:t>Apache Airflow</a:t>
            </a:r>
          </a:p>
        </p:txBody>
      </p:sp>
      <p:pic>
        <p:nvPicPr>
          <p:cNvPr id="5" name="Picture 4">
            <a:extLst>
              <a:ext uri="{FF2B5EF4-FFF2-40B4-BE49-F238E27FC236}">
                <a16:creationId xmlns:a16="http://schemas.microsoft.com/office/drawing/2014/main" id="{926657E7-79DE-B407-8083-46CD8E9AF9F8}"/>
              </a:ext>
            </a:extLst>
          </p:cNvPr>
          <p:cNvPicPr>
            <a:picLocks noChangeAspect="1"/>
          </p:cNvPicPr>
          <p:nvPr/>
        </p:nvPicPr>
        <p:blipFill>
          <a:blip r:embed="rId2"/>
          <a:stretch>
            <a:fillRect/>
          </a:stretch>
        </p:blipFill>
        <p:spPr>
          <a:xfrm>
            <a:off x="5770634" y="818918"/>
            <a:ext cx="2175397" cy="2743200"/>
          </a:xfrm>
          <a:prstGeom prst="rect">
            <a:avLst/>
          </a:prstGeom>
        </p:spPr>
      </p:pic>
      <p:pic>
        <p:nvPicPr>
          <p:cNvPr id="11" name="Picture 10">
            <a:extLst>
              <a:ext uri="{FF2B5EF4-FFF2-40B4-BE49-F238E27FC236}">
                <a16:creationId xmlns:a16="http://schemas.microsoft.com/office/drawing/2014/main" id="{6BB8CF24-7F65-16B3-00DA-674AAD49B9A3}"/>
              </a:ext>
            </a:extLst>
          </p:cNvPr>
          <p:cNvPicPr>
            <a:picLocks noChangeAspect="1"/>
          </p:cNvPicPr>
          <p:nvPr/>
        </p:nvPicPr>
        <p:blipFill>
          <a:blip r:embed="rId3"/>
          <a:stretch>
            <a:fillRect/>
          </a:stretch>
        </p:blipFill>
        <p:spPr>
          <a:xfrm>
            <a:off x="3366481" y="3674989"/>
            <a:ext cx="3657600" cy="2244568"/>
          </a:xfrm>
          <a:prstGeom prst="rect">
            <a:avLst/>
          </a:prstGeom>
        </p:spPr>
      </p:pic>
      <p:cxnSp>
        <p:nvCxnSpPr>
          <p:cNvPr id="13" name="Connector: Curved 12">
            <a:extLst>
              <a:ext uri="{FF2B5EF4-FFF2-40B4-BE49-F238E27FC236}">
                <a16:creationId xmlns:a16="http://schemas.microsoft.com/office/drawing/2014/main" id="{7B89E66F-3791-0468-0D69-16AC975CC6CD}"/>
              </a:ext>
            </a:extLst>
          </p:cNvPr>
          <p:cNvCxnSpPr>
            <a:cxnSpLocks/>
          </p:cNvCxnSpPr>
          <p:nvPr/>
        </p:nvCxnSpPr>
        <p:spPr>
          <a:xfrm flipV="1">
            <a:off x="2085654" y="4132637"/>
            <a:ext cx="965771" cy="254428"/>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Arrow: Right 17">
            <a:extLst>
              <a:ext uri="{FF2B5EF4-FFF2-40B4-BE49-F238E27FC236}">
                <a16:creationId xmlns:a16="http://schemas.microsoft.com/office/drawing/2014/main" id="{15BD2C2F-AA1E-438C-5FB8-0274470E53CB}"/>
              </a:ext>
            </a:extLst>
          </p:cNvPr>
          <p:cNvSpPr/>
          <p:nvPr/>
        </p:nvSpPr>
        <p:spPr>
          <a:xfrm>
            <a:off x="7367828" y="4597218"/>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990F85D-014E-4482-0F48-E375EAA013A2}"/>
              </a:ext>
            </a:extLst>
          </p:cNvPr>
          <p:cNvPicPr>
            <a:picLocks noChangeAspect="1"/>
          </p:cNvPicPr>
          <p:nvPr/>
        </p:nvPicPr>
        <p:blipFill>
          <a:blip r:embed="rId4"/>
          <a:stretch>
            <a:fillRect/>
          </a:stretch>
        </p:blipFill>
        <p:spPr>
          <a:xfrm>
            <a:off x="7911106" y="4218755"/>
            <a:ext cx="4114800" cy="1185152"/>
          </a:xfrm>
          <a:prstGeom prst="rect">
            <a:avLst/>
          </a:prstGeom>
        </p:spPr>
      </p:pic>
    </p:spTree>
    <p:extLst>
      <p:ext uri="{BB962C8B-B14F-4D97-AF65-F5344CB8AC3E}">
        <p14:creationId xmlns:p14="http://schemas.microsoft.com/office/powerpoint/2010/main" val="5576146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B1AA72-5903-5B26-9502-B943EF78112D}"/>
              </a:ext>
            </a:extLst>
          </p:cNvPr>
          <p:cNvSpPr txBox="1"/>
          <p:nvPr/>
        </p:nvSpPr>
        <p:spPr>
          <a:xfrm>
            <a:off x="79625" y="6535036"/>
            <a:ext cx="6097712" cy="215444"/>
          </a:xfrm>
          <a:prstGeom prst="rect">
            <a:avLst/>
          </a:prstGeom>
          <a:noFill/>
        </p:spPr>
        <p:txBody>
          <a:bodyPr wrap="square">
            <a:spAutoFit/>
          </a:bodyPr>
          <a:lstStyle/>
          <a:p>
            <a:r>
              <a:rPr lang="en-US" sz="800" dirty="0"/>
              <a:t>Ref: https://www.youtube.com/watch?v=N3Tdmt1SRTM&amp;t=370s</a:t>
            </a:r>
          </a:p>
        </p:txBody>
      </p:sp>
      <p:sp>
        <p:nvSpPr>
          <p:cNvPr id="10" name="TextBox 9">
            <a:extLst>
              <a:ext uri="{FF2B5EF4-FFF2-40B4-BE49-F238E27FC236}">
                <a16:creationId xmlns:a16="http://schemas.microsoft.com/office/drawing/2014/main" id="{70FA65ED-F0D2-E91C-4D78-5537B90221B3}"/>
              </a:ext>
            </a:extLst>
          </p:cNvPr>
          <p:cNvSpPr txBox="1"/>
          <p:nvPr/>
        </p:nvSpPr>
        <p:spPr>
          <a:xfrm>
            <a:off x="169524" y="793233"/>
            <a:ext cx="3559995" cy="5940088"/>
          </a:xfrm>
          <a:prstGeom prst="rect">
            <a:avLst/>
          </a:prstGeom>
          <a:noFill/>
        </p:spPr>
        <p:txBody>
          <a:bodyPr wrap="square">
            <a:spAutoFit/>
          </a:bodyPr>
          <a:lstStyle/>
          <a:p>
            <a:pPr marL="171450" indent="-171450">
              <a:spcBef>
                <a:spcPts val="600"/>
              </a:spcBef>
              <a:spcAft>
                <a:spcPts val="600"/>
              </a:spcAft>
              <a:buFont typeface="Arial" panose="020B0604020202020204" pitchFamily="34" charset="0"/>
              <a:buChar char="•"/>
            </a:pPr>
            <a:r>
              <a:rPr lang="en-US" sz="1200" dirty="0"/>
              <a:t>Create another file named ‘</a:t>
            </a:r>
            <a:r>
              <a:rPr lang="en-US" sz="1200" b="1" dirty="0"/>
              <a:t>docker-</a:t>
            </a:r>
            <a:r>
              <a:rPr lang="en-US" sz="1200" b="1" dirty="0" err="1"/>
              <a:t>compose.yml</a:t>
            </a:r>
            <a:r>
              <a:rPr lang="en-US" sz="1200" dirty="0"/>
              <a:t>’</a:t>
            </a:r>
          </a:p>
          <a:p>
            <a:pPr marL="171450" indent="-171450">
              <a:spcBef>
                <a:spcPts val="600"/>
              </a:spcBef>
              <a:spcAft>
                <a:spcPts val="600"/>
              </a:spcAft>
              <a:buFont typeface="Arial" panose="020B0604020202020204" pitchFamily="34" charset="0"/>
              <a:buChar char="•"/>
            </a:pPr>
            <a:r>
              <a:rPr lang="en-US" sz="1200" dirty="0"/>
              <a:t>Paste the below code: to create a docker image</a:t>
            </a:r>
          </a:p>
          <a:p>
            <a:pPr lvl="1"/>
            <a:r>
              <a:rPr lang="en-US" sz="1200" b="0" i="0" dirty="0">
                <a:solidFill>
                  <a:srgbClr val="0070C0"/>
                </a:solidFill>
                <a:effectLst/>
              </a:rPr>
              <a:t>version: '3'</a:t>
            </a:r>
          </a:p>
          <a:p>
            <a:pPr lvl="1"/>
            <a:r>
              <a:rPr lang="en-US" sz="1200" b="0" i="0" dirty="0">
                <a:solidFill>
                  <a:srgbClr val="0070C0"/>
                </a:solidFill>
                <a:effectLst/>
              </a:rPr>
              <a:t>services:</a:t>
            </a:r>
          </a:p>
          <a:p>
            <a:pPr lvl="1"/>
            <a:r>
              <a:rPr lang="en-US" sz="1200" b="0" i="0" dirty="0">
                <a:solidFill>
                  <a:srgbClr val="0070C0"/>
                </a:solidFill>
                <a:effectLst/>
              </a:rPr>
              <a:t>  sleek-airflow:</a:t>
            </a:r>
          </a:p>
          <a:p>
            <a:pPr lvl="1"/>
            <a:r>
              <a:rPr lang="en-US" sz="1200" b="0" i="0" dirty="0">
                <a:solidFill>
                  <a:srgbClr val="0070C0"/>
                </a:solidFill>
                <a:effectLst/>
              </a:rPr>
              <a:t>    image: </a:t>
            </a:r>
            <a:r>
              <a:rPr lang="en-US" sz="1200" dirty="0" err="1">
                <a:solidFill>
                  <a:srgbClr val="DA6BAC"/>
                </a:solidFill>
                <a:highlight>
                  <a:srgbClr val="FFFF00"/>
                </a:highlight>
              </a:rPr>
              <a:t>Rev-airflow:latest</a:t>
            </a:r>
            <a:endParaRPr lang="en-US" sz="1200" dirty="0">
              <a:solidFill>
                <a:srgbClr val="DA6BAC"/>
              </a:solidFill>
              <a:highlight>
                <a:srgbClr val="FFFF00"/>
              </a:highlight>
            </a:endParaRPr>
          </a:p>
          <a:p>
            <a:pPr lvl="1"/>
            <a:r>
              <a:rPr lang="en-US" sz="1200" b="0" i="0" dirty="0">
                <a:solidFill>
                  <a:srgbClr val="0070C0"/>
                </a:solidFill>
                <a:effectLst/>
              </a:rPr>
              <a:t>    volumes:</a:t>
            </a:r>
          </a:p>
          <a:p>
            <a:pPr lvl="1"/>
            <a:r>
              <a:rPr lang="en-US" sz="1200" b="0" i="0" dirty="0">
                <a:solidFill>
                  <a:srgbClr val="0070C0"/>
                </a:solidFill>
                <a:effectLst/>
              </a:rPr>
              <a:t>      - ./airflow:/opt/airflow</a:t>
            </a:r>
          </a:p>
          <a:p>
            <a:pPr lvl="1"/>
            <a:r>
              <a:rPr lang="en-US" sz="1200" b="0" i="0" dirty="0">
                <a:solidFill>
                  <a:srgbClr val="0070C0"/>
                </a:solidFill>
                <a:effectLst/>
              </a:rPr>
              <a:t>    ports:</a:t>
            </a:r>
          </a:p>
          <a:p>
            <a:pPr lvl="1"/>
            <a:r>
              <a:rPr lang="en-US" sz="1200" b="0" i="0" dirty="0">
                <a:solidFill>
                  <a:srgbClr val="0070C0"/>
                </a:solidFill>
                <a:effectLst/>
              </a:rPr>
              <a:t>      - "8080:8080"</a:t>
            </a:r>
          </a:p>
          <a:p>
            <a:pPr lvl="1"/>
            <a:r>
              <a:rPr lang="en-US" sz="1200" b="0" i="0" dirty="0">
                <a:solidFill>
                  <a:srgbClr val="0070C0"/>
                </a:solidFill>
                <a:effectLst/>
              </a:rPr>
              <a:t>    command: airflow standalone</a:t>
            </a:r>
          </a:p>
          <a:p>
            <a:pPr marL="171450" indent="-171450">
              <a:buFont typeface="Arial" panose="020B0604020202020204" pitchFamily="34" charset="0"/>
              <a:buChar char="•"/>
            </a:pPr>
            <a:r>
              <a:rPr lang="en-US" sz="1200" b="0" i="0" dirty="0">
                <a:effectLst/>
              </a:rPr>
              <a:t>Save the file </a:t>
            </a:r>
          </a:p>
          <a:p>
            <a:pPr marL="628650" lvl="1" indent="-171450">
              <a:buFont typeface="Arial" panose="020B0604020202020204" pitchFamily="34" charset="0"/>
              <a:buChar char="•"/>
            </a:pPr>
            <a:r>
              <a:rPr lang="en-US" sz="1200" dirty="0"/>
              <a:t>Add custom airflow image created in previous step</a:t>
            </a:r>
          </a:p>
          <a:p>
            <a:pPr marL="628650" lvl="1" indent="-171450">
              <a:buFont typeface="Arial" panose="020B0604020202020204" pitchFamily="34" charset="0"/>
              <a:buChar char="•"/>
            </a:pPr>
            <a:r>
              <a:rPr lang="en-US" sz="1200" b="0" i="0" dirty="0">
                <a:effectLst/>
              </a:rPr>
              <a:t>Links the airflow directory in local machine with directory in container</a:t>
            </a:r>
          </a:p>
          <a:p>
            <a:pPr marL="628650" lvl="1" indent="-171450">
              <a:buFont typeface="Arial" panose="020B0604020202020204" pitchFamily="34" charset="0"/>
              <a:buChar char="•"/>
            </a:pPr>
            <a:r>
              <a:rPr lang="en-US" sz="1200" dirty="0"/>
              <a:t>Volume: is for persistence and not to lose data on restart</a:t>
            </a:r>
          </a:p>
          <a:p>
            <a:pPr marL="628650" lvl="1" indent="-171450">
              <a:buFont typeface="Arial" panose="020B0604020202020204" pitchFamily="34" charset="0"/>
              <a:buChar char="•"/>
            </a:pPr>
            <a:endParaRPr lang="en-US" sz="1200" b="0" i="0" dirty="0">
              <a:effectLst/>
            </a:endParaRPr>
          </a:p>
          <a:p>
            <a:pPr marL="171450" indent="-171450">
              <a:buFont typeface="Arial" panose="020B0604020202020204" pitchFamily="34" charset="0"/>
              <a:buChar char="•"/>
            </a:pPr>
            <a:r>
              <a:rPr lang="en-US" sz="1200" dirty="0"/>
              <a:t>Launch Airflow:</a:t>
            </a:r>
          </a:p>
          <a:p>
            <a:pPr marL="628650" lvl="1" indent="-171450">
              <a:buFont typeface="Arial" panose="020B0604020202020204" pitchFamily="34" charset="0"/>
              <a:buChar char="•"/>
            </a:pPr>
            <a:endParaRPr lang="en-US" sz="1200" dirty="0"/>
          </a:p>
          <a:p>
            <a:pPr marL="628650" lvl="1" indent="-171450">
              <a:buFont typeface="Arial" panose="020B0604020202020204" pitchFamily="34" charset="0"/>
              <a:buChar char="•"/>
            </a:pPr>
            <a:r>
              <a:rPr lang="en-US" sz="1200" b="0" i="0" dirty="0">
                <a:effectLst/>
              </a:rPr>
              <a:t>Right click ‘</a:t>
            </a:r>
            <a:r>
              <a:rPr lang="en-US" sz="1200" b="1" dirty="0"/>
              <a:t>docker-</a:t>
            </a:r>
            <a:r>
              <a:rPr lang="en-US" sz="1200" b="1" dirty="0" err="1"/>
              <a:t>compose.yml</a:t>
            </a:r>
            <a:r>
              <a:rPr lang="en-US" sz="1200" dirty="0"/>
              <a:t>’ and click on ‘Compose Up’</a:t>
            </a:r>
          </a:p>
          <a:p>
            <a:pPr marL="628650" lvl="1" indent="-171450">
              <a:buFont typeface="Arial" panose="020B0604020202020204" pitchFamily="34" charset="0"/>
              <a:buChar char="•"/>
            </a:pPr>
            <a:r>
              <a:rPr lang="en-US" sz="1200" dirty="0"/>
              <a:t>Once the task is complete as seen in ‘Terminal’</a:t>
            </a:r>
          </a:p>
          <a:p>
            <a:pPr marL="628650" lvl="1" indent="-171450">
              <a:buFont typeface="Arial" panose="020B0604020202020204" pitchFamily="34" charset="0"/>
              <a:buChar char="•"/>
            </a:pPr>
            <a:r>
              <a:rPr lang="en-US" sz="1200" dirty="0"/>
              <a:t>Click inside Terminal and press ‘Enter’ to close the Terminal window</a:t>
            </a:r>
          </a:p>
          <a:p>
            <a:pPr marL="628650" lvl="1" indent="-171450">
              <a:buFont typeface="Arial" panose="020B0604020202020204" pitchFamily="34" charset="0"/>
              <a:buChar char="•"/>
            </a:pPr>
            <a:endParaRPr lang="en-US" sz="1200" dirty="0"/>
          </a:p>
          <a:p>
            <a:pPr marL="628650" lvl="1" indent="-171450">
              <a:buFont typeface="Arial" panose="020B0604020202020204" pitchFamily="34" charset="0"/>
              <a:buChar char="•"/>
            </a:pPr>
            <a:endParaRPr lang="en-US" sz="1200" b="0" i="0" dirty="0">
              <a:effectLst/>
            </a:endParaRPr>
          </a:p>
          <a:p>
            <a:pPr marL="628650" lvl="1" indent="-171450">
              <a:spcBef>
                <a:spcPts val="600"/>
              </a:spcBef>
              <a:spcAft>
                <a:spcPts val="600"/>
              </a:spcAft>
              <a:buFont typeface="Arial" panose="020B0604020202020204" pitchFamily="34" charset="0"/>
              <a:buChar char="•"/>
            </a:pPr>
            <a:endParaRPr lang="en-US" sz="1200" dirty="0"/>
          </a:p>
        </p:txBody>
      </p:sp>
      <p:sp>
        <p:nvSpPr>
          <p:cNvPr id="4" name="TextBox 3">
            <a:extLst>
              <a:ext uri="{FF2B5EF4-FFF2-40B4-BE49-F238E27FC236}">
                <a16:creationId xmlns:a16="http://schemas.microsoft.com/office/drawing/2014/main" id="{90B2A02C-69ED-93B3-FB58-09DD75ACC35B}"/>
              </a:ext>
            </a:extLst>
          </p:cNvPr>
          <p:cNvSpPr txBox="1"/>
          <p:nvPr/>
        </p:nvSpPr>
        <p:spPr>
          <a:xfrm>
            <a:off x="244011" y="252904"/>
            <a:ext cx="8589196" cy="400110"/>
          </a:xfrm>
          <a:prstGeom prst="rect">
            <a:avLst/>
          </a:prstGeom>
          <a:solidFill>
            <a:schemeClr val="accent5">
              <a:lumMod val="60000"/>
              <a:lumOff val="40000"/>
            </a:schemeClr>
          </a:solidFill>
        </p:spPr>
        <p:txBody>
          <a:bodyPr wrap="square" rtlCol="0">
            <a:spAutoFit/>
          </a:bodyPr>
          <a:lstStyle/>
          <a:p>
            <a:r>
              <a:rPr lang="en-US" sz="2000" dirty="0"/>
              <a:t>Apache Airflow</a:t>
            </a:r>
          </a:p>
        </p:txBody>
      </p:sp>
      <p:pic>
        <p:nvPicPr>
          <p:cNvPr id="5" name="Picture 4">
            <a:extLst>
              <a:ext uri="{FF2B5EF4-FFF2-40B4-BE49-F238E27FC236}">
                <a16:creationId xmlns:a16="http://schemas.microsoft.com/office/drawing/2014/main" id="{3809EF4C-4CD4-B7AA-D920-2B2995F0993C}"/>
              </a:ext>
            </a:extLst>
          </p:cNvPr>
          <p:cNvPicPr>
            <a:picLocks noChangeAspect="1"/>
          </p:cNvPicPr>
          <p:nvPr/>
        </p:nvPicPr>
        <p:blipFill>
          <a:blip r:embed="rId2"/>
          <a:stretch>
            <a:fillRect/>
          </a:stretch>
        </p:blipFill>
        <p:spPr>
          <a:xfrm>
            <a:off x="4274263" y="3458108"/>
            <a:ext cx="2743200" cy="3339215"/>
          </a:xfrm>
          <a:prstGeom prst="rect">
            <a:avLst/>
          </a:prstGeom>
        </p:spPr>
      </p:pic>
      <p:sp>
        <p:nvSpPr>
          <p:cNvPr id="8" name="Rectangle 7">
            <a:extLst>
              <a:ext uri="{FF2B5EF4-FFF2-40B4-BE49-F238E27FC236}">
                <a16:creationId xmlns:a16="http://schemas.microsoft.com/office/drawing/2014/main" id="{51F4A7C9-95A8-9117-4467-68884C9CE885}"/>
              </a:ext>
            </a:extLst>
          </p:cNvPr>
          <p:cNvSpPr/>
          <p:nvPr/>
        </p:nvSpPr>
        <p:spPr>
          <a:xfrm>
            <a:off x="2749922" y="1811501"/>
            <a:ext cx="4438436" cy="45206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Note: </a:t>
            </a:r>
            <a:r>
              <a:rPr lang="en-US" sz="1200" dirty="0">
                <a:solidFill>
                  <a:schemeClr val="tx1"/>
                </a:solidFill>
              </a:rPr>
              <a:t>image name should be the name used in build image while running ‘</a:t>
            </a:r>
            <a:r>
              <a:rPr lang="en-US" sz="1200" dirty="0" err="1">
                <a:solidFill>
                  <a:schemeClr val="tx1"/>
                </a:solidFill>
              </a:rPr>
              <a:t>dockerfile</a:t>
            </a:r>
            <a:r>
              <a:rPr lang="en-US" sz="1200" dirty="0">
                <a:solidFill>
                  <a:schemeClr val="tx1"/>
                </a:solidFill>
              </a:rPr>
              <a:t>’</a:t>
            </a:r>
          </a:p>
        </p:txBody>
      </p:sp>
      <p:pic>
        <p:nvPicPr>
          <p:cNvPr id="12" name="Picture 11">
            <a:extLst>
              <a:ext uri="{FF2B5EF4-FFF2-40B4-BE49-F238E27FC236}">
                <a16:creationId xmlns:a16="http://schemas.microsoft.com/office/drawing/2014/main" id="{2A908BAD-D5CC-54B1-7AE9-5D1A527FB862}"/>
              </a:ext>
            </a:extLst>
          </p:cNvPr>
          <p:cNvPicPr>
            <a:picLocks noChangeAspect="1"/>
          </p:cNvPicPr>
          <p:nvPr/>
        </p:nvPicPr>
        <p:blipFill>
          <a:blip r:embed="rId3"/>
          <a:stretch>
            <a:fillRect/>
          </a:stretch>
        </p:blipFill>
        <p:spPr>
          <a:xfrm>
            <a:off x="7845600" y="3458108"/>
            <a:ext cx="3657600" cy="1249119"/>
          </a:xfrm>
          <a:prstGeom prst="rect">
            <a:avLst/>
          </a:prstGeom>
        </p:spPr>
      </p:pic>
      <p:sp>
        <p:nvSpPr>
          <p:cNvPr id="13" name="Arrow: Right 12">
            <a:extLst>
              <a:ext uri="{FF2B5EF4-FFF2-40B4-BE49-F238E27FC236}">
                <a16:creationId xmlns:a16="http://schemas.microsoft.com/office/drawing/2014/main" id="{CC949B9B-A94E-97FE-B679-EC28546C7373}"/>
              </a:ext>
            </a:extLst>
          </p:cNvPr>
          <p:cNvSpPr/>
          <p:nvPr/>
        </p:nvSpPr>
        <p:spPr>
          <a:xfrm>
            <a:off x="7217359" y="3991978"/>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452FD00-EE8A-E1C1-0C70-830AA19BC03E}"/>
              </a:ext>
            </a:extLst>
          </p:cNvPr>
          <p:cNvPicPr>
            <a:picLocks noChangeAspect="1"/>
          </p:cNvPicPr>
          <p:nvPr/>
        </p:nvPicPr>
        <p:blipFill>
          <a:blip r:embed="rId4"/>
          <a:stretch>
            <a:fillRect/>
          </a:stretch>
        </p:blipFill>
        <p:spPr>
          <a:xfrm>
            <a:off x="7896970" y="5554952"/>
            <a:ext cx="3657600" cy="1178369"/>
          </a:xfrm>
          <a:prstGeom prst="rect">
            <a:avLst/>
          </a:prstGeom>
        </p:spPr>
      </p:pic>
      <p:sp>
        <p:nvSpPr>
          <p:cNvPr id="16" name="Arrow: Right 15">
            <a:extLst>
              <a:ext uri="{FF2B5EF4-FFF2-40B4-BE49-F238E27FC236}">
                <a16:creationId xmlns:a16="http://schemas.microsoft.com/office/drawing/2014/main" id="{02D505DA-320E-5303-F984-4CE7E7DE0739}"/>
              </a:ext>
            </a:extLst>
          </p:cNvPr>
          <p:cNvSpPr/>
          <p:nvPr/>
        </p:nvSpPr>
        <p:spPr>
          <a:xfrm rot="5400000">
            <a:off x="9483685" y="4927660"/>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Curved 17">
            <a:extLst>
              <a:ext uri="{FF2B5EF4-FFF2-40B4-BE49-F238E27FC236}">
                <a16:creationId xmlns:a16="http://schemas.microsoft.com/office/drawing/2014/main" id="{7EC80F4F-5944-91CA-4449-3A4FB793A7F0}"/>
              </a:ext>
            </a:extLst>
          </p:cNvPr>
          <p:cNvCxnSpPr>
            <a:cxnSpLocks/>
          </p:cNvCxnSpPr>
          <p:nvPr/>
        </p:nvCxnSpPr>
        <p:spPr>
          <a:xfrm>
            <a:off x="2749922" y="5901771"/>
            <a:ext cx="5095678" cy="365465"/>
          </a:xfrm>
          <a:prstGeom prst="curvedConnector3">
            <a:avLst/>
          </a:prstGeom>
          <a:ln w="381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3323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B1AA72-5903-5B26-9502-B943EF78112D}"/>
              </a:ext>
            </a:extLst>
          </p:cNvPr>
          <p:cNvSpPr txBox="1"/>
          <p:nvPr/>
        </p:nvSpPr>
        <p:spPr>
          <a:xfrm>
            <a:off x="79625" y="6535036"/>
            <a:ext cx="6097712" cy="215444"/>
          </a:xfrm>
          <a:prstGeom prst="rect">
            <a:avLst/>
          </a:prstGeom>
          <a:noFill/>
        </p:spPr>
        <p:txBody>
          <a:bodyPr wrap="square">
            <a:spAutoFit/>
          </a:bodyPr>
          <a:lstStyle/>
          <a:p>
            <a:r>
              <a:rPr lang="en-US" sz="800" dirty="0"/>
              <a:t>Ref: https://www.youtube.com/watch?v=N3Tdmt1SRTM&amp;t=370s</a:t>
            </a:r>
          </a:p>
        </p:txBody>
      </p:sp>
      <p:sp>
        <p:nvSpPr>
          <p:cNvPr id="10" name="TextBox 9">
            <a:extLst>
              <a:ext uri="{FF2B5EF4-FFF2-40B4-BE49-F238E27FC236}">
                <a16:creationId xmlns:a16="http://schemas.microsoft.com/office/drawing/2014/main" id="{70FA65ED-F0D2-E91C-4D78-5537B90221B3}"/>
              </a:ext>
            </a:extLst>
          </p:cNvPr>
          <p:cNvSpPr txBox="1"/>
          <p:nvPr/>
        </p:nvSpPr>
        <p:spPr>
          <a:xfrm>
            <a:off x="169525" y="793233"/>
            <a:ext cx="3037244" cy="3693319"/>
          </a:xfrm>
          <a:prstGeom prst="rect">
            <a:avLst/>
          </a:prstGeom>
          <a:noFill/>
        </p:spPr>
        <p:txBody>
          <a:bodyPr wrap="square">
            <a:spAutoFit/>
          </a:bodyPr>
          <a:lstStyle/>
          <a:p>
            <a:pPr marL="171450" indent="-171450">
              <a:spcBef>
                <a:spcPts val="600"/>
              </a:spcBef>
              <a:spcAft>
                <a:spcPts val="600"/>
              </a:spcAft>
              <a:buFont typeface="Arial" panose="020B0604020202020204" pitchFamily="34" charset="0"/>
              <a:buChar char="•"/>
            </a:pPr>
            <a:r>
              <a:rPr lang="en-US" sz="1200" b="1" dirty="0"/>
              <a:t>Open docker App:</a:t>
            </a:r>
          </a:p>
          <a:p>
            <a:pPr marL="628650" lvl="1" indent="-171450">
              <a:spcBef>
                <a:spcPts val="600"/>
              </a:spcBef>
              <a:spcAft>
                <a:spcPts val="600"/>
              </a:spcAft>
              <a:buFont typeface="Arial" panose="020B0604020202020204" pitchFamily="34" charset="0"/>
              <a:buChar char="•"/>
            </a:pPr>
            <a:r>
              <a:rPr lang="en-US" sz="1200" dirty="0"/>
              <a:t>Click on Containers</a:t>
            </a:r>
          </a:p>
          <a:p>
            <a:pPr marL="628650" lvl="1" indent="-171450">
              <a:spcBef>
                <a:spcPts val="600"/>
              </a:spcBef>
              <a:spcAft>
                <a:spcPts val="600"/>
              </a:spcAft>
              <a:buFont typeface="Arial" panose="020B0604020202020204" pitchFamily="34" charset="0"/>
              <a:buChar char="•"/>
            </a:pPr>
            <a:r>
              <a:rPr lang="en-US" sz="1200" dirty="0"/>
              <a:t>Click on running container ‘Workspace’</a:t>
            </a:r>
          </a:p>
          <a:p>
            <a:pPr marL="628650" lvl="1" indent="-171450">
              <a:spcBef>
                <a:spcPts val="600"/>
              </a:spcBef>
              <a:spcAft>
                <a:spcPts val="600"/>
              </a:spcAft>
              <a:buFont typeface="Arial" panose="020B0604020202020204" pitchFamily="34" charset="0"/>
              <a:buChar char="•"/>
            </a:pPr>
            <a:endParaRPr lang="en-US" sz="1200" dirty="0"/>
          </a:p>
          <a:p>
            <a:pPr marL="628650" lvl="1" indent="-171450">
              <a:spcBef>
                <a:spcPts val="600"/>
              </a:spcBef>
              <a:spcAft>
                <a:spcPts val="600"/>
              </a:spcAft>
              <a:buFont typeface="Arial" panose="020B0604020202020204" pitchFamily="34" charset="0"/>
              <a:buChar char="•"/>
            </a:pPr>
            <a:endParaRPr lang="en-US" sz="1200" dirty="0"/>
          </a:p>
          <a:p>
            <a:pPr marL="628650" lvl="1" indent="-171450">
              <a:spcBef>
                <a:spcPts val="600"/>
              </a:spcBef>
              <a:spcAft>
                <a:spcPts val="600"/>
              </a:spcAft>
              <a:buFont typeface="Arial" panose="020B0604020202020204" pitchFamily="34" charset="0"/>
              <a:buChar char="•"/>
            </a:pPr>
            <a:r>
              <a:rPr lang="en-US" sz="1200" dirty="0"/>
              <a:t>Click on ‘View Details’</a:t>
            </a:r>
          </a:p>
          <a:p>
            <a:pPr marL="1085850" lvl="2" indent="-171450">
              <a:spcBef>
                <a:spcPts val="600"/>
              </a:spcBef>
              <a:spcAft>
                <a:spcPts val="600"/>
              </a:spcAft>
              <a:buFont typeface="Arial" panose="020B0604020202020204" pitchFamily="34" charset="0"/>
              <a:buChar char="•"/>
            </a:pPr>
            <a:r>
              <a:rPr lang="en-US" sz="1200" dirty="0"/>
              <a:t>Can check container specific log details</a:t>
            </a:r>
          </a:p>
          <a:p>
            <a:pPr marL="628650" lvl="1"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endParaRPr lang="en-US" sz="1200" i="0" dirty="0">
              <a:effectLst/>
            </a:endParaRPr>
          </a:p>
          <a:p>
            <a:pPr marL="628650" lvl="1" indent="-171450">
              <a:spcBef>
                <a:spcPts val="600"/>
              </a:spcBef>
              <a:spcAft>
                <a:spcPts val="600"/>
              </a:spcAft>
              <a:buFont typeface="Arial" panose="020B0604020202020204" pitchFamily="34" charset="0"/>
              <a:buChar char="•"/>
            </a:pPr>
            <a:endParaRPr lang="en-US" sz="1200" dirty="0"/>
          </a:p>
        </p:txBody>
      </p:sp>
      <p:sp>
        <p:nvSpPr>
          <p:cNvPr id="4" name="TextBox 3">
            <a:extLst>
              <a:ext uri="{FF2B5EF4-FFF2-40B4-BE49-F238E27FC236}">
                <a16:creationId xmlns:a16="http://schemas.microsoft.com/office/drawing/2014/main" id="{90B2A02C-69ED-93B3-FB58-09DD75ACC35B}"/>
              </a:ext>
            </a:extLst>
          </p:cNvPr>
          <p:cNvSpPr txBox="1"/>
          <p:nvPr/>
        </p:nvSpPr>
        <p:spPr>
          <a:xfrm>
            <a:off x="244011" y="252904"/>
            <a:ext cx="8589196" cy="400110"/>
          </a:xfrm>
          <a:prstGeom prst="rect">
            <a:avLst/>
          </a:prstGeom>
          <a:solidFill>
            <a:schemeClr val="accent5">
              <a:lumMod val="60000"/>
              <a:lumOff val="40000"/>
            </a:schemeClr>
          </a:solidFill>
        </p:spPr>
        <p:txBody>
          <a:bodyPr wrap="square" rtlCol="0">
            <a:spAutoFit/>
          </a:bodyPr>
          <a:lstStyle/>
          <a:p>
            <a:r>
              <a:rPr lang="en-US" sz="2000" dirty="0"/>
              <a:t>Apache Airflow</a:t>
            </a:r>
          </a:p>
        </p:txBody>
      </p:sp>
      <p:pic>
        <p:nvPicPr>
          <p:cNvPr id="3" name="Picture 2">
            <a:extLst>
              <a:ext uri="{FF2B5EF4-FFF2-40B4-BE49-F238E27FC236}">
                <a16:creationId xmlns:a16="http://schemas.microsoft.com/office/drawing/2014/main" id="{3F64176D-1907-626E-71A3-F9CA030EE378}"/>
              </a:ext>
            </a:extLst>
          </p:cNvPr>
          <p:cNvPicPr>
            <a:picLocks/>
          </p:cNvPicPr>
          <p:nvPr/>
        </p:nvPicPr>
        <p:blipFill>
          <a:blip r:embed="rId2"/>
          <a:stretch>
            <a:fillRect/>
          </a:stretch>
        </p:blipFill>
        <p:spPr>
          <a:xfrm>
            <a:off x="4253501" y="793233"/>
            <a:ext cx="5486400" cy="1828800"/>
          </a:xfrm>
          <a:prstGeom prst="rect">
            <a:avLst/>
          </a:prstGeom>
        </p:spPr>
      </p:pic>
      <p:pic>
        <p:nvPicPr>
          <p:cNvPr id="8" name="Picture 7">
            <a:extLst>
              <a:ext uri="{FF2B5EF4-FFF2-40B4-BE49-F238E27FC236}">
                <a16:creationId xmlns:a16="http://schemas.microsoft.com/office/drawing/2014/main" id="{03D9D19C-16A5-57EE-96B4-1DB1E13F4351}"/>
              </a:ext>
            </a:extLst>
          </p:cNvPr>
          <p:cNvPicPr>
            <a:picLocks/>
          </p:cNvPicPr>
          <p:nvPr/>
        </p:nvPicPr>
        <p:blipFill>
          <a:blip r:embed="rId3"/>
          <a:stretch>
            <a:fillRect/>
          </a:stretch>
        </p:blipFill>
        <p:spPr>
          <a:xfrm>
            <a:off x="4253501" y="2762252"/>
            <a:ext cx="5486400" cy="1828800"/>
          </a:xfrm>
          <a:prstGeom prst="rect">
            <a:avLst/>
          </a:prstGeom>
        </p:spPr>
      </p:pic>
      <p:pic>
        <p:nvPicPr>
          <p:cNvPr id="12" name="Picture 11">
            <a:extLst>
              <a:ext uri="{FF2B5EF4-FFF2-40B4-BE49-F238E27FC236}">
                <a16:creationId xmlns:a16="http://schemas.microsoft.com/office/drawing/2014/main" id="{B893418A-709E-EAB1-551E-F494F1AF2C2C}"/>
              </a:ext>
            </a:extLst>
          </p:cNvPr>
          <p:cNvPicPr>
            <a:picLocks noChangeAspect="1"/>
          </p:cNvPicPr>
          <p:nvPr/>
        </p:nvPicPr>
        <p:blipFill>
          <a:blip r:embed="rId4"/>
          <a:stretch>
            <a:fillRect/>
          </a:stretch>
        </p:blipFill>
        <p:spPr>
          <a:xfrm>
            <a:off x="4229528" y="4731271"/>
            <a:ext cx="5486400" cy="1364535"/>
          </a:xfrm>
          <a:prstGeom prst="rect">
            <a:avLst/>
          </a:prstGeom>
        </p:spPr>
      </p:pic>
      <p:cxnSp>
        <p:nvCxnSpPr>
          <p:cNvPr id="14" name="Connector: Curved 13">
            <a:extLst>
              <a:ext uri="{FF2B5EF4-FFF2-40B4-BE49-F238E27FC236}">
                <a16:creationId xmlns:a16="http://schemas.microsoft.com/office/drawing/2014/main" id="{101B7069-1316-A134-FD02-969A57D5C683}"/>
              </a:ext>
            </a:extLst>
          </p:cNvPr>
          <p:cNvCxnSpPr>
            <a:cxnSpLocks/>
            <a:endCxn id="12" idx="1"/>
          </p:cNvCxnSpPr>
          <p:nvPr/>
        </p:nvCxnSpPr>
        <p:spPr>
          <a:xfrm rot="16200000" flipH="1">
            <a:off x="2099823" y="3283834"/>
            <a:ext cx="2156632" cy="2102778"/>
          </a:xfrm>
          <a:prstGeom prst="curvedConnector2">
            <a:avLst/>
          </a:prstGeom>
          <a:ln w="38100">
            <a:solidFill>
              <a:srgbClr val="7030A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1249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13758</TotalTime>
  <Words>20193</Words>
  <Application>Microsoft Office PowerPoint</Application>
  <PresentationFormat>Widescreen</PresentationFormat>
  <Paragraphs>2378</Paragraphs>
  <Slides>121</Slides>
  <Notes>28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121</vt:i4>
      </vt:variant>
    </vt:vector>
  </HeadingPairs>
  <TitlesOfParts>
    <vt:vector size="135" baseType="lpstr">
      <vt:lpstr>Arial</vt:lpstr>
      <vt:lpstr>Calibri</vt:lpstr>
      <vt:lpstr>Calibri Light</vt:lpstr>
      <vt:lpstr>Consolas</vt:lpstr>
      <vt:lpstr>futura-pt</vt:lpstr>
      <vt:lpstr>Google Sans</vt:lpstr>
      <vt:lpstr>inherit</vt:lpstr>
      <vt:lpstr>Menlo</vt:lpstr>
      <vt:lpstr>Nunito</vt:lpstr>
      <vt:lpstr>Roboto</vt:lpstr>
      <vt:lpstr>Segoe UI</vt:lpstr>
      <vt:lpstr>source-code-pro</vt:lpstr>
      <vt:lpstr>Verdana</vt:lpstr>
      <vt:lpstr>Office Theme</vt:lpstr>
      <vt:lpstr>GENAI DEVELOPER GCP BRIGHTSPEED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Padiyapuram Padiyapuram</dc:creator>
  <cp:lastModifiedBy>Maria Padiyapuram Padiyapuram</cp:lastModifiedBy>
  <cp:revision>539</cp:revision>
  <dcterms:created xsi:type="dcterms:W3CDTF">2023-12-13T12:50:26Z</dcterms:created>
  <dcterms:modified xsi:type="dcterms:W3CDTF">2023-12-27T18:22:50Z</dcterms:modified>
</cp:coreProperties>
</file>